
<file path=[Content_Types].xml><?xml version="1.0" encoding="utf-8"?>
<Types xmlns="http://schemas.openxmlformats.org/package/2006/content-types">
  <Default Extension="emf" ContentType="image/x-emf"/>
  <Default Extension="jpeg" ContentType="image/jpeg"/>
  <Default Extension="jpg" ContentType="image/jp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rts/chart1.xml" ContentType="application/vnd.openxmlformats-officedocument.drawingml.chart+xml"/>
  <Override PartName="/ppt/media/image54.jpg" ContentType="image/jpeg"/>
  <Override PartName="/ppt/media/image55.jpg" ContentType="image/jpeg"/>
  <Override PartName="/ppt/media/image56.jpg" ContentType="image/jpeg"/>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ppt/charts/chart7.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6" r:id="rId2"/>
    <p:sldId id="342" r:id="rId3"/>
    <p:sldId id="443" r:id="rId4"/>
    <p:sldId id="444" r:id="rId5"/>
    <p:sldId id="347" r:id="rId6"/>
    <p:sldId id="343" r:id="rId7"/>
    <p:sldId id="340" r:id="rId8"/>
    <p:sldId id="339" r:id="rId9"/>
    <p:sldId id="445" r:id="rId10"/>
    <p:sldId id="447" r:id="rId11"/>
    <p:sldId id="341" r:id="rId12"/>
    <p:sldId id="334" r:id="rId13"/>
    <p:sldId id="335" r:id="rId14"/>
    <p:sldId id="331" r:id="rId15"/>
    <p:sldId id="325" r:id="rId16"/>
    <p:sldId id="332" r:id="rId17"/>
    <p:sldId id="327" r:id="rId18"/>
    <p:sldId id="346" r:id="rId19"/>
    <p:sldId id="431" r:id="rId20"/>
    <p:sldId id="440" r:id="rId21"/>
    <p:sldId id="441" r:id="rId22"/>
    <p:sldId id="432" r:id="rId23"/>
    <p:sldId id="435" r:id="rId24"/>
    <p:sldId id="436" r:id="rId25"/>
    <p:sldId id="434" r:id="rId26"/>
    <p:sldId id="437" r:id="rId27"/>
    <p:sldId id="439" r:id="rId28"/>
    <p:sldId id="454" r:id="rId29"/>
    <p:sldId id="455" r:id="rId30"/>
    <p:sldId id="456" r:id="rId31"/>
    <p:sldId id="446" r:id="rId32"/>
    <p:sldId id="457" r:id="rId33"/>
    <p:sldId id="442" r:id="rId34"/>
    <p:sldId id="458" r:id="rId35"/>
    <p:sldId id="459" r:id="rId36"/>
    <p:sldId id="438" r:id="rId37"/>
    <p:sldId id="344" r:id="rId38"/>
    <p:sldId id="345" r:id="rId39"/>
    <p:sldId id="261" r:id="rId40"/>
    <p:sldId id="451" r:id="rId41"/>
    <p:sldId id="269" r:id="rId42"/>
    <p:sldId id="289" r:id="rId43"/>
    <p:sldId id="266" r:id="rId44"/>
    <p:sldId id="288" r:id="rId45"/>
    <p:sldId id="264" r:id="rId46"/>
    <p:sldId id="283" r:id="rId47"/>
    <p:sldId id="286" r:id="rId48"/>
    <p:sldId id="450" r:id="rId49"/>
    <p:sldId id="256" r:id="rId50"/>
    <p:sldId id="257" r:id="rId51"/>
    <p:sldId id="258" r:id="rId52"/>
    <p:sldId id="449" r:id="rId53"/>
    <p:sldId id="272" r:id="rId54"/>
    <p:sldId id="259" r:id="rId55"/>
    <p:sldId id="271" r:id="rId56"/>
    <p:sldId id="273" r:id="rId57"/>
    <p:sldId id="282" r:id="rId58"/>
    <p:sldId id="448" r:id="rId59"/>
    <p:sldId id="277" r:id="rId60"/>
    <p:sldId id="270" r:id="rId61"/>
    <p:sldId id="279" r:id="rId62"/>
    <p:sldId id="285" r:id="rId63"/>
    <p:sldId id="276" r:id="rId64"/>
    <p:sldId id="284" r:id="rId65"/>
    <p:sldId id="275" r:id="rId66"/>
    <p:sldId id="278" r:id="rId67"/>
    <p:sldId id="460" r:id="rId68"/>
    <p:sldId id="462" r:id="rId69"/>
    <p:sldId id="463" r:id="rId70"/>
    <p:sldId id="467" r:id="rId71"/>
    <p:sldId id="452" r:id="rId72"/>
    <p:sldId id="464" r:id="rId73"/>
    <p:sldId id="465" r:id="rId74"/>
    <p:sldId id="466" r:id="rId75"/>
    <p:sldId id="468" r:id="rId76"/>
    <p:sldId id="469" r:id="rId77"/>
    <p:sldId id="470" r:id="rId78"/>
    <p:sldId id="472" r:id="rId79"/>
    <p:sldId id="320" r:id="rId8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097" autoAdjust="0"/>
  </p:normalViewPr>
  <p:slideViewPr>
    <p:cSldViewPr snapToGrid="0">
      <p:cViewPr varScale="1">
        <p:scale>
          <a:sx n="113" d="100"/>
          <a:sy n="113" d="100"/>
        </p:scale>
        <p:origin x="768" y="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oleObject" Target="file:///D:\Dropbox\1SUTD\0Globalfoundries\0STT-MRAM\Monte-Carlos-MgO-TDDB\Weibull_constants.xlsx" TargetMode="External"/><Relationship Id="rId2" Type="http://schemas.microsoft.com/office/2011/relationships/chartColorStyle" Target="colors1.xml"/><Relationship Id="rId1" Type="http://schemas.microsoft.com/office/2011/relationships/chartStyle" Target="style1.xml"/></Relationships>
</file>

<file path=ppt/charts/_rels/chart3.xml.rels><?xml version="1.0" encoding="UTF-8" standalone="yes"?>
<Relationships xmlns="http://schemas.openxmlformats.org/package/2006/relationships"><Relationship Id="rId3" Type="http://schemas.openxmlformats.org/officeDocument/2006/relationships/oleObject" Target="file:///D:\Dropbox\1SUTD\0Globalfoundries\0STT-MRAM\Monte-Carlos-MgO-TDDB\Weibull_constants.xlsx" TargetMode="External"/><Relationship Id="rId2" Type="http://schemas.microsoft.com/office/2011/relationships/chartColorStyle" Target="colors2.xml"/><Relationship Id="rId1" Type="http://schemas.microsoft.com/office/2011/relationships/chartStyle" Target="style2.xml"/></Relationships>
</file>

<file path=ppt/charts/_rels/chart4.xml.rels><?xml version="1.0" encoding="UTF-8" standalone="yes"?>
<Relationships xmlns="http://schemas.openxmlformats.org/package/2006/relationships"><Relationship Id="rId3" Type="http://schemas.openxmlformats.org/officeDocument/2006/relationships/oleObject" Target="file:///D:\Dropbox\1SUTD\0Globalfoundries\0STT-MRAM\Monte-Carlos-MgO-TDDB\Weibull_constants_joel_working2.xlsx" TargetMode="External"/><Relationship Id="rId2" Type="http://schemas.microsoft.com/office/2011/relationships/chartColorStyle" Target="colors3.xml"/><Relationship Id="rId1" Type="http://schemas.microsoft.com/office/2011/relationships/chartStyle" Target="style3.xml"/></Relationships>
</file>

<file path=ppt/charts/_rels/chart5.xml.rels><?xml version="1.0" encoding="UTF-8" standalone="yes"?>
<Relationships xmlns="http://schemas.openxmlformats.org/package/2006/relationships"><Relationship Id="rId3" Type="http://schemas.openxmlformats.org/officeDocument/2006/relationships/oleObject" Target="file:///D:\Dropbox\1SUTD\0Globalfoundries\0STT-MRAM\Monte-Carlos-MgO-TDDB\Weibull_constants_joel_working2.xlsx" TargetMode="External"/><Relationship Id="rId2" Type="http://schemas.microsoft.com/office/2011/relationships/chartColorStyle" Target="colors4.xml"/><Relationship Id="rId1" Type="http://schemas.microsoft.com/office/2011/relationships/chartStyle" Target="style4.xml"/></Relationships>
</file>

<file path=ppt/charts/_rels/chart6.xml.rels><?xml version="1.0" encoding="UTF-8" standalone="yes"?>
<Relationships xmlns="http://schemas.openxmlformats.org/package/2006/relationships"><Relationship Id="rId3" Type="http://schemas.openxmlformats.org/officeDocument/2006/relationships/oleObject" Target="file:///D:\Dropbox\1SUTD\0Globalfoundries\0STT-MRAM\Monte-Carlos-MgO-TDDB\Weibull_constants_diagonals_vary_Height_alpha=1.xlsx" TargetMode="External"/><Relationship Id="rId2" Type="http://schemas.microsoft.com/office/2011/relationships/chartColorStyle" Target="colors5.xml"/><Relationship Id="rId1" Type="http://schemas.microsoft.com/office/2011/relationships/chartStyle" Target="style5.xml"/></Relationships>
</file>

<file path=ppt/charts/_rels/chart7.xml.rels><?xml version="1.0" encoding="UTF-8" standalone="yes"?>
<Relationships xmlns="http://schemas.openxmlformats.org/package/2006/relationships"><Relationship Id="rId3" Type="http://schemas.openxmlformats.org/officeDocument/2006/relationships/oleObject" Target="file:///D:\Dropbox\1SUTD\0Globalfoundries\0STT-MRAM\Monte-Carlos-MgO-TDDB\Weibull_constants_diagonals_vary_Height_alpha=5.xlsx" TargetMode="External"/><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16577658482052"/>
          <c:y val="2.8258600682786201E-2"/>
          <c:w val="0.789254593175853"/>
          <c:h val="0.79347577646544187"/>
        </c:manualLayout>
      </c:layout>
      <c:scatterChart>
        <c:scatterStyle val="lineMarker"/>
        <c:varyColors val="0"/>
        <c:ser>
          <c:idx val="1"/>
          <c:order val="0"/>
          <c:tx>
            <c:strRef>
              <c:f>'Calculation Rap'!$AD$1</c:f>
              <c:strCache>
                <c:ptCount val="1"/>
                <c:pt idx="0">
                  <c:v>65nm ΔT</c:v>
                </c:pt>
              </c:strCache>
            </c:strRef>
          </c:tx>
          <c:spPr>
            <a:ln w="28575">
              <a:noFill/>
            </a:ln>
          </c:spPr>
          <c:marker>
            <c:symbol val="circle"/>
            <c:size val="10"/>
            <c:spPr>
              <a:ln>
                <a:solidFill>
                  <a:schemeClr val="tx1"/>
                </a:solidFill>
              </a:ln>
            </c:spPr>
          </c:marker>
          <c:xVal>
            <c:numRef>
              <c:f>'Calculation Rap'!$AR$2:$AR$67</c:f>
              <c:numCache>
                <c:formatCode>General</c:formatCode>
                <c:ptCount val="66"/>
                <c:pt idx="0">
                  <c:v>0.95024999999999993</c:v>
                </c:pt>
                <c:pt idx="1">
                  <c:v>0.92512499999999998</c:v>
                </c:pt>
                <c:pt idx="2">
                  <c:v>0.91262499999999991</c:v>
                </c:pt>
                <c:pt idx="3">
                  <c:v>0.90012499999999995</c:v>
                </c:pt>
                <c:pt idx="4">
                  <c:v>0.88762499999999989</c:v>
                </c:pt>
                <c:pt idx="5">
                  <c:v>0.87524999999999997</c:v>
                </c:pt>
                <c:pt idx="6">
                  <c:v>0.86262499999999998</c:v>
                </c:pt>
                <c:pt idx="7">
                  <c:v>0.85012500000000002</c:v>
                </c:pt>
                <c:pt idx="8">
                  <c:v>0.83762499999999995</c:v>
                </c:pt>
                <c:pt idx="9">
                  <c:v>0.825125</c:v>
                </c:pt>
                <c:pt idx="10">
                  <c:v>0.81262499999999993</c:v>
                </c:pt>
                <c:pt idx="11">
                  <c:v>0.80012499999999998</c:v>
                </c:pt>
                <c:pt idx="12">
                  <c:v>0.78762499999999991</c:v>
                </c:pt>
                <c:pt idx="13">
                  <c:v>0.77512499999999995</c:v>
                </c:pt>
                <c:pt idx="14">
                  <c:v>0.76262499999999989</c:v>
                </c:pt>
                <c:pt idx="15">
                  <c:v>0.75012499999999993</c:v>
                </c:pt>
                <c:pt idx="16">
                  <c:v>0.73749999999999993</c:v>
                </c:pt>
                <c:pt idx="17">
                  <c:v>0.72525000000000006</c:v>
                </c:pt>
                <c:pt idx="18">
                  <c:v>0.71262500000000006</c:v>
                </c:pt>
                <c:pt idx="19">
                  <c:v>0.700125</c:v>
                </c:pt>
                <c:pt idx="20">
                  <c:v>0.68762500000000004</c:v>
                </c:pt>
                <c:pt idx="21">
                  <c:v>0.67512499999999998</c:v>
                </c:pt>
                <c:pt idx="22">
                  <c:v>0.66262500000000002</c:v>
                </c:pt>
                <c:pt idx="23">
                  <c:v>0.65</c:v>
                </c:pt>
                <c:pt idx="24">
                  <c:v>0.637625</c:v>
                </c:pt>
                <c:pt idx="25">
                  <c:v>0.62512499999999993</c:v>
                </c:pt>
                <c:pt idx="26">
                  <c:v>0.61262499999999998</c:v>
                </c:pt>
                <c:pt idx="27">
                  <c:v>0.60012500000000002</c:v>
                </c:pt>
                <c:pt idx="28">
                  <c:v>0.58762499999999995</c:v>
                </c:pt>
                <c:pt idx="29">
                  <c:v>0.575125</c:v>
                </c:pt>
                <c:pt idx="30">
                  <c:v>0.5625</c:v>
                </c:pt>
                <c:pt idx="31">
                  <c:v>0.55012499999999998</c:v>
                </c:pt>
                <c:pt idx="32">
                  <c:v>0.53762499999999991</c:v>
                </c:pt>
                <c:pt idx="33">
                  <c:v>0.52512499999999995</c:v>
                </c:pt>
                <c:pt idx="34">
                  <c:v>0.512625</c:v>
                </c:pt>
                <c:pt idx="35">
                  <c:v>0.5</c:v>
                </c:pt>
                <c:pt idx="36">
                  <c:v>0.48762499999999998</c:v>
                </c:pt>
                <c:pt idx="37">
                  <c:v>0.47499999999999998</c:v>
                </c:pt>
                <c:pt idx="38">
                  <c:v>0.46262499999999995</c:v>
                </c:pt>
                <c:pt idx="39">
                  <c:v>0.45012499999999994</c:v>
                </c:pt>
                <c:pt idx="40">
                  <c:v>0.43749999999999994</c:v>
                </c:pt>
                <c:pt idx="41">
                  <c:v>0.42512499999999998</c:v>
                </c:pt>
                <c:pt idx="42">
                  <c:v>0.41262499999999996</c:v>
                </c:pt>
                <c:pt idx="43">
                  <c:v>0.40012499999999995</c:v>
                </c:pt>
                <c:pt idx="44">
                  <c:v>0.38762499999999994</c:v>
                </c:pt>
                <c:pt idx="45">
                  <c:v>0.37512499999999993</c:v>
                </c:pt>
                <c:pt idx="46">
                  <c:v>0.36262500000000003</c:v>
                </c:pt>
                <c:pt idx="47">
                  <c:v>0.35000000000000003</c:v>
                </c:pt>
                <c:pt idx="48">
                  <c:v>0.33762500000000001</c:v>
                </c:pt>
                <c:pt idx="49">
                  <c:v>0.32500000000000001</c:v>
                </c:pt>
                <c:pt idx="50">
                  <c:v>0.31262499999999999</c:v>
                </c:pt>
                <c:pt idx="51">
                  <c:v>0.30012499999999998</c:v>
                </c:pt>
                <c:pt idx="52">
                  <c:v>0.28749999999999998</c:v>
                </c:pt>
                <c:pt idx="53">
                  <c:v>0.27512499999999995</c:v>
                </c:pt>
                <c:pt idx="54">
                  <c:v>0.26249999999999996</c:v>
                </c:pt>
                <c:pt idx="55">
                  <c:v>0.25012499999999999</c:v>
                </c:pt>
                <c:pt idx="56">
                  <c:v>0.23762499999999998</c:v>
                </c:pt>
                <c:pt idx="57">
                  <c:v>0.22512499999999999</c:v>
                </c:pt>
                <c:pt idx="58">
                  <c:v>0.21262499999999998</c:v>
                </c:pt>
                <c:pt idx="59">
                  <c:v>0.19999999999999998</c:v>
                </c:pt>
                <c:pt idx="60">
                  <c:v>0.18749999999999997</c:v>
                </c:pt>
                <c:pt idx="61">
                  <c:v>0.17500000000000002</c:v>
                </c:pt>
                <c:pt idx="62">
                  <c:v>0.16250000000000001</c:v>
                </c:pt>
                <c:pt idx="63">
                  <c:v>0.15012499999999998</c:v>
                </c:pt>
                <c:pt idx="64">
                  <c:v>0.13749999999999998</c:v>
                </c:pt>
                <c:pt idx="65">
                  <c:v>0.12512499999999999</c:v>
                </c:pt>
              </c:numCache>
            </c:numRef>
          </c:xVal>
          <c:yVal>
            <c:numRef>
              <c:f>'Calculation Rap'!$AU$2:$AU$67</c:f>
              <c:numCache>
                <c:formatCode>General</c:formatCode>
                <c:ptCount val="66"/>
                <c:pt idx="0">
                  <c:v>92.203945317048309</c:v>
                </c:pt>
                <c:pt idx="1">
                  <c:v>86.17539374720549</c:v>
                </c:pt>
                <c:pt idx="2">
                  <c:v>83.043171092783169</c:v>
                </c:pt>
                <c:pt idx="3">
                  <c:v>80.353033590346627</c:v>
                </c:pt>
                <c:pt idx="4">
                  <c:v>77.695079665555653</c:v>
                </c:pt>
                <c:pt idx="5">
                  <c:v>74.735409372118156</c:v>
                </c:pt>
                <c:pt idx="6">
                  <c:v>72.16936405936265</c:v>
                </c:pt>
                <c:pt idx="7">
                  <c:v>69.657117191596868</c:v>
                </c:pt>
                <c:pt idx="8">
                  <c:v>67.18799531330211</c:v>
                </c:pt>
                <c:pt idx="9">
                  <c:v>64.761998436126461</c:v>
                </c:pt>
                <c:pt idx="10">
                  <c:v>62.379126562691894</c:v>
                </c:pt>
                <c:pt idx="11">
                  <c:v>60.039379690501491</c:v>
                </c:pt>
                <c:pt idx="12">
                  <c:v>57.742757816165614</c:v>
                </c:pt>
                <c:pt idx="13">
                  <c:v>55.823533596675752</c:v>
                </c:pt>
                <c:pt idx="14">
                  <c:v>53.607771090542833</c:v>
                </c:pt>
                <c:pt idx="15">
                  <c:v>51.435133593449997</c:v>
                </c:pt>
                <c:pt idx="16">
                  <c:v>49.297265623746668</c:v>
                </c:pt>
                <c:pt idx="17">
                  <c:v>47.227373437011614</c:v>
                </c:pt>
                <c:pt idx="18">
                  <c:v>45.483290625319135</c:v>
                </c:pt>
                <c:pt idx="19">
                  <c:v>43.477762498136997</c:v>
                </c:pt>
                <c:pt idx="20">
                  <c:v>41.811897658568242</c:v>
                </c:pt>
                <c:pt idx="21">
                  <c:v>39.887228905474551</c:v>
                </c:pt>
                <c:pt idx="22">
                  <c:v>38.291442185116267</c:v>
                </c:pt>
                <c:pt idx="23">
                  <c:v>36.713877140247057</c:v>
                </c:pt>
                <c:pt idx="24">
                  <c:v>35.196899999999999</c:v>
                </c:pt>
                <c:pt idx="25">
                  <c:v>33.428559376069494</c:v>
                </c:pt>
                <c:pt idx="26">
                  <c:v>31.967538282358845</c:v>
                </c:pt>
                <c:pt idx="27">
                  <c:v>30.538860935973378</c:v>
                </c:pt>
                <c:pt idx="28">
                  <c:v>28.889114062684353</c:v>
                </c:pt>
                <c:pt idx="29">
                  <c:v>27.530514844049183</c:v>
                </c:pt>
                <c:pt idx="30">
                  <c:v>26.198437501047934</c:v>
                </c:pt>
                <c:pt idx="31">
                  <c:v>24.910347655825486</c:v>
                </c:pt>
                <c:pt idx="32">
                  <c:v>23.648779688434722</c:v>
                </c:pt>
                <c:pt idx="33">
                  <c:v>22.419555468403107</c:v>
                </c:pt>
                <c:pt idx="34">
                  <c:v>21.222674999999995</c:v>
                </c:pt>
                <c:pt idx="35">
                  <c:v>20.048112972383407</c:v>
                </c:pt>
                <c:pt idx="36">
                  <c:v>19.136233592916067</c:v>
                </c:pt>
                <c:pt idx="37">
                  <c:v>18.026250000758999</c:v>
                </c:pt>
                <c:pt idx="38">
                  <c:v>16.958097656479097</c:v>
                </c:pt>
                <c:pt idx="39">
                  <c:v>15.917545312986231</c:v>
                </c:pt>
                <c:pt idx="40">
                  <c:v>14.900820748047858</c:v>
                </c:pt>
                <c:pt idx="41">
                  <c:v>14.116807030876425</c:v>
                </c:pt>
                <c:pt idx="42">
                  <c:v>13.167895311941527</c:v>
                </c:pt>
                <c:pt idx="43">
                  <c:v>12.251327344362371</c:v>
                </c:pt>
                <c:pt idx="44">
                  <c:v>11.53426640638018</c:v>
                </c:pt>
                <c:pt idx="45">
                  <c:v>10.676995312428836</c:v>
                </c:pt>
                <c:pt idx="46">
                  <c:v>9.8520679682405863</c:v>
                </c:pt>
                <c:pt idx="47">
                  <c:v>9.2071874998520276</c:v>
                </c:pt>
                <c:pt idx="48">
                  <c:v>8.4448453129064536</c:v>
                </c:pt>
                <c:pt idx="49">
                  <c:v>7.8487499997584997</c:v>
                </c:pt>
                <c:pt idx="50">
                  <c:v>7.1454351562928533</c:v>
                </c:pt>
                <c:pt idx="51">
                  <c:v>6.4714453124999993</c:v>
                </c:pt>
                <c:pt idx="52">
                  <c:v>5.9512500002069979</c:v>
                </c:pt>
                <c:pt idx="53">
                  <c:v>5.4577921877231699</c:v>
                </c:pt>
                <c:pt idx="54">
                  <c:v>4.8677343752317945</c:v>
                </c:pt>
                <c:pt idx="55">
                  <c:v>4.3146562499999996</c:v>
                </c:pt>
                <c:pt idx="56">
                  <c:v>3.894079686680624</c:v>
                </c:pt>
                <c:pt idx="57">
                  <c:v>3.4950656234474997</c:v>
                </c:pt>
                <c:pt idx="58">
                  <c:v>3.0259195309831632</c:v>
                </c:pt>
                <c:pt idx="59">
                  <c:v>2.6737499987466791</c:v>
                </c:pt>
                <c:pt idx="60">
                  <c:v>2.3449218741401938</c:v>
                </c:pt>
                <c:pt idx="61">
                  <c:v>1.9621874998598441</c:v>
                </c:pt>
                <c:pt idx="62">
                  <c:v>1.7519531250000002</c:v>
                </c:pt>
                <c:pt idx="63">
                  <c:v>1.4890523438739836</c:v>
                </c:pt>
                <c:pt idx="64">
                  <c:v>1.1859374999999996</c:v>
                </c:pt>
                <c:pt idx="65">
                  <c:v>0.97128281269406225</c:v>
                </c:pt>
              </c:numCache>
            </c:numRef>
          </c:yVal>
          <c:smooth val="0"/>
          <c:extLst>
            <c:ext xmlns:c16="http://schemas.microsoft.com/office/drawing/2014/chart" uri="{C3380CC4-5D6E-409C-BE32-E72D297353CC}">
              <c16:uniqueId val="{00000000-8967-4A91-B6CD-794BC7055A0E}"/>
            </c:ext>
          </c:extLst>
        </c:ser>
        <c:ser>
          <c:idx val="0"/>
          <c:order val="1"/>
          <c:tx>
            <c:strRef>
              <c:f>'Calculation Rap'!$AG$1</c:f>
              <c:strCache>
                <c:ptCount val="1"/>
                <c:pt idx="0">
                  <c:v>77nm ΔT</c:v>
                </c:pt>
              </c:strCache>
            </c:strRef>
          </c:tx>
          <c:spPr>
            <a:ln w="28575">
              <a:noFill/>
            </a:ln>
          </c:spPr>
          <c:marker>
            <c:symbol val="circle"/>
            <c:size val="10"/>
            <c:spPr>
              <a:ln>
                <a:solidFill>
                  <a:schemeClr val="tx1"/>
                </a:solidFill>
              </a:ln>
            </c:spPr>
          </c:marker>
          <c:xVal>
            <c:numRef>
              <c:f>'Calculation Rap'!$AR$2:$AR$67</c:f>
              <c:numCache>
                <c:formatCode>General</c:formatCode>
                <c:ptCount val="66"/>
                <c:pt idx="0">
                  <c:v>0.95024999999999993</c:v>
                </c:pt>
                <c:pt idx="1">
                  <c:v>0.92512499999999998</c:v>
                </c:pt>
                <c:pt idx="2">
                  <c:v>0.91262499999999991</c:v>
                </c:pt>
                <c:pt idx="3">
                  <c:v>0.90012499999999995</c:v>
                </c:pt>
                <c:pt idx="4">
                  <c:v>0.88762499999999989</c:v>
                </c:pt>
                <c:pt idx="5">
                  <c:v>0.87524999999999997</c:v>
                </c:pt>
                <c:pt idx="6">
                  <c:v>0.86262499999999998</c:v>
                </c:pt>
                <c:pt idx="7">
                  <c:v>0.85012500000000002</c:v>
                </c:pt>
                <c:pt idx="8">
                  <c:v>0.83762499999999995</c:v>
                </c:pt>
                <c:pt idx="9">
                  <c:v>0.825125</c:v>
                </c:pt>
                <c:pt idx="10">
                  <c:v>0.81262499999999993</c:v>
                </c:pt>
                <c:pt idx="11">
                  <c:v>0.80012499999999998</c:v>
                </c:pt>
                <c:pt idx="12">
                  <c:v>0.78762499999999991</c:v>
                </c:pt>
                <c:pt idx="13">
                  <c:v>0.77512499999999995</c:v>
                </c:pt>
                <c:pt idx="14">
                  <c:v>0.76262499999999989</c:v>
                </c:pt>
                <c:pt idx="15">
                  <c:v>0.75012499999999993</c:v>
                </c:pt>
                <c:pt idx="16">
                  <c:v>0.73749999999999993</c:v>
                </c:pt>
                <c:pt idx="17">
                  <c:v>0.72525000000000006</c:v>
                </c:pt>
                <c:pt idx="18">
                  <c:v>0.71262500000000006</c:v>
                </c:pt>
                <c:pt idx="19">
                  <c:v>0.700125</c:v>
                </c:pt>
                <c:pt idx="20">
                  <c:v>0.68762500000000004</c:v>
                </c:pt>
                <c:pt idx="21">
                  <c:v>0.67512499999999998</c:v>
                </c:pt>
                <c:pt idx="22">
                  <c:v>0.66262500000000002</c:v>
                </c:pt>
                <c:pt idx="23">
                  <c:v>0.65</c:v>
                </c:pt>
                <c:pt idx="24">
                  <c:v>0.637625</c:v>
                </c:pt>
                <c:pt idx="25">
                  <c:v>0.62512499999999993</c:v>
                </c:pt>
                <c:pt idx="26">
                  <c:v>0.61262499999999998</c:v>
                </c:pt>
                <c:pt idx="27">
                  <c:v>0.60012500000000002</c:v>
                </c:pt>
                <c:pt idx="28">
                  <c:v>0.58762499999999995</c:v>
                </c:pt>
                <c:pt idx="29">
                  <c:v>0.575125</c:v>
                </c:pt>
                <c:pt idx="30">
                  <c:v>0.5625</c:v>
                </c:pt>
                <c:pt idx="31">
                  <c:v>0.55012499999999998</c:v>
                </c:pt>
                <c:pt idx="32">
                  <c:v>0.53762499999999991</c:v>
                </c:pt>
                <c:pt idx="33">
                  <c:v>0.52512499999999995</c:v>
                </c:pt>
                <c:pt idx="34">
                  <c:v>0.512625</c:v>
                </c:pt>
                <c:pt idx="35">
                  <c:v>0.5</c:v>
                </c:pt>
                <c:pt idx="36">
                  <c:v>0.48762499999999998</c:v>
                </c:pt>
                <c:pt idx="37">
                  <c:v>0.47499999999999998</c:v>
                </c:pt>
                <c:pt idx="38">
                  <c:v>0.46262499999999995</c:v>
                </c:pt>
                <c:pt idx="39">
                  <c:v>0.45012499999999994</c:v>
                </c:pt>
                <c:pt idx="40">
                  <c:v>0.43749999999999994</c:v>
                </c:pt>
                <c:pt idx="41">
                  <c:v>0.42512499999999998</c:v>
                </c:pt>
                <c:pt idx="42">
                  <c:v>0.41262499999999996</c:v>
                </c:pt>
                <c:pt idx="43">
                  <c:v>0.40012499999999995</c:v>
                </c:pt>
                <c:pt idx="44">
                  <c:v>0.38762499999999994</c:v>
                </c:pt>
                <c:pt idx="45">
                  <c:v>0.37512499999999993</c:v>
                </c:pt>
                <c:pt idx="46">
                  <c:v>0.36262500000000003</c:v>
                </c:pt>
                <c:pt idx="47">
                  <c:v>0.35000000000000003</c:v>
                </c:pt>
                <c:pt idx="48">
                  <c:v>0.33762500000000001</c:v>
                </c:pt>
                <c:pt idx="49">
                  <c:v>0.32500000000000001</c:v>
                </c:pt>
                <c:pt idx="50">
                  <c:v>0.31262499999999999</c:v>
                </c:pt>
                <c:pt idx="51">
                  <c:v>0.30012499999999998</c:v>
                </c:pt>
                <c:pt idx="52">
                  <c:v>0.28749999999999998</c:v>
                </c:pt>
                <c:pt idx="53">
                  <c:v>0.27512499999999995</c:v>
                </c:pt>
                <c:pt idx="54">
                  <c:v>0.26249999999999996</c:v>
                </c:pt>
                <c:pt idx="55">
                  <c:v>0.25012499999999999</c:v>
                </c:pt>
                <c:pt idx="56">
                  <c:v>0.23762499999999998</c:v>
                </c:pt>
                <c:pt idx="57">
                  <c:v>0.22512499999999999</c:v>
                </c:pt>
                <c:pt idx="58">
                  <c:v>0.21262499999999998</c:v>
                </c:pt>
                <c:pt idx="59">
                  <c:v>0.19999999999999998</c:v>
                </c:pt>
                <c:pt idx="60">
                  <c:v>0.18749999999999997</c:v>
                </c:pt>
                <c:pt idx="61">
                  <c:v>0.17500000000000002</c:v>
                </c:pt>
                <c:pt idx="62">
                  <c:v>0.16250000000000001</c:v>
                </c:pt>
                <c:pt idx="63">
                  <c:v>0.15012499999999998</c:v>
                </c:pt>
                <c:pt idx="64">
                  <c:v>0.13749999999999998</c:v>
                </c:pt>
                <c:pt idx="65">
                  <c:v>0.12512499999999999</c:v>
                </c:pt>
              </c:numCache>
            </c:numRef>
          </c:xVal>
          <c:yVal>
            <c:numRef>
              <c:f>'Calculation Rap'!$AX$2:$AX$67</c:f>
              <c:numCache>
                <c:formatCode>General</c:formatCode>
                <c:ptCount val="66"/>
                <c:pt idx="0">
                  <c:v>125.3973656118862</c:v>
                </c:pt>
                <c:pt idx="1">
                  <c:v>116.46167344513192</c:v>
                </c:pt>
                <c:pt idx="2">
                  <c:v>112.73200313457318</c:v>
                </c:pt>
                <c:pt idx="3">
                  <c:v>108.45381095007589</c:v>
                </c:pt>
                <c:pt idx="4">
                  <c:v>104.55112969294765</c:v>
                </c:pt>
                <c:pt idx="5">
                  <c:v>101.02573125259705</c:v>
                </c:pt>
                <c:pt idx="6">
                  <c:v>97.239403133031672</c:v>
                </c:pt>
                <c:pt idx="7">
                  <c:v>93.535003125825185</c:v>
                </c:pt>
                <c:pt idx="8">
                  <c:v>90.18080157313166</c:v>
                </c:pt>
                <c:pt idx="9">
                  <c:v>86.60718281597687</c:v>
                </c:pt>
                <c:pt idx="10">
                  <c:v>83.375325004103999</c:v>
                </c:pt>
                <c:pt idx="11">
                  <c:v>80.202529695644301</c:v>
                </c:pt>
                <c:pt idx="12">
                  <c:v>77.354620320357</c:v>
                </c:pt>
                <c:pt idx="13">
                  <c:v>74.295731257667995</c:v>
                </c:pt>
                <c:pt idx="14">
                  <c:v>71.553290626524642</c:v>
                </c:pt>
                <c:pt idx="15">
                  <c:v>68.608307809756113</c:v>
                </c:pt>
                <c:pt idx="16">
                  <c:v>65.960156245248626</c:v>
                </c:pt>
                <c:pt idx="17">
                  <c:v>63.151143744448994</c:v>
                </c:pt>
                <c:pt idx="18">
                  <c:v>60.608756244684393</c:v>
                </c:pt>
                <c:pt idx="19">
                  <c:v>58.127878119707155</c:v>
                </c:pt>
                <c:pt idx="20">
                  <c:v>55.697624995950008</c:v>
                </c:pt>
                <c:pt idx="21">
                  <c:v>53.317996877764124</c:v>
                </c:pt>
                <c:pt idx="22">
                  <c:v>50.988993749999999</c:v>
                </c:pt>
                <c:pt idx="23">
                  <c:v>48.701249996722034</c:v>
                </c:pt>
                <c:pt idx="24">
                  <c:v>46.482862501458001</c:v>
                </c:pt>
                <c:pt idx="25">
                  <c:v>44.516714064280308</c:v>
                </c:pt>
                <c:pt idx="26">
                  <c:v>42.385992184256835</c:v>
                </c:pt>
                <c:pt idx="27">
                  <c:v>40.30589531367535</c:v>
                </c:pt>
                <c:pt idx="28">
                  <c:v>38.474746871644399</c:v>
                </c:pt>
                <c:pt idx="29">
                  <c:v>36.685785935865454</c:v>
                </c:pt>
                <c:pt idx="30">
                  <c:v>34.741406249189367</c:v>
                </c:pt>
                <c:pt idx="31">
                  <c:v>33.04875937650187</c:v>
                </c:pt>
                <c:pt idx="32">
                  <c:v>31.390579689142143</c:v>
                </c:pt>
                <c:pt idx="33">
                  <c:v>29.774587501133997</c:v>
                </c:pt>
                <c:pt idx="34">
                  <c:v>28.200782815250623</c:v>
                </c:pt>
                <c:pt idx="35">
                  <c:v>26.662500001266469</c:v>
                </c:pt>
                <c:pt idx="36">
                  <c:v>25.344309376169434</c:v>
                </c:pt>
                <c:pt idx="37">
                  <c:v>23.726250000624376</c:v>
                </c:pt>
                <c:pt idx="38">
                  <c:v>22.483574999028001</c:v>
                </c:pt>
                <c:pt idx="39">
                  <c:v>21.11648906261728</c:v>
                </c:pt>
                <c:pt idx="40">
                  <c:v>19.785937500056527</c:v>
                </c:pt>
                <c:pt idx="41">
                  <c:v>18.508879687690474</c:v>
                </c:pt>
                <c:pt idx="42">
                  <c:v>17.268356251255497</c:v>
                </c:pt>
                <c:pt idx="43">
                  <c:v>16.205062499999997</c:v>
                </c:pt>
                <c:pt idx="44">
                  <c:v>15.044695313227731</c:v>
                </c:pt>
                <c:pt idx="45">
                  <c:v>14.053120313038516</c:v>
                </c:pt>
                <c:pt idx="46">
                  <c:v>13.095295311394057</c:v>
                </c:pt>
                <c:pt idx="47">
                  <c:v>12.048750000946692</c:v>
                </c:pt>
                <c:pt idx="48">
                  <c:v>11.166946874917313</c:v>
                </c:pt>
                <c:pt idx="49">
                  <c:v>10.31062499928619</c:v>
                </c:pt>
                <c:pt idx="50">
                  <c:v>9.3904734376689607</c:v>
                </c:pt>
                <c:pt idx="51">
                  <c:v>8.6098359370517574</c:v>
                </c:pt>
                <c:pt idx="52">
                  <c:v>7.8595312495557641</c:v>
                </c:pt>
                <c:pt idx="53">
                  <c:v>7.149810937353819</c:v>
                </c:pt>
                <c:pt idx="54">
                  <c:v>6.4673437494764512</c:v>
                </c:pt>
                <c:pt idx="55">
                  <c:v>5.8247859375000006</c:v>
                </c:pt>
                <c:pt idx="56">
                  <c:v>5.2128984377056629</c:v>
                </c:pt>
                <c:pt idx="57">
                  <c:v>4.634760937332727</c:v>
                </c:pt>
                <c:pt idx="58">
                  <c:v>4.0903734372475071</c:v>
                </c:pt>
                <c:pt idx="59">
                  <c:v>3.5775000000335386</c:v>
                </c:pt>
                <c:pt idx="60">
                  <c:v>3.1007812497932803</c:v>
                </c:pt>
                <c:pt idx="61">
                  <c:v>2.7168749998835628</c:v>
                </c:pt>
                <c:pt idx="62">
                  <c:v>2.3034375001771878</c:v>
                </c:pt>
                <c:pt idx="63">
                  <c:v>1.9760203124917732</c:v>
                </c:pt>
                <c:pt idx="64">
                  <c:v>1.6242187499261715</c:v>
                </c:pt>
                <c:pt idx="65">
                  <c:v>1.3091203125261559</c:v>
                </c:pt>
              </c:numCache>
            </c:numRef>
          </c:yVal>
          <c:smooth val="0"/>
          <c:extLst>
            <c:ext xmlns:c16="http://schemas.microsoft.com/office/drawing/2014/chart" uri="{C3380CC4-5D6E-409C-BE32-E72D297353CC}">
              <c16:uniqueId val="{00000001-8967-4A91-B6CD-794BC7055A0E}"/>
            </c:ext>
          </c:extLst>
        </c:ser>
        <c:ser>
          <c:idx val="2"/>
          <c:order val="2"/>
          <c:tx>
            <c:strRef>
              <c:f>'Calculation Rap'!$AJ$1</c:f>
              <c:strCache>
                <c:ptCount val="1"/>
                <c:pt idx="0">
                  <c:v>88nm ΔT</c:v>
                </c:pt>
              </c:strCache>
            </c:strRef>
          </c:tx>
          <c:spPr>
            <a:ln w="28575">
              <a:noFill/>
            </a:ln>
          </c:spPr>
          <c:marker>
            <c:symbol val="circle"/>
            <c:size val="10"/>
            <c:spPr>
              <a:ln>
                <a:solidFill>
                  <a:schemeClr val="tx1"/>
                </a:solidFill>
              </a:ln>
            </c:spPr>
          </c:marker>
          <c:xVal>
            <c:numRef>
              <c:f>'Calculation Rap'!$AR$2:$AR$67</c:f>
              <c:numCache>
                <c:formatCode>General</c:formatCode>
                <c:ptCount val="66"/>
                <c:pt idx="0">
                  <c:v>0.95024999999999993</c:v>
                </c:pt>
                <c:pt idx="1">
                  <c:v>0.92512499999999998</c:v>
                </c:pt>
                <c:pt idx="2">
                  <c:v>0.91262499999999991</c:v>
                </c:pt>
                <c:pt idx="3">
                  <c:v>0.90012499999999995</c:v>
                </c:pt>
                <c:pt idx="4">
                  <c:v>0.88762499999999989</c:v>
                </c:pt>
                <c:pt idx="5">
                  <c:v>0.87524999999999997</c:v>
                </c:pt>
                <c:pt idx="6">
                  <c:v>0.86262499999999998</c:v>
                </c:pt>
                <c:pt idx="7">
                  <c:v>0.85012500000000002</c:v>
                </c:pt>
                <c:pt idx="8">
                  <c:v>0.83762499999999995</c:v>
                </c:pt>
                <c:pt idx="9">
                  <c:v>0.825125</c:v>
                </c:pt>
                <c:pt idx="10">
                  <c:v>0.81262499999999993</c:v>
                </c:pt>
                <c:pt idx="11">
                  <c:v>0.80012499999999998</c:v>
                </c:pt>
                <c:pt idx="12">
                  <c:v>0.78762499999999991</c:v>
                </c:pt>
                <c:pt idx="13">
                  <c:v>0.77512499999999995</c:v>
                </c:pt>
                <c:pt idx="14">
                  <c:v>0.76262499999999989</c:v>
                </c:pt>
                <c:pt idx="15">
                  <c:v>0.75012499999999993</c:v>
                </c:pt>
                <c:pt idx="16">
                  <c:v>0.73749999999999993</c:v>
                </c:pt>
                <c:pt idx="17">
                  <c:v>0.72525000000000006</c:v>
                </c:pt>
                <c:pt idx="18">
                  <c:v>0.71262500000000006</c:v>
                </c:pt>
                <c:pt idx="19">
                  <c:v>0.700125</c:v>
                </c:pt>
                <c:pt idx="20">
                  <c:v>0.68762500000000004</c:v>
                </c:pt>
                <c:pt idx="21">
                  <c:v>0.67512499999999998</c:v>
                </c:pt>
                <c:pt idx="22">
                  <c:v>0.66262500000000002</c:v>
                </c:pt>
                <c:pt idx="23">
                  <c:v>0.65</c:v>
                </c:pt>
                <c:pt idx="24">
                  <c:v>0.637625</c:v>
                </c:pt>
                <c:pt idx="25">
                  <c:v>0.62512499999999993</c:v>
                </c:pt>
                <c:pt idx="26">
                  <c:v>0.61262499999999998</c:v>
                </c:pt>
                <c:pt idx="27">
                  <c:v>0.60012500000000002</c:v>
                </c:pt>
                <c:pt idx="28">
                  <c:v>0.58762499999999995</c:v>
                </c:pt>
                <c:pt idx="29">
                  <c:v>0.575125</c:v>
                </c:pt>
                <c:pt idx="30">
                  <c:v>0.5625</c:v>
                </c:pt>
                <c:pt idx="31">
                  <c:v>0.55012499999999998</c:v>
                </c:pt>
                <c:pt idx="32">
                  <c:v>0.53762499999999991</c:v>
                </c:pt>
                <c:pt idx="33">
                  <c:v>0.52512499999999995</c:v>
                </c:pt>
                <c:pt idx="34">
                  <c:v>0.512625</c:v>
                </c:pt>
                <c:pt idx="35">
                  <c:v>0.5</c:v>
                </c:pt>
                <c:pt idx="36">
                  <c:v>0.48762499999999998</c:v>
                </c:pt>
                <c:pt idx="37">
                  <c:v>0.47499999999999998</c:v>
                </c:pt>
                <c:pt idx="38">
                  <c:v>0.46262499999999995</c:v>
                </c:pt>
                <c:pt idx="39">
                  <c:v>0.45012499999999994</c:v>
                </c:pt>
                <c:pt idx="40">
                  <c:v>0.43749999999999994</c:v>
                </c:pt>
                <c:pt idx="41">
                  <c:v>0.42512499999999998</c:v>
                </c:pt>
                <c:pt idx="42">
                  <c:v>0.41262499999999996</c:v>
                </c:pt>
                <c:pt idx="43">
                  <c:v>0.40012499999999995</c:v>
                </c:pt>
                <c:pt idx="44">
                  <c:v>0.38762499999999994</c:v>
                </c:pt>
                <c:pt idx="45">
                  <c:v>0.37512499999999993</c:v>
                </c:pt>
                <c:pt idx="46">
                  <c:v>0.36262500000000003</c:v>
                </c:pt>
                <c:pt idx="47">
                  <c:v>0.35000000000000003</c:v>
                </c:pt>
                <c:pt idx="48">
                  <c:v>0.33762500000000001</c:v>
                </c:pt>
                <c:pt idx="49">
                  <c:v>0.32500000000000001</c:v>
                </c:pt>
                <c:pt idx="50">
                  <c:v>0.31262499999999999</c:v>
                </c:pt>
                <c:pt idx="51">
                  <c:v>0.30012499999999998</c:v>
                </c:pt>
                <c:pt idx="52">
                  <c:v>0.28749999999999998</c:v>
                </c:pt>
                <c:pt idx="53">
                  <c:v>0.27512499999999995</c:v>
                </c:pt>
                <c:pt idx="54">
                  <c:v>0.26249999999999996</c:v>
                </c:pt>
                <c:pt idx="55">
                  <c:v>0.25012499999999999</c:v>
                </c:pt>
                <c:pt idx="56">
                  <c:v>0.23762499999999998</c:v>
                </c:pt>
                <c:pt idx="57">
                  <c:v>0.22512499999999999</c:v>
                </c:pt>
                <c:pt idx="58">
                  <c:v>0.21262499999999998</c:v>
                </c:pt>
                <c:pt idx="59">
                  <c:v>0.19999999999999998</c:v>
                </c:pt>
                <c:pt idx="60">
                  <c:v>0.18749999999999997</c:v>
                </c:pt>
                <c:pt idx="61">
                  <c:v>0.17500000000000002</c:v>
                </c:pt>
                <c:pt idx="62">
                  <c:v>0.16250000000000001</c:v>
                </c:pt>
                <c:pt idx="63">
                  <c:v>0.15012499999999998</c:v>
                </c:pt>
                <c:pt idx="64">
                  <c:v>0.13749999999999998</c:v>
                </c:pt>
                <c:pt idx="65">
                  <c:v>0.12512499999999999</c:v>
                </c:pt>
              </c:numCache>
            </c:numRef>
          </c:xVal>
          <c:yVal>
            <c:numRef>
              <c:f>'Calculation Rap'!$BA$2:$BA$67</c:f>
              <c:numCache>
                <c:formatCode>General</c:formatCode>
                <c:ptCount val="66"/>
                <c:pt idx="0">
                  <c:v>149.47023069568789</c:v>
                </c:pt>
                <c:pt idx="1">
                  <c:v>138.94221093045996</c:v>
                </c:pt>
                <c:pt idx="2">
                  <c:v>133.98475782029939</c:v>
                </c:pt>
                <c:pt idx="3">
                  <c:v>129.11167970094726</c:v>
                </c:pt>
                <c:pt idx="4">
                  <c:v>124.3054712300721</c:v>
                </c:pt>
                <c:pt idx="5">
                  <c:v>119.93113124109335</c:v>
                </c:pt>
                <c:pt idx="6">
                  <c:v>115.58096719763283</c:v>
                </c:pt>
                <c:pt idx="7">
                  <c:v>111.3238687529464</c:v>
                </c:pt>
                <c:pt idx="8">
                  <c:v>107.1427078202547</c:v>
                </c:pt>
                <c:pt idx="9">
                  <c:v>103.03748437812187</c:v>
                </c:pt>
                <c:pt idx="10">
                  <c:v>99.282459380039725</c:v>
                </c:pt>
                <c:pt idx="11">
                  <c:v>95.324892192339945</c:v>
                </c:pt>
                <c:pt idx="12">
                  <c:v>91.70908594223026</c:v>
                </c:pt>
                <c:pt idx="13">
                  <c:v>87.899174989793991</c:v>
                </c:pt>
                <c:pt idx="14">
                  <c:v>84.679973429866166</c:v>
                </c:pt>
                <c:pt idx="15">
                  <c:v>81.013499999999993</c:v>
                </c:pt>
                <c:pt idx="16">
                  <c:v>77.907656252442877</c:v>
                </c:pt>
                <c:pt idx="17">
                  <c:v>74.900193744965364</c:v>
                </c:pt>
                <c:pt idx="18">
                  <c:v>71.672259368336924</c:v>
                </c:pt>
                <c:pt idx="19">
                  <c:v>68.761026563973189</c:v>
                </c:pt>
                <c:pt idx="20">
                  <c:v>65.908856249520753</c:v>
                </c:pt>
                <c:pt idx="21">
                  <c:v>62.887893749068489</c:v>
                </c:pt>
                <c:pt idx="22">
                  <c:v>60.158067180180261</c:v>
                </c:pt>
                <c:pt idx="23">
                  <c:v>57.476249997899913</c:v>
                </c:pt>
                <c:pt idx="24">
                  <c:v>54.875601558734765</c:v>
                </c:pt>
                <c:pt idx="25">
                  <c:v>52.322962501673992</c:v>
                </c:pt>
                <c:pt idx="26">
                  <c:v>50.036146876735593</c:v>
                </c:pt>
                <c:pt idx="27">
                  <c:v>47.597414060269344</c:v>
                </c:pt>
                <c:pt idx="28">
                  <c:v>45.425730185496107</c:v>
                </c:pt>
                <c:pt idx="29">
                  <c:v>43.091240625468288</c:v>
                </c:pt>
                <c:pt idx="30">
                  <c:v>41.006249996719497</c:v>
                </c:pt>
                <c:pt idx="31">
                  <c:v>38.990109378986716</c:v>
                </c:pt>
                <c:pt idx="32">
                  <c:v>37.015481247073858</c:v>
                </c:pt>
                <c:pt idx="33">
                  <c:v>35.091478128591838</c:v>
                </c:pt>
                <c:pt idx="34">
                  <c:v>33.2181</c:v>
                </c:pt>
                <c:pt idx="35">
                  <c:v>31.387499998666037</c:v>
                </c:pt>
                <c:pt idx="36">
                  <c:v>29.623218753037502</c:v>
                </c:pt>
                <c:pt idx="37">
                  <c:v>27.894374999706375</c:v>
                </c:pt>
                <c:pt idx="38">
                  <c:v>26.386973436323597</c:v>
                </c:pt>
                <c:pt idx="39">
                  <c:v>24.762501562362463</c:v>
                </c:pt>
                <c:pt idx="40">
                  <c:v>23.323023776921758</c:v>
                </c:pt>
                <c:pt idx="41">
                  <c:v>21.808912499999998</c:v>
                </c:pt>
                <c:pt idx="42">
                  <c:v>20.477561255936799</c:v>
                </c:pt>
                <c:pt idx="43">
                  <c:v>19.04094843714309</c:v>
                </c:pt>
                <c:pt idx="44">
                  <c:v>17.791987498622994</c:v>
                </c:pt>
                <c:pt idx="45">
                  <c:v>16.585214063632939</c:v>
                </c:pt>
                <c:pt idx="46">
                  <c:v>15.298242187500003</c:v>
                </c:pt>
                <c:pt idx="47">
                  <c:v>14.174999998987502</c:v>
                </c:pt>
                <c:pt idx="48">
                  <c:v>13.104070313470315</c:v>
                </c:pt>
                <c:pt idx="49">
                  <c:v>12.065625000696096</c:v>
                </c:pt>
                <c:pt idx="50">
                  <c:v>11.07864843705703</c:v>
                </c:pt>
                <c:pt idx="51">
                  <c:v>10.129218750000001</c:v>
                </c:pt>
                <c:pt idx="52">
                  <c:v>9.2179687503005834</c:v>
                </c:pt>
                <c:pt idx="53">
                  <c:v>8.3569218751898422</c:v>
                </c:pt>
                <c:pt idx="54">
                  <c:v>7.5304687493724591</c:v>
                </c:pt>
                <c:pt idx="55">
                  <c:v>6.8377921871411962</c:v>
                </c:pt>
                <c:pt idx="56">
                  <c:v>6.0950812499358733</c:v>
                </c:pt>
                <c:pt idx="57">
                  <c:v>5.4705374997570013</c:v>
                </c:pt>
                <c:pt idx="58">
                  <c:v>4.8079828127826554</c:v>
                </c:pt>
                <c:pt idx="59">
                  <c:v>4.1849999996599685</c:v>
                </c:pt>
                <c:pt idx="60">
                  <c:v>3.6703125000734054</c:v>
                </c:pt>
                <c:pt idx="61">
                  <c:v>3.1303124999552816</c:v>
                </c:pt>
                <c:pt idx="62">
                  <c:v>2.6873437499896644</c:v>
                </c:pt>
                <c:pt idx="63">
                  <c:v>2.2800234374050778</c:v>
                </c:pt>
                <c:pt idx="64">
                  <c:v>1.9026562498356792</c:v>
                </c:pt>
                <c:pt idx="65">
                  <c:v>1.5624984374453668</c:v>
                </c:pt>
              </c:numCache>
            </c:numRef>
          </c:yVal>
          <c:smooth val="0"/>
          <c:extLst>
            <c:ext xmlns:c16="http://schemas.microsoft.com/office/drawing/2014/chart" uri="{C3380CC4-5D6E-409C-BE32-E72D297353CC}">
              <c16:uniqueId val="{00000002-8967-4A91-B6CD-794BC7055A0E}"/>
            </c:ext>
          </c:extLst>
        </c:ser>
        <c:dLbls>
          <c:showLegendKey val="0"/>
          <c:showVal val="0"/>
          <c:showCatName val="0"/>
          <c:showSerName val="0"/>
          <c:showPercent val="0"/>
          <c:showBubbleSize val="0"/>
        </c:dLbls>
        <c:axId val="138974720"/>
        <c:axId val="149372928"/>
      </c:scatterChart>
      <c:valAx>
        <c:axId val="138974720"/>
        <c:scaling>
          <c:orientation val="minMax"/>
          <c:max val="1"/>
          <c:min val="0"/>
        </c:scaling>
        <c:delete val="0"/>
        <c:axPos val="b"/>
        <c:title>
          <c:tx>
            <c:rich>
              <a:bodyPr/>
              <a:lstStyle/>
              <a:p>
                <a:pPr>
                  <a:defRPr/>
                </a:pPr>
                <a:r>
                  <a:rPr lang="en-US"/>
                  <a:t>Voltage (V)</a:t>
                </a:r>
              </a:p>
            </c:rich>
          </c:tx>
          <c:overlay val="0"/>
        </c:title>
        <c:numFmt formatCode="General" sourceLinked="1"/>
        <c:majorTickMark val="none"/>
        <c:minorTickMark val="none"/>
        <c:tickLblPos val="nextTo"/>
        <c:crossAx val="149372928"/>
        <c:crosses val="autoZero"/>
        <c:crossBetween val="midCat"/>
        <c:majorUnit val="0.2"/>
      </c:valAx>
      <c:valAx>
        <c:axId val="149372928"/>
        <c:scaling>
          <c:orientation val="minMax"/>
          <c:max val="180"/>
        </c:scaling>
        <c:delete val="0"/>
        <c:axPos val="l"/>
        <c:title>
          <c:tx>
            <c:rich>
              <a:bodyPr/>
              <a:lstStyle/>
              <a:p>
                <a:pPr>
                  <a:defRPr/>
                </a:pPr>
                <a:r>
                  <a:rPr lang="en-US"/>
                  <a:t> Temp. Increase (°C)</a:t>
                </a:r>
              </a:p>
            </c:rich>
          </c:tx>
          <c:layout>
            <c:manualLayout>
              <c:xMode val="edge"/>
              <c:yMode val="edge"/>
              <c:x val="0"/>
              <c:y val="0.22825297467397435"/>
            </c:manualLayout>
          </c:layout>
          <c:overlay val="0"/>
        </c:title>
        <c:numFmt formatCode="General" sourceLinked="1"/>
        <c:majorTickMark val="none"/>
        <c:minorTickMark val="none"/>
        <c:tickLblPos val="nextTo"/>
        <c:crossAx val="138974720"/>
        <c:crosses val="autoZero"/>
        <c:crossBetween val="midCat"/>
      </c:valAx>
      <c:spPr>
        <a:ln w="31750">
          <a:solidFill>
            <a:schemeClr val="tx1"/>
          </a:solidFill>
        </a:ln>
      </c:spPr>
    </c:plotArea>
    <c:legend>
      <c:legendPos val="r"/>
      <c:layout>
        <c:manualLayout>
          <c:xMode val="edge"/>
          <c:yMode val="edge"/>
          <c:x val="0.21586198600174974"/>
          <c:y val="6.8094925634295728E-2"/>
          <c:w val="0.27673952967053783"/>
          <c:h val="0.26639915087259286"/>
        </c:manualLayout>
      </c:layout>
      <c:overlay val="0"/>
      <c:spPr>
        <a:solidFill>
          <a:schemeClr val="bg1"/>
        </a:solidFill>
        <a:ln>
          <a:solidFill>
            <a:schemeClr val="tx1"/>
          </a:solidFill>
        </a:ln>
      </c:spPr>
    </c:legend>
    <c:plotVisOnly val="1"/>
    <c:dispBlanksAs val="gap"/>
    <c:showDLblsOverMax val="0"/>
  </c:chart>
  <c:spPr>
    <a:ln>
      <a:noFill/>
    </a:ln>
  </c:spPr>
  <c:txPr>
    <a:bodyPr/>
    <a:lstStyle/>
    <a:p>
      <a:pPr>
        <a:defRPr sz="2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spPr>
            <a:ln w="28575" cap="rnd">
              <a:noFill/>
              <a:round/>
            </a:ln>
            <a:effectLst/>
          </c:spPr>
          <c:marker>
            <c:symbol val="circle"/>
            <c:size val="10"/>
            <c:spPr>
              <a:solidFill>
                <a:schemeClr val="accent1"/>
              </a:solidFill>
              <a:ln w="9525">
                <a:solidFill>
                  <a:schemeClr val="accent1"/>
                </a:solidFill>
              </a:ln>
              <a:effectLst/>
            </c:spPr>
          </c:marker>
          <c:trendline>
            <c:spPr>
              <a:ln w="38100" cap="rnd">
                <a:solidFill>
                  <a:schemeClr val="accent1"/>
                </a:solidFill>
                <a:prstDash val="sysDot"/>
              </a:ln>
              <a:effectLst/>
            </c:spPr>
            <c:trendlineType val="power"/>
            <c:dispRSqr val="1"/>
            <c:dispEq val="1"/>
            <c:trendlineLbl>
              <c:layout>
                <c:manualLayout>
                  <c:x val="-1.7699314734979394E-2"/>
                  <c:y val="-0.32688101487314086"/>
                </c:manualLayout>
              </c:layout>
              <c:numFmt formatCode="General" sourceLinked="0"/>
              <c:spPr>
                <a:noFill/>
                <a:ln>
                  <a:noFill/>
                </a:ln>
                <a:effectLst/>
              </c:spPr>
              <c:txPr>
                <a:bodyPr rot="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endParaRPr lang="en-US"/>
                </a:p>
              </c:txPr>
            </c:trendlineLbl>
          </c:trendline>
          <c:xVal>
            <c:numRef>
              <c:f>Sheet1!$D$2:$D$10</c:f>
              <c:numCache>
                <c:formatCode>General</c:formatCode>
                <c:ptCount val="9"/>
                <c:pt idx="0">
                  <c:v>1.5</c:v>
                </c:pt>
                <c:pt idx="1">
                  <c:v>2</c:v>
                </c:pt>
                <c:pt idx="2">
                  <c:v>2.5</c:v>
                </c:pt>
                <c:pt idx="3">
                  <c:v>3</c:v>
                </c:pt>
                <c:pt idx="4">
                  <c:v>3.5</c:v>
                </c:pt>
                <c:pt idx="5">
                  <c:v>4</c:v>
                </c:pt>
                <c:pt idx="6">
                  <c:v>4.5</c:v>
                </c:pt>
                <c:pt idx="7">
                  <c:v>5</c:v>
                </c:pt>
                <c:pt idx="8">
                  <c:v>5.5</c:v>
                </c:pt>
              </c:numCache>
            </c:numRef>
          </c:xVal>
          <c:yVal>
            <c:numRef>
              <c:f>Sheet1!$E$2:$E$10</c:f>
              <c:numCache>
                <c:formatCode>General</c:formatCode>
                <c:ptCount val="9"/>
                <c:pt idx="0">
                  <c:v>5.8554613689078749</c:v>
                </c:pt>
                <c:pt idx="1">
                  <c:v>5.3738217179781564</c:v>
                </c:pt>
                <c:pt idx="2">
                  <c:v>5.3922465144402798</c:v>
                </c:pt>
                <c:pt idx="3">
                  <c:v>5.2423220135662421</c:v>
                </c:pt>
                <c:pt idx="4">
                  <c:v>5.2503976341097234</c:v>
                </c:pt>
                <c:pt idx="5">
                  <c:v>5.2098128607014633</c:v>
                </c:pt>
                <c:pt idx="6">
                  <c:v>4.8234986612102446</c:v>
                </c:pt>
                <c:pt idx="7">
                  <c:v>5.0641165774200099</c:v>
                </c:pt>
                <c:pt idx="8">
                  <c:v>4.8528977535943119</c:v>
                </c:pt>
              </c:numCache>
            </c:numRef>
          </c:yVal>
          <c:smooth val="0"/>
          <c:extLst>
            <c:ext xmlns:c16="http://schemas.microsoft.com/office/drawing/2014/chart" uri="{C3380CC4-5D6E-409C-BE32-E72D297353CC}">
              <c16:uniqueId val="{00000001-AAF0-44FB-965F-B43FC71A7C2F}"/>
            </c:ext>
          </c:extLst>
        </c:ser>
        <c:dLbls>
          <c:showLegendKey val="0"/>
          <c:showVal val="0"/>
          <c:showCatName val="0"/>
          <c:showSerName val="0"/>
          <c:showPercent val="0"/>
          <c:showBubbleSize val="0"/>
        </c:dLbls>
        <c:axId val="634881136"/>
        <c:axId val="634881464"/>
      </c:scatterChart>
      <c:valAx>
        <c:axId val="634881136"/>
        <c:scaling>
          <c:orientation val="minMax"/>
          <c:max val="6"/>
          <c:min val="1"/>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r>
                  <a:rPr lang="en-US"/>
                  <a:t>n</a:t>
                </a:r>
              </a:p>
            </c:rich>
          </c:tx>
          <c:overlay val="0"/>
          <c:spPr>
            <a:noFill/>
            <a:ln>
              <a:noFill/>
            </a:ln>
            <a:effectLst/>
          </c:spPr>
          <c:txPr>
            <a:bodyPr rot="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endParaRPr lang="en-US"/>
          </a:p>
        </c:txPr>
        <c:crossAx val="634881464"/>
        <c:crosses val="autoZero"/>
        <c:crossBetween val="midCat"/>
        <c:majorUnit val="1"/>
      </c:valAx>
      <c:valAx>
        <c:axId val="634881464"/>
        <c:scaling>
          <c:orientation val="minMax"/>
          <c:min val="4.5"/>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r>
                  <a:rPr lang="en-US"/>
                  <a:t>Beta</a:t>
                </a:r>
              </a:p>
            </c:rich>
          </c:tx>
          <c:overlay val="0"/>
          <c:spPr>
            <a:noFill/>
            <a:ln>
              <a:noFill/>
            </a:ln>
            <a:effectLst/>
          </c:spPr>
          <c:txPr>
            <a:bodyPr rot="-540000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endParaRPr lang="en-US"/>
          </a:p>
        </c:txPr>
        <c:crossAx val="63488113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000" b="1">
          <a:solidFill>
            <a:sysClr val="windowText" lastClr="000000"/>
          </a:solidFill>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spPr>
            <a:ln w="28575" cap="rnd">
              <a:noFill/>
              <a:round/>
            </a:ln>
            <a:effectLst/>
          </c:spPr>
          <c:marker>
            <c:symbol val="circle"/>
            <c:size val="10"/>
            <c:spPr>
              <a:solidFill>
                <a:schemeClr val="accent1"/>
              </a:solidFill>
              <a:ln w="9525">
                <a:solidFill>
                  <a:schemeClr val="accent1"/>
                </a:solidFill>
              </a:ln>
              <a:effectLst/>
            </c:spPr>
          </c:marker>
          <c:trendline>
            <c:spPr>
              <a:ln w="47625" cap="rnd">
                <a:solidFill>
                  <a:schemeClr val="accent1"/>
                </a:solidFill>
                <a:prstDash val="sysDot"/>
              </a:ln>
              <a:effectLst/>
            </c:spPr>
            <c:trendlineType val="power"/>
            <c:dispRSqr val="1"/>
            <c:dispEq val="1"/>
            <c:trendlineLbl>
              <c:layout>
                <c:manualLayout>
                  <c:x val="1.4348835891916389E-2"/>
                  <c:y val="-0.37445319335083116"/>
                </c:manualLayout>
              </c:layout>
              <c:numFmt formatCode="General" sourceLinked="0"/>
              <c:spPr>
                <a:noFill/>
                <a:ln>
                  <a:noFill/>
                </a:ln>
                <a:effectLst/>
              </c:spPr>
              <c:txPr>
                <a:bodyPr rot="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endParaRPr lang="en-US"/>
                </a:p>
              </c:txPr>
            </c:trendlineLbl>
          </c:trendline>
          <c:xVal>
            <c:numRef>
              <c:f>Sheet1!$D$2:$D$10</c:f>
              <c:numCache>
                <c:formatCode>General</c:formatCode>
                <c:ptCount val="9"/>
                <c:pt idx="0">
                  <c:v>1.5</c:v>
                </c:pt>
                <c:pt idx="1">
                  <c:v>2</c:v>
                </c:pt>
                <c:pt idx="2">
                  <c:v>2.5</c:v>
                </c:pt>
                <c:pt idx="3">
                  <c:v>3</c:v>
                </c:pt>
                <c:pt idx="4">
                  <c:v>3.5</c:v>
                </c:pt>
                <c:pt idx="5">
                  <c:v>4</c:v>
                </c:pt>
                <c:pt idx="6">
                  <c:v>4.5</c:v>
                </c:pt>
                <c:pt idx="7">
                  <c:v>5</c:v>
                </c:pt>
                <c:pt idx="8">
                  <c:v>5.5</c:v>
                </c:pt>
              </c:numCache>
            </c:numRef>
          </c:xVal>
          <c:yVal>
            <c:numRef>
              <c:f>Sheet1!$F$2:$F$10</c:f>
              <c:numCache>
                <c:formatCode>General</c:formatCode>
                <c:ptCount val="9"/>
                <c:pt idx="0">
                  <c:v>5.5714964870196892E-2</c:v>
                </c:pt>
                <c:pt idx="1">
                  <c:v>5.0970064631551501E-2</c:v>
                </c:pt>
                <c:pt idx="2">
                  <c:v>4.7863697062413189E-2</c:v>
                </c:pt>
                <c:pt idx="3">
                  <c:v>4.5182250443391622E-2</c:v>
                </c:pt>
                <c:pt idx="4">
                  <c:v>4.3773454637255189E-2</c:v>
                </c:pt>
                <c:pt idx="5">
                  <c:v>4.1827342539182563E-2</c:v>
                </c:pt>
                <c:pt idx="6">
                  <c:v>4.0719289587854333E-2</c:v>
                </c:pt>
                <c:pt idx="7">
                  <c:v>3.9632560455861651E-2</c:v>
                </c:pt>
                <c:pt idx="8">
                  <c:v>3.8970101480137041E-2</c:v>
                </c:pt>
              </c:numCache>
            </c:numRef>
          </c:yVal>
          <c:smooth val="0"/>
          <c:extLst>
            <c:ext xmlns:c16="http://schemas.microsoft.com/office/drawing/2014/chart" uri="{C3380CC4-5D6E-409C-BE32-E72D297353CC}">
              <c16:uniqueId val="{00000001-32CD-4AB9-83BE-F3BECF60CAC0}"/>
            </c:ext>
          </c:extLst>
        </c:ser>
        <c:dLbls>
          <c:showLegendKey val="0"/>
          <c:showVal val="0"/>
          <c:showCatName val="0"/>
          <c:showSerName val="0"/>
          <c:showPercent val="0"/>
          <c:showBubbleSize val="0"/>
        </c:dLbls>
        <c:axId val="799731760"/>
        <c:axId val="799732088"/>
      </c:scatterChart>
      <c:valAx>
        <c:axId val="799731760"/>
        <c:scaling>
          <c:orientation val="minMax"/>
          <c:max val="6"/>
          <c:min val="1"/>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r>
                  <a:rPr lang="en-US"/>
                  <a:t>n</a:t>
                </a:r>
              </a:p>
            </c:rich>
          </c:tx>
          <c:overlay val="0"/>
          <c:spPr>
            <a:noFill/>
            <a:ln>
              <a:noFill/>
            </a:ln>
            <a:effectLst/>
          </c:spPr>
          <c:txPr>
            <a:bodyPr rot="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endParaRPr lang="en-US"/>
          </a:p>
        </c:txPr>
        <c:crossAx val="799732088"/>
        <c:crosses val="autoZero"/>
        <c:crossBetween val="midCat"/>
        <c:majorUnit val="1"/>
      </c:valAx>
      <c:valAx>
        <c:axId val="799732088"/>
        <c:scaling>
          <c:orientation val="minMax"/>
          <c:min val="3.5000000000000003E-2"/>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r>
                  <a:rPr lang="en-US"/>
                  <a:t>MTTF</a:t>
                </a:r>
              </a:p>
            </c:rich>
          </c:tx>
          <c:overlay val="0"/>
          <c:spPr>
            <a:noFill/>
            <a:ln>
              <a:noFill/>
            </a:ln>
            <a:effectLst/>
          </c:spPr>
          <c:txPr>
            <a:bodyPr rot="-540000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2000" b="1" i="0" u="none" strike="noStrike" kern="1200" baseline="0">
                <a:solidFill>
                  <a:sysClr val="windowText" lastClr="000000"/>
                </a:solidFill>
                <a:latin typeface="+mn-lt"/>
                <a:ea typeface="+mn-ea"/>
                <a:cs typeface="+mn-cs"/>
              </a:defRPr>
            </a:pPr>
            <a:endParaRPr lang="en-US"/>
          </a:p>
        </c:txPr>
        <c:crossAx val="799731760"/>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000" b="1">
          <a:solidFill>
            <a:sysClr val="windowText" lastClr="000000"/>
          </a:solidFill>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MTTF</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28575"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power"/>
            <c:dispRSqr val="1"/>
            <c:dispEq val="1"/>
            <c:trendlineLbl>
              <c:layout>
                <c:manualLayout>
                  <c:x val="-1.813867016622922E-3"/>
                  <c:y val="7.3104768153980759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Sheet1!$B$2:$B$24</c:f>
              <c:numCache>
                <c:formatCode>General</c:formatCode>
                <c:ptCount val="23"/>
                <c:pt idx="0">
                  <c:v>1.5</c:v>
                </c:pt>
                <c:pt idx="1">
                  <c:v>2</c:v>
                </c:pt>
                <c:pt idx="2">
                  <c:v>2.5</c:v>
                </c:pt>
                <c:pt idx="3">
                  <c:v>3</c:v>
                </c:pt>
                <c:pt idx="4">
                  <c:v>3.5</c:v>
                </c:pt>
                <c:pt idx="5">
                  <c:v>4</c:v>
                </c:pt>
                <c:pt idx="6">
                  <c:v>4.5</c:v>
                </c:pt>
                <c:pt idx="7">
                  <c:v>5</c:v>
                </c:pt>
                <c:pt idx="8">
                  <c:v>5.5</c:v>
                </c:pt>
                <c:pt idx="9">
                  <c:v>6</c:v>
                </c:pt>
                <c:pt idx="10">
                  <c:v>7</c:v>
                </c:pt>
                <c:pt idx="11">
                  <c:v>8</c:v>
                </c:pt>
                <c:pt idx="12">
                  <c:v>9</c:v>
                </c:pt>
                <c:pt idx="13">
                  <c:v>10</c:v>
                </c:pt>
                <c:pt idx="14">
                  <c:v>11</c:v>
                </c:pt>
                <c:pt idx="15">
                  <c:v>12</c:v>
                </c:pt>
                <c:pt idx="16">
                  <c:v>13</c:v>
                </c:pt>
                <c:pt idx="17">
                  <c:v>14</c:v>
                </c:pt>
                <c:pt idx="18">
                  <c:v>15</c:v>
                </c:pt>
                <c:pt idx="19">
                  <c:v>16</c:v>
                </c:pt>
                <c:pt idx="20">
                  <c:v>17</c:v>
                </c:pt>
                <c:pt idx="21">
                  <c:v>18</c:v>
                </c:pt>
                <c:pt idx="22">
                  <c:v>19</c:v>
                </c:pt>
              </c:numCache>
            </c:numRef>
          </c:xVal>
          <c:yVal>
            <c:numRef>
              <c:f>Sheet1!$D$2:$D$24</c:f>
              <c:numCache>
                <c:formatCode>General</c:formatCode>
                <c:ptCount val="23"/>
                <c:pt idx="0">
                  <c:v>5.5714964870196892E-2</c:v>
                </c:pt>
                <c:pt idx="1">
                  <c:v>5.0970064631551501E-2</c:v>
                </c:pt>
                <c:pt idx="2">
                  <c:v>4.7863697062413189E-2</c:v>
                </c:pt>
                <c:pt idx="3">
                  <c:v>4.5182250443391622E-2</c:v>
                </c:pt>
                <c:pt idx="4">
                  <c:v>4.3773454637255189E-2</c:v>
                </c:pt>
                <c:pt idx="5">
                  <c:v>4.1827342539182563E-2</c:v>
                </c:pt>
                <c:pt idx="6">
                  <c:v>4.0719289587854333E-2</c:v>
                </c:pt>
                <c:pt idx="7">
                  <c:v>3.9632560455861651E-2</c:v>
                </c:pt>
                <c:pt idx="8">
                  <c:v>3.8970101480137041E-2</c:v>
                </c:pt>
                <c:pt idx="9">
                  <c:v>3.8127241089032843E-2</c:v>
                </c:pt>
                <c:pt idx="10">
                  <c:v>3.6733068043428137E-2</c:v>
                </c:pt>
                <c:pt idx="11">
                  <c:v>3.5246314887303933E-2</c:v>
                </c:pt>
                <c:pt idx="12">
                  <c:v>3.4919253826620193E-2</c:v>
                </c:pt>
                <c:pt idx="13">
                  <c:v>3.3088973753803118E-2</c:v>
                </c:pt>
                <c:pt idx="14">
                  <c:v>3.2323672152379912E-2</c:v>
                </c:pt>
                <c:pt idx="15">
                  <c:v>3.2400192083128068E-2</c:v>
                </c:pt>
                <c:pt idx="16">
                  <c:v>3.0917033422483271E-2</c:v>
                </c:pt>
                <c:pt idx="17">
                  <c:v>3.109085924879617E-2</c:v>
                </c:pt>
                <c:pt idx="18">
                  <c:v>3.0612244225654381E-2</c:v>
                </c:pt>
                <c:pt idx="19">
                  <c:v>3.0870765227884709E-2</c:v>
                </c:pt>
                <c:pt idx="20">
                  <c:v>3.0014043023428229E-2</c:v>
                </c:pt>
                <c:pt idx="21">
                  <c:v>3.0150502687213379E-2</c:v>
                </c:pt>
                <c:pt idx="22">
                  <c:v>3.0049541461659831E-2</c:v>
                </c:pt>
              </c:numCache>
            </c:numRef>
          </c:yVal>
          <c:smooth val="0"/>
          <c:extLst>
            <c:ext xmlns:c16="http://schemas.microsoft.com/office/drawing/2014/chart" uri="{C3380CC4-5D6E-409C-BE32-E72D297353CC}">
              <c16:uniqueId val="{00000001-E917-4FD4-93DC-2ADCC3F9CE04}"/>
            </c:ext>
          </c:extLst>
        </c:ser>
        <c:dLbls>
          <c:showLegendKey val="0"/>
          <c:showVal val="0"/>
          <c:showCatName val="0"/>
          <c:showSerName val="0"/>
          <c:showPercent val="0"/>
          <c:showBubbleSize val="0"/>
        </c:dLbls>
        <c:axId val="823190416"/>
        <c:axId val="816875696"/>
      </c:scatterChart>
      <c:valAx>
        <c:axId val="82319041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16875696"/>
        <c:crosses val="autoZero"/>
        <c:crossBetween val="midCat"/>
      </c:valAx>
      <c:valAx>
        <c:axId val="8168756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2319041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Beta</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28575"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power"/>
            <c:dispRSqr val="1"/>
            <c:dispEq val="1"/>
            <c:trendlineLbl>
              <c:layout>
                <c:manualLayout>
                  <c:x val="-3.0094050743657043E-3"/>
                  <c:y val="0.11147783610382035"/>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Sheet1!$B$2:$B$24</c:f>
              <c:numCache>
                <c:formatCode>General</c:formatCode>
                <c:ptCount val="23"/>
                <c:pt idx="0">
                  <c:v>1.5</c:v>
                </c:pt>
                <c:pt idx="1">
                  <c:v>2</c:v>
                </c:pt>
                <c:pt idx="2">
                  <c:v>2.5</c:v>
                </c:pt>
                <c:pt idx="3">
                  <c:v>3</c:v>
                </c:pt>
                <c:pt idx="4">
                  <c:v>3.5</c:v>
                </c:pt>
                <c:pt idx="5">
                  <c:v>4</c:v>
                </c:pt>
                <c:pt idx="6">
                  <c:v>4.5</c:v>
                </c:pt>
                <c:pt idx="7">
                  <c:v>5</c:v>
                </c:pt>
                <c:pt idx="8">
                  <c:v>5.5</c:v>
                </c:pt>
                <c:pt idx="9">
                  <c:v>6</c:v>
                </c:pt>
                <c:pt idx="10">
                  <c:v>7</c:v>
                </c:pt>
                <c:pt idx="11">
                  <c:v>8</c:v>
                </c:pt>
                <c:pt idx="12">
                  <c:v>9</c:v>
                </c:pt>
                <c:pt idx="13">
                  <c:v>10</c:v>
                </c:pt>
                <c:pt idx="14">
                  <c:v>11</c:v>
                </c:pt>
                <c:pt idx="15">
                  <c:v>12</c:v>
                </c:pt>
                <c:pt idx="16">
                  <c:v>13</c:v>
                </c:pt>
                <c:pt idx="17">
                  <c:v>14</c:v>
                </c:pt>
                <c:pt idx="18">
                  <c:v>15</c:v>
                </c:pt>
                <c:pt idx="19">
                  <c:v>16</c:v>
                </c:pt>
                <c:pt idx="20">
                  <c:v>17</c:v>
                </c:pt>
                <c:pt idx="21">
                  <c:v>18</c:v>
                </c:pt>
                <c:pt idx="22">
                  <c:v>19</c:v>
                </c:pt>
              </c:numCache>
            </c:numRef>
          </c:xVal>
          <c:yVal>
            <c:numRef>
              <c:f>Sheet1!$C$2:$C$24</c:f>
              <c:numCache>
                <c:formatCode>General</c:formatCode>
                <c:ptCount val="23"/>
                <c:pt idx="0">
                  <c:v>5.8554613689078749</c:v>
                </c:pt>
                <c:pt idx="1">
                  <c:v>5.3738217179781564</c:v>
                </c:pt>
                <c:pt idx="2">
                  <c:v>5.3922465144402798</c:v>
                </c:pt>
                <c:pt idx="3">
                  <c:v>5.2423220135662421</c:v>
                </c:pt>
                <c:pt idx="4">
                  <c:v>5.2503976341097234</c:v>
                </c:pt>
                <c:pt idx="5">
                  <c:v>5.2098128607014633</c:v>
                </c:pt>
                <c:pt idx="6">
                  <c:v>4.8234986612102446</c:v>
                </c:pt>
                <c:pt idx="7">
                  <c:v>5.0641165774200099</c:v>
                </c:pt>
                <c:pt idx="8">
                  <c:v>4.8528977535943119</c:v>
                </c:pt>
                <c:pt idx="9">
                  <c:v>4.7275842279821676</c:v>
                </c:pt>
                <c:pt idx="10">
                  <c:v>5.0598116295580642</c:v>
                </c:pt>
                <c:pt idx="11">
                  <c:v>4.6356900854839296</c:v>
                </c:pt>
                <c:pt idx="12">
                  <c:v>4.8962397584982149</c:v>
                </c:pt>
                <c:pt idx="13">
                  <c:v>4.3090520419126843</c:v>
                </c:pt>
                <c:pt idx="14">
                  <c:v>4.5022264012757454</c:v>
                </c:pt>
                <c:pt idx="15">
                  <c:v>4.3539428867132468</c:v>
                </c:pt>
                <c:pt idx="16">
                  <c:v>4.323975571267705</c:v>
                </c:pt>
                <c:pt idx="17">
                  <c:v>4.0806339698782397</c:v>
                </c:pt>
                <c:pt idx="18">
                  <c:v>4.2801608195348697</c:v>
                </c:pt>
                <c:pt idx="19">
                  <c:v>4.2002764988647847</c:v>
                </c:pt>
                <c:pt idx="20">
                  <c:v>3.940760714116752</c:v>
                </c:pt>
                <c:pt idx="21">
                  <c:v>4.2396189354644367</c:v>
                </c:pt>
                <c:pt idx="22">
                  <c:v>4.1245144363916273</c:v>
                </c:pt>
              </c:numCache>
            </c:numRef>
          </c:yVal>
          <c:smooth val="0"/>
          <c:extLst>
            <c:ext xmlns:c16="http://schemas.microsoft.com/office/drawing/2014/chart" uri="{C3380CC4-5D6E-409C-BE32-E72D297353CC}">
              <c16:uniqueId val="{00000001-57D3-4D87-9CE6-79FF77DC65C9}"/>
            </c:ext>
          </c:extLst>
        </c:ser>
        <c:dLbls>
          <c:showLegendKey val="0"/>
          <c:showVal val="0"/>
          <c:showCatName val="0"/>
          <c:showSerName val="0"/>
          <c:showPercent val="0"/>
          <c:showBubbleSize val="0"/>
        </c:dLbls>
        <c:axId val="616023552"/>
        <c:axId val="816874712"/>
      </c:scatterChart>
      <c:valAx>
        <c:axId val="616023552"/>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16874712"/>
        <c:crosses val="autoZero"/>
        <c:crossBetween val="midCat"/>
      </c:valAx>
      <c:valAx>
        <c:axId val="81687471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1602355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r>
              <a:rPr lang="en-US"/>
              <a:t>Alpha = 1</a:t>
            </a:r>
          </a:p>
        </c:rich>
      </c:tx>
      <c:overlay val="0"/>
      <c:spPr>
        <a:noFill/>
        <a:ln>
          <a:noFill/>
        </a:ln>
        <a:effectLst/>
      </c:spPr>
      <c:txPr>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28575" cap="rnd">
              <a:noFill/>
              <a:round/>
            </a:ln>
            <a:effectLst/>
          </c:spPr>
          <c:marker>
            <c:symbol val="circle"/>
            <c:size val="7"/>
            <c:spPr>
              <a:solidFill>
                <a:schemeClr val="accent1"/>
              </a:solidFill>
              <a:ln w="47625">
                <a:solidFill>
                  <a:schemeClr val="accent1"/>
                </a:solidFill>
              </a:ln>
              <a:effectLst/>
            </c:spPr>
          </c:marker>
          <c:trendline>
            <c:spPr>
              <a:ln w="41275" cap="rnd">
                <a:solidFill>
                  <a:schemeClr val="accent1"/>
                </a:solidFill>
                <a:prstDash val="sysDot"/>
              </a:ln>
              <a:effectLst/>
            </c:spPr>
            <c:trendlineType val="linear"/>
            <c:dispRSqr val="1"/>
            <c:dispEq val="1"/>
            <c:trendlineLbl>
              <c:numFmt formatCode="General" sourceLinked="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trendlineLbl>
          </c:trendline>
          <c:xVal>
            <c:numRef>
              <c:f>Sheet1!$B$2:$B$9</c:f>
              <c:numCache>
                <c:formatCode>General</c:formatCode>
                <c:ptCount val="8"/>
                <c:pt idx="0">
                  <c:v>10</c:v>
                </c:pt>
                <c:pt idx="1">
                  <c:v>3</c:v>
                </c:pt>
                <c:pt idx="2">
                  <c:v>4</c:v>
                </c:pt>
                <c:pt idx="3">
                  <c:v>5</c:v>
                </c:pt>
                <c:pt idx="4">
                  <c:v>6</c:v>
                </c:pt>
                <c:pt idx="5">
                  <c:v>7</c:v>
                </c:pt>
                <c:pt idx="6">
                  <c:v>8</c:v>
                </c:pt>
                <c:pt idx="7">
                  <c:v>9</c:v>
                </c:pt>
              </c:numCache>
            </c:numRef>
          </c:xVal>
          <c:yVal>
            <c:numRef>
              <c:f>Sheet1!$C$2:$C$9</c:f>
              <c:numCache>
                <c:formatCode>General</c:formatCode>
                <c:ptCount val="8"/>
                <c:pt idx="0">
                  <c:v>8.8751535220161184</c:v>
                </c:pt>
                <c:pt idx="1">
                  <c:v>2.9587814312923788</c:v>
                </c:pt>
                <c:pt idx="2">
                  <c:v>4.0293408083970466</c:v>
                </c:pt>
                <c:pt idx="3">
                  <c:v>4.2757296729010559</c:v>
                </c:pt>
                <c:pt idx="4">
                  <c:v>5.2683397377284864</c:v>
                </c:pt>
                <c:pt idx="5">
                  <c:v>6.2173662543740589</c:v>
                </c:pt>
                <c:pt idx="6">
                  <c:v>6.8199787227614186</c:v>
                </c:pt>
                <c:pt idx="7">
                  <c:v>7.4373950734876262</c:v>
                </c:pt>
              </c:numCache>
            </c:numRef>
          </c:yVal>
          <c:smooth val="0"/>
          <c:extLst>
            <c:ext xmlns:c16="http://schemas.microsoft.com/office/drawing/2014/chart" uri="{C3380CC4-5D6E-409C-BE32-E72D297353CC}">
              <c16:uniqueId val="{00000001-2253-4674-B626-483E8D2DB703}"/>
            </c:ext>
          </c:extLst>
        </c:ser>
        <c:dLbls>
          <c:showLegendKey val="0"/>
          <c:showVal val="0"/>
          <c:showCatName val="0"/>
          <c:showSerName val="0"/>
          <c:showPercent val="0"/>
          <c:showBubbleSize val="0"/>
        </c:dLbls>
        <c:axId val="887570840"/>
        <c:axId val="887569856"/>
      </c:scatterChart>
      <c:valAx>
        <c:axId val="887570840"/>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t>No. of layers</a:t>
                </a:r>
              </a:p>
            </c:rich>
          </c:tx>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887569856"/>
        <c:crosses val="autoZero"/>
        <c:crossBetween val="midCat"/>
      </c:valAx>
      <c:valAx>
        <c:axId val="88756985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t>Beta</a:t>
                </a:r>
              </a:p>
            </c:rich>
          </c:tx>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887570840"/>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r>
              <a:rPr lang="en-US"/>
              <a:t>Alpha = 5</a:t>
            </a:r>
          </a:p>
        </c:rich>
      </c:tx>
      <c:overlay val="0"/>
      <c:spPr>
        <a:noFill/>
        <a:ln>
          <a:noFill/>
        </a:ln>
        <a:effectLst/>
      </c:spPr>
      <c:txPr>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28575" cap="rnd">
              <a:noFill/>
              <a:round/>
            </a:ln>
            <a:effectLst/>
          </c:spPr>
          <c:marker>
            <c:symbol val="circle"/>
            <c:size val="8"/>
            <c:spPr>
              <a:solidFill>
                <a:schemeClr val="accent1"/>
              </a:solidFill>
              <a:ln w="9525">
                <a:solidFill>
                  <a:schemeClr val="accent1"/>
                </a:solidFill>
              </a:ln>
              <a:effectLst/>
            </c:spPr>
          </c:marker>
          <c:trendline>
            <c:spPr>
              <a:ln w="41275" cap="rnd">
                <a:solidFill>
                  <a:schemeClr val="accent1"/>
                </a:solidFill>
                <a:prstDash val="sysDot"/>
              </a:ln>
              <a:effectLst/>
            </c:spPr>
            <c:trendlineType val="linear"/>
            <c:dispRSqr val="1"/>
            <c:dispEq val="1"/>
            <c:trendlineLbl>
              <c:layout>
                <c:manualLayout>
                  <c:x val="-4.4670034101689703E-2"/>
                  <c:y val="-2.9517225681775811E-2"/>
                </c:manualLayout>
              </c:layout>
              <c:numFmt formatCode="General" sourceLinked="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trendlineLbl>
          </c:trendline>
          <c:xVal>
            <c:numRef>
              <c:f>Sheet1!$B$2:$B$9</c:f>
              <c:numCache>
                <c:formatCode>General</c:formatCode>
                <c:ptCount val="8"/>
                <c:pt idx="0">
                  <c:v>10</c:v>
                </c:pt>
                <c:pt idx="1">
                  <c:v>3</c:v>
                </c:pt>
                <c:pt idx="2">
                  <c:v>4</c:v>
                </c:pt>
                <c:pt idx="3">
                  <c:v>5</c:v>
                </c:pt>
                <c:pt idx="4">
                  <c:v>6</c:v>
                </c:pt>
                <c:pt idx="5">
                  <c:v>7</c:v>
                </c:pt>
                <c:pt idx="6">
                  <c:v>8</c:v>
                </c:pt>
                <c:pt idx="7">
                  <c:v>9</c:v>
                </c:pt>
              </c:numCache>
            </c:numRef>
          </c:xVal>
          <c:yVal>
            <c:numRef>
              <c:f>Sheet1!$C$2:$C$9</c:f>
              <c:numCache>
                <c:formatCode>General</c:formatCode>
                <c:ptCount val="8"/>
                <c:pt idx="0">
                  <c:v>7.7403598380083114</c:v>
                </c:pt>
                <c:pt idx="1">
                  <c:v>2.7126713625334018</c:v>
                </c:pt>
                <c:pt idx="2">
                  <c:v>3.7668873423131362</c:v>
                </c:pt>
                <c:pt idx="3">
                  <c:v>4.132650350578138</c:v>
                </c:pt>
                <c:pt idx="4">
                  <c:v>4.3078604865178978</c:v>
                </c:pt>
                <c:pt idx="5">
                  <c:v>5.3003062454811287</c:v>
                </c:pt>
                <c:pt idx="6">
                  <c:v>6.5884739903421812</c:v>
                </c:pt>
                <c:pt idx="7">
                  <c:v>6.1252567001020006</c:v>
                </c:pt>
              </c:numCache>
            </c:numRef>
          </c:yVal>
          <c:smooth val="0"/>
          <c:extLst>
            <c:ext xmlns:c16="http://schemas.microsoft.com/office/drawing/2014/chart" uri="{C3380CC4-5D6E-409C-BE32-E72D297353CC}">
              <c16:uniqueId val="{00000001-DE6B-45A6-ADAD-A1977CBA0029}"/>
            </c:ext>
          </c:extLst>
        </c:ser>
        <c:dLbls>
          <c:showLegendKey val="0"/>
          <c:showVal val="0"/>
          <c:showCatName val="0"/>
          <c:showSerName val="0"/>
          <c:showPercent val="0"/>
          <c:showBubbleSize val="0"/>
        </c:dLbls>
        <c:axId val="853764648"/>
        <c:axId val="167138880"/>
      </c:scatterChart>
      <c:valAx>
        <c:axId val="853764648"/>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t>No. of layers</a:t>
                </a:r>
              </a:p>
            </c:rich>
          </c:tx>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167138880"/>
        <c:crosses val="autoZero"/>
        <c:crossBetween val="midCat"/>
      </c:valAx>
      <c:valAx>
        <c:axId val="16713888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t>Beta</a:t>
                </a:r>
              </a:p>
            </c:rich>
          </c:tx>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853764648"/>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1.png>
</file>

<file path=ppt/media/image32.png>
</file>

<file path=ppt/media/image33.png>
</file>

<file path=ppt/media/image34.png>
</file>

<file path=ppt/media/image35.png>
</file>

<file path=ppt/media/image36.png>
</file>

<file path=ppt/media/image37.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jpg>
</file>

<file path=ppt/media/image55.jpg>
</file>

<file path=ppt/media/image56.jpg>
</file>

<file path=ppt/media/image57.png>
</file>

<file path=ppt/media/image58.png>
</file>

<file path=ppt/media/image59.png>
</file>

<file path=ppt/media/image6.jpeg>
</file>

<file path=ppt/media/image60.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42574-C2C1-429F-8D90-DE16C337DA5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38C749C-5E5C-4428-A751-3F331B0EE6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81E739C-78C3-4CA5-BA04-57A65E309DE6}"/>
              </a:ext>
            </a:extLst>
          </p:cNvPr>
          <p:cNvSpPr>
            <a:spLocks noGrp="1"/>
          </p:cNvSpPr>
          <p:nvPr>
            <p:ph type="dt" sz="half" idx="10"/>
          </p:nvPr>
        </p:nvSpPr>
        <p:spPr/>
        <p:txBody>
          <a:bodyPr/>
          <a:lstStyle/>
          <a:p>
            <a:fld id="{DE76081D-B2E6-4126-A95C-F03B944DC336}" type="datetimeFigureOut">
              <a:rPr lang="en-US" smtClean="0"/>
              <a:t>26-May-22</a:t>
            </a:fld>
            <a:endParaRPr lang="en-US"/>
          </a:p>
        </p:txBody>
      </p:sp>
      <p:sp>
        <p:nvSpPr>
          <p:cNvPr id="5" name="Footer Placeholder 4">
            <a:extLst>
              <a:ext uri="{FF2B5EF4-FFF2-40B4-BE49-F238E27FC236}">
                <a16:creationId xmlns:a16="http://schemas.microsoft.com/office/drawing/2014/main" id="{3C25E0D1-BD81-44D2-98B1-414087DAD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C723E0-2F81-43A5-A8E0-1EED1103B1BD}"/>
              </a:ext>
            </a:extLst>
          </p:cNvPr>
          <p:cNvSpPr>
            <a:spLocks noGrp="1"/>
          </p:cNvSpPr>
          <p:nvPr>
            <p:ph type="sldNum" sz="quarter" idx="12"/>
          </p:nvPr>
        </p:nvSpPr>
        <p:spPr/>
        <p:txBody>
          <a:bodyPr/>
          <a:lstStyle/>
          <a:p>
            <a:fld id="{E066AE2E-64F8-4A34-AA71-CFD879AA4A04}" type="slidenum">
              <a:rPr lang="en-US" smtClean="0"/>
              <a:t>‹#›</a:t>
            </a:fld>
            <a:endParaRPr lang="en-US"/>
          </a:p>
        </p:txBody>
      </p:sp>
    </p:spTree>
    <p:extLst>
      <p:ext uri="{BB962C8B-B14F-4D97-AF65-F5344CB8AC3E}">
        <p14:creationId xmlns:p14="http://schemas.microsoft.com/office/powerpoint/2010/main" val="16766314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F7120-986B-436A-A3B8-296A786060E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81AB0B8-6044-49D7-90F8-5E282D16DAC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765AAD-3982-4B54-864C-786CED930D63}"/>
              </a:ext>
            </a:extLst>
          </p:cNvPr>
          <p:cNvSpPr>
            <a:spLocks noGrp="1"/>
          </p:cNvSpPr>
          <p:nvPr>
            <p:ph type="dt" sz="half" idx="10"/>
          </p:nvPr>
        </p:nvSpPr>
        <p:spPr/>
        <p:txBody>
          <a:bodyPr/>
          <a:lstStyle/>
          <a:p>
            <a:fld id="{DE76081D-B2E6-4126-A95C-F03B944DC336}" type="datetimeFigureOut">
              <a:rPr lang="en-US" smtClean="0"/>
              <a:t>26-May-22</a:t>
            </a:fld>
            <a:endParaRPr lang="en-US"/>
          </a:p>
        </p:txBody>
      </p:sp>
      <p:sp>
        <p:nvSpPr>
          <p:cNvPr id="5" name="Footer Placeholder 4">
            <a:extLst>
              <a:ext uri="{FF2B5EF4-FFF2-40B4-BE49-F238E27FC236}">
                <a16:creationId xmlns:a16="http://schemas.microsoft.com/office/drawing/2014/main" id="{81AC1F85-7C5D-4614-A850-0900D0AD9F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E3DAC9-3853-465D-A768-3424B3F3BD55}"/>
              </a:ext>
            </a:extLst>
          </p:cNvPr>
          <p:cNvSpPr>
            <a:spLocks noGrp="1"/>
          </p:cNvSpPr>
          <p:nvPr>
            <p:ph type="sldNum" sz="quarter" idx="12"/>
          </p:nvPr>
        </p:nvSpPr>
        <p:spPr/>
        <p:txBody>
          <a:bodyPr/>
          <a:lstStyle/>
          <a:p>
            <a:fld id="{E066AE2E-64F8-4A34-AA71-CFD879AA4A04}" type="slidenum">
              <a:rPr lang="en-US" smtClean="0"/>
              <a:t>‹#›</a:t>
            </a:fld>
            <a:endParaRPr lang="en-US"/>
          </a:p>
        </p:txBody>
      </p:sp>
    </p:spTree>
    <p:extLst>
      <p:ext uri="{BB962C8B-B14F-4D97-AF65-F5344CB8AC3E}">
        <p14:creationId xmlns:p14="http://schemas.microsoft.com/office/powerpoint/2010/main" val="6342268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1AD7350-7E21-4AB5-B89F-BA606E289D8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FE63F6-3EEC-42FF-A957-5F50F7E7D11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56002A-323F-4988-8EDA-AED69D3F92C2}"/>
              </a:ext>
            </a:extLst>
          </p:cNvPr>
          <p:cNvSpPr>
            <a:spLocks noGrp="1"/>
          </p:cNvSpPr>
          <p:nvPr>
            <p:ph type="dt" sz="half" idx="10"/>
          </p:nvPr>
        </p:nvSpPr>
        <p:spPr/>
        <p:txBody>
          <a:bodyPr/>
          <a:lstStyle/>
          <a:p>
            <a:fld id="{DE76081D-B2E6-4126-A95C-F03B944DC336}" type="datetimeFigureOut">
              <a:rPr lang="en-US" smtClean="0"/>
              <a:t>26-May-22</a:t>
            </a:fld>
            <a:endParaRPr lang="en-US"/>
          </a:p>
        </p:txBody>
      </p:sp>
      <p:sp>
        <p:nvSpPr>
          <p:cNvPr id="5" name="Footer Placeholder 4">
            <a:extLst>
              <a:ext uri="{FF2B5EF4-FFF2-40B4-BE49-F238E27FC236}">
                <a16:creationId xmlns:a16="http://schemas.microsoft.com/office/drawing/2014/main" id="{837126EB-03C2-469A-A6D7-5F4A32DD67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B0B225-67A3-4008-8C2E-2883A882358C}"/>
              </a:ext>
            </a:extLst>
          </p:cNvPr>
          <p:cNvSpPr>
            <a:spLocks noGrp="1"/>
          </p:cNvSpPr>
          <p:nvPr>
            <p:ph type="sldNum" sz="quarter" idx="12"/>
          </p:nvPr>
        </p:nvSpPr>
        <p:spPr/>
        <p:txBody>
          <a:bodyPr/>
          <a:lstStyle/>
          <a:p>
            <a:fld id="{E066AE2E-64F8-4A34-AA71-CFD879AA4A04}" type="slidenum">
              <a:rPr lang="en-US" smtClean="0"/>
              <a:t>‹#›</a:t>
            </a:fld>
            <a:endParaRPr lang="en-US"/>
          </a:p>
        </p:txBody>
      </p:sp>
    </p:spTree>
    <p:extLst>
      <p:ext uri="{BB962C8B-B14F-4D97-AF65-F5344CB8AC3E}">
        <p14:creationId xmlns:p14="http://schemas.microsoft.com/office/powerpoint/2010/main" val="9395224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_Opening">
    <p:spTree>
      <p:nvGrpSpPr>
        <p:cNvPr id="1" name=""/>
        <p:cNvGrpSpPr/>
        <p:nvPr/>
      </p:nvGrpSpPr>
      <p:grpSpPr>
        <a:xfrm>
          <a:off x="0" y="0"/>
          <a:ext cx="0" cy="0"/>
          <a:chOff x="0" y="0"/>
          <a:chExt cx="0" cy="0"/>
        </a:xfrm>
      </p:grpSpPr>
      <p:sp>
        <p:nvSpPr>
          <p:cNvPr id="9" name="Picture Placeholder 17">
            <a:extLst>
              <a:ext uri="{FF2B5EF4-FFF2-40B4-BE49-F238E27FC236}">
                <a16:creationId xmlns:a16="http://schemas.microsoft.com/office/drawing/2014/main" id="{18F8322D-F6D0-FD48-8ECA-70197A18213F}"/>
              </a:ext>
            </a:extLst>
          </p:cNvPr>
          <p:cNvSpPr>
            <a:spLocks noGrp="1"/>
          </p:cNvSpPr>
          <p:nvPr>
            <p:ph type="pic" sz="quarter" idx="12"/>
          </p:nvPr>
        </p:nvSpPr>
        <p:spPr>
          <a:xfrm>
            <a:off x="2075644" y="0"/>
            <a:ext cx="10128679" cy="6858000"/>
          </a:xfrm>
          <a:solidFill>
            <a:schemeClr val="bg1">
              <a:lumMod val="85000"/>
            </a:schemeClr>
          </a:solidFill>
        </p:spPr>
        <p:txBody>
          <a:bodyPr/>
          <a:lstStyle>
            <a:lvl1pPr algn="ctr">
              <a:defRPr sz="1940">
                <a:solidFill>
                  <a:srgbClr val="C00000"/>
                </a:solidFill>
              </a:defRPr>
            </a:lvl1pPr>
          </a:lstStyle>
          <a:p>
            <a:r>
              <a:rPr lang="en-US"/>
              <a:t>Click icon to add picture</a:t>
            </a:r>
            <a:endParaRPr lang="en-US" dirty="0"/>
          </a:p>
        </p:txBody>
      </p:sp>
      <p:sp>
        <p:nvSpPr>
          <p:cNvPr id="10" name="Text Placeholder Ttle">
            <a:extLst>
              <a:ext uri="{FF2B5EF4-FFF2-40B4-BE49-F238E27FC236}">
                <a16:creationId xmlns:a16="http://schemas.microsoft.com/office/drawing/2014/main" id="{1D014202-442C-6C41-9DD1-D92C2019E40E}"/>
              </a:ext>
            </a:extLst>
          </p:cNvPr>
          <p:cNvSpPr>
            <a:spLocks noGrp="1"/>
          </p:cNvSpPr>
          <p:nvPr>
            <p:ph type="body" sz="quarter" idx="10" hasCustomPrompt="1"/>
          </p:nvPr>
        </p:nvSpPr>
        <p:spPr>
          <a:xfrm>
            <a:off x="2565476" y="2781957"/>
            <a:ext cx="5927745" cy="1648113"/>
          </a:xfrm>
        </p:spPr>
        <p:txBody>
          <a:bodyPr anchor="b" anchorCtr="0">
            <a:normAutofit/>
          </a:bodyPr>
          <a:lstStyle>
            <a:lvl1pPr>
              <a:lnSpc>
                <a:spcPts val="6367"/>
              </a:lnSpc>
              <a:spcBef>
                <a:spcPts val="0"/>
              </a:spcBef>
              <a:spcAft>
                <a:spcPts val="1819"/>
              </a:spcAft>
              <a:defRPr sz="5821" b="0" i="0" baseline="0">
                <a:solidFill>
                  <a:schemeClr val="bg1"/>
                </a:solidFill>
                <a:latin typeface="Arial Black" panose="020B0604020202020204" pitchFamily="34" charset="0"/>
              </a:defRPr>
            </a:lvl1pPr>
          </a:lstStyle>
          <a:p>
            <a:pPr lvl="0"/>
            <a:r>
              <a:rPr lang="en-US" dirty="0"/>
              <a:t>Click to add title</a:t>
            </a:r>
          </a:p>
        </p:txBody>
      </p:sp>
      <p:sp>
        <p:nvSpPr>
          <p:cNvPr id="11" name="Text Placeholder Date">
            <a:extLst>
              <a:ext uri="{FF2B5EF4-FFF2-40B4-BE49-F238E27FC236}">
                <a16:creationId xmlns:a16="http://schemas.microsoft.com/office/drawing/2014/main" id="{99A11649-992A-9041-8A59-3BC29D989A10}"/>
              </a:ext>
            </a:extLst>
          </p:cNvPr>
          <p:cNvSpPr>
            <a:spLocks noGrp="1"/>
          </p:cNvSpPr>
          <p:nvPr>
            <p:ph type="body" sz="quarter" idx="11" hasCustomPrompt="1"/>
          </p:nvPr>
        </p:nvSpPr>
        <p:spPr>
          <a:xfrm>
            <a:off x="2565673" y="4769025"/>
            <a:ext cx="3180857" cy="503917"/>
          </a:xfrm>
        </p:spPr>
        <p:txBody>
          <a:bodyPr>
            <a:normAutofit/>
          </a:bodyPr>
          <a:lstStyle>
            <a:lvl1pPr>
              <a:defRPr sz="2183" baseline="0">
                <a:solidFill>
                  <a:schemeClr val="bg1"/>
                </a:solidFill>
                <a:latin typeface="Arial" panose="020B0604020202020204" pitchFamily="34" charset="0"/>
              </a:defRPr>
            </a:lvl1pPr>
          </a:lstStyle>
          <a:p>
            <a:pPr lvl="0"/>
            <a:r>
              <a:rPr lang="en-US" dirty="0"/>
              <a:t>Month, Day, Year</a:t>
            </a:r>
          </a:p>
          <a:p>
            <a:pPr lvl="1"/>
            <a:endParaRPr lang="en-US" dirty="0"/>
          </a:p>
        </p:txBody>
      </p:sp>
      <p:pic>
        <p:nvPicPr>
          <p:cNvPr id="8" name="Logo" descr="Logo&#10;&#10;Description automatically generated">
            <a:extLst>
              <a:ext uri="{FF2B5EF4-FFF2-40B4-BE49-F238E27FC236}">
                <a16:creationId xmlns:a16="http://schemas.microsoft.com/office/drawing/2014/main" id="{451685C8-C13E-4718-9B3B-64BDCAFB01E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432660" y="936039"/>
            <a:ext cx="4796059" cy="935751"/>
          </a:xfrm>
          <a:prstGeom prst="rect">
            <a:avLst/>
          </a:prstGeom>
        </p:spPr>
      </p:pic>
    </p:spTree>
    <p:extLst>
      <p:ext uri="{BB962C8B-B14F-4D97-AF65-F5344CB8AC3E}">
        <p14:creationId xmlns:p14="http://schemas.microsoft.com/office/powerpoint/2010/main" val="1520506601"/>
      </p:ext>
    </p:extLst>
  </p:cSld>
  <p:clrMapOvr>
    <a:masterClrMapping/>
  </p:clrMapOvr>
  <p:extLst>
    <p:ext uri="{DCECCB84-F9BA-43D5-87BE-67443E8EF086}">
      <p15:sldGuideLst xmlns:p15="http://schemas.microsoft.com/office/powerpoint/2012/main">
        <p15:guide id="1" orient="horz" pos="1930">
          <p15:clr>
            <a:srgbClr val="FBAE40"/>
          </p15:clr>
        </p15:guide>
        <p15:guide id="2" pos="148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Only_Purple">
    <p:spTree>
      <p:nvGrpSpPr>
        <p:cNvPr id="1" name=""/>
        <p:cNvGrpSpPr/>
        <p:nvPr/>
      </p:nvGrpSpPr>
      <p:grpSpPr>
        <a:xfrm>
          <a:off x="0" y="0"/>
          <a:ext cx="0" cy="0"/>
          <a:chOff x="0" y="0"/>
          <a:chExt cx="0" cy="0"/>
        </a:xfrm>
      </p:grpSpPr>
      <p:sp>
        <p:nvSpPr>
          <p:cNvPr id="3" name="object 2">
            <a:extLst>
              <a:ext uri="{FF2B5EF4-FFF2-40B4-BE49-F238E27FC236}">
                <a16:creationId xmlns:a16="http://schemas.microsoft.com/office/drawing/2014/main" id="{3ACE1F68-2CD3-274B-9650-072C45D0B081}"/>
              </a:ext>
            </a:extLst>
          </p:cNvPr>
          <p:cNvSpPr/>
          <p:nvPr userDrawn="1"/>
        </p:nvSpPr>
        <p:spPr>
          <a:xfrm>
            <a:off x="11643556" y="0"/>
            <a:ext cx="548756" cy="6857615"/>
          </a:xfrm>
          <a:custGeom>
            <a:avLst/>
            <a:gdLst/>
            <a:ahLst/>
            <a:cxnLst/>
            <a:rect l="l" t="t" r="r" b="b"/>
            <a:pathLst>
              <a:path w="904875" h="11308715">
                <a:moveTo>
                  <a:pt x="904349" y="0"/>
                </a:moveTo>
                <a:lnTo>
                  <a:pt x="0" y="0"/>
                </a:lnTo>
                <a:lnTo>
                  <a:pt x="0" y="11308556"/>
                </a:lnTo>
                <a:lnTo>
                  <a:pt x="904349" y="11308556"/>
                </a:lnTo>
                <a:lnTo>
                  <a:pt x="904349" y="0"/>
                </a:lnTo>
                <a:close/>
              </a:path>
            </a:pathLst>
          </a:custGeom>
          <a:solidFill>
            <a:srgbClr val="FFDC34"/>
          </a:solidFill>
        </p:spPr>
        <p:txBody>
          <a:bodyPr wrap="square" lIns="0" tIns="0" rIns="0" bIns="0" rtlCol="0"/>
          <a:lstStyle/>
          <a:p>
            <a:endParaRPr sz="1092"/>
          </a:p>
        </p:txBody>
      </p:sp>
      <p:sp>
        <p:nvSpPr>
          <p:cNvPr id="4" name="object 3">
            <a:extLst>
              <a:ext uri="{FF2B5EF4-FFF2-40B4-BE49-F238E27FC236}">
                <a16:creationId xmlns:a16="http://schemas.microsoft.com/office/drawing/2014/main" id="{E6A6D754-8CF2-A44F-BF16-9FC371CE5FA5}"/>
              </a:ext>
            </a:extLst>
          </p:cNvPr>
          <p:cNvSpPr txBox="1">
            <a:spLocks noGrp="1"/>
          </p:cNvSpPr>
          <p:nvPr>
            <p:ph type="title"/>
          </p:nvPr>
        </p:nvSpPr>
        <p:spPr>
          <a:xfrm>
            <a:off x="829065" y="407891"/>
            <a:ext cx="9888034" cy="758669"/>
          </a:xfrm>
          <a:prstGeom prst="rect">
            <a:avLst/>
          </a:prstGeom>
        </p:spPr>
        <p:txBody>
          <a:bodyPr vert="horz" wrap="square" lIns="0" tIns="12065" rIns="0" bIns="0" rtlCol="0">
            <a:spAutoFit/>
          </a:bodyPr>
          <a:lstStyle>
            <a:lvl1pPr marL="7701">
              <a:lnSpc>
                <a:spcPct val="100000"/>
              </a:lnSpc>
              <a:spcBef>
                <a:spcPts val="58"/>
              </a:spcBef>
              <a:defRPr sz="4851"/>
            </a:lvl1pPr>
          </a:lstStyle>
          <a:p>
            <a:pPr marL="12700">
              <a:lnSpc>
                <a:spcPct val="100000"/>
              </a:lnSpc>
              <a:spcBef>
                <a:spcPts val="95"/>
              </a:spcBef>
            </a:pPr>
            <a:r>
              <a:rPr lang="en-US" spc="-154"/>
              <a:t>Click to edit Master title style</a:t>
            </a:r>
            <a:endParaRPr spc="-154" dirty="0"/>
          </a:p>
        </p:txBody>
      </p:sp>
      <p:sp>
        <p:nvSpPr>
          <p:cNvPr id="13" name="Text Placeholder 7">
            <a:extLst>
              <a:ext uri="{FF2B5EF4-FFF2-40B4-BE49-F238E27FC236}">
                <a16:creationId xmlns:a16="http://schemas.microsoft.com/office/drawing/2014/main" id="{AE551568-437A-0248-875D-91185ECBC81B}"/>
              </a:ext>
            </a:extLst>
          </p:cNvPr>
          <p:cNvSpPr>
            <a:spLocks noGrp="1"/>
          </p:cNvSpPr>
          <p:nvPr>
            <p:ph type="body" sz="quarter" idx="25" hasCustomPrompt="1"/>
          </p:nvPr>
        </p:nvSpPr>
        <p:spPr>
          <a:xfrm>
            <a:off x="1527329" y="6398806"/>
            <a:ext cx="3268465" cy="152148"/>
          </a:xfrm>
        </p:spPr>
        <p:txBody>
          <a:bodyPr/>
          <a:lstStyle>
            <a:lvl1pPr>
              <a:defRPr sz="849" b="0" baseline="0">
                <a:latin typeface="Arial" panose="020B0604020202020204" pitchFamily="34" charset="0"/>
              </a:defRPr>
            </a:lvl1pPr>
          </a:lstStyle>
          <a:p>
            <a:pPr lvl="0"/>
            <a:r>
              <a:rPr lang="en-US" dirty="0"/>
              <a:t>Click to add sources</a:t>
            </a:r>
          </a:p>
        </p:txBody>
      </p:sp>
      <p:sp>
        <p:nvSpPr>
          <p:cNvPr id="14" name="Text Placeholder 9">
            <a:extLst>
              <a:ext uri="{FF2B5EF4-FFF2-40B4-BE49-F238E27FC236}">
                <a16:creationId xmlns:a16="http://schemas.microsoft.com/office/drawing/2014/main" id="{249CD140-4764-7C40-85B2-9AA4D8905686}"/>
              </a:ext>
            </a:extLst>
          </p:cNvPr>
          <p:cNvSpPr>
            <a:spLocks noGrp="1"/>
          </p:cNvSpPr>
          <p:nvPr>
            <p:ph type="body" sz="quarter" idx="26" hasCustomPrompt="1"/>
          </p:nvPr>
        </p:nvSpPr>
        <p:spPr>
          <a:xfrm>
            <a:off x="850410" y="6398806"/>
            <a:ext cx="593224" cy="130645"/>
          </a:xfrm>
        </p:spPr>
        <p:txBody>
          <a:bodyPr/>
          <a:lstStyle>
            <a:lvl1pPr>
              <a:defRPr sz="849" b="1" i="0" baseline="0">
                <a:latin typeface="Arial" panose="020B0604020202020204" pitchFamily="34" charset="0"/>
              </a:defRPr>
            </a:lvl1pPr>
          </a:lstStyle>
          <a:p>
            <a:pPr lvl="0"/>
            <a:r>
              <a:rPr lang="en-US" dirty="0"/>
              <a:t>Source:</a:t>
            </a:r>
          </a:p>
        </p:txBody>
      </p:sp>
      <p:sp>
        <p:nvSpPr>
          <p:cNvPr id="9" name="Footer Placeholder 3">
            <a:extLst>
              <a:ext uri="{FF2B5EF4-FFF2-40B4-BE49-F238E27FC236}">
                <a16:creationId xmlns:a16="http://schemas.microsoft.com/office/drawing/2014/main" id="{1F944D86-BC3A-4BEC-B7FF-99FFC5927E46}"/>
              </a:ext>
            </a:extLst>
          </p:cNvPr>
          <p:cNvSpPr txBox="1">
            <a:spLocks/>
          </p:cNvSpPr>
          <p:nvPr userDrawn="1"/>
        </p:nvSpPr>
        <p:spPr>
          <a:xfrm>
            <a:off x="7960216" y="6386296"/>
            <a:ext cx="4003441" cy="36484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554492" rtl="0" eaLnBrk="1" fontAlgn="auto" latinLnBrk="0" hangingPunct="1">
              <a:lnSpc>
                <a:spcPct val="100000"/>
              </a:lnSpc>
              <a:spcBef>
                <a:spcPts val="0"/>
              </a:spcBef>
              <a:spcAft>
                <a:spcPts val="0"/>
              </a:spcAft>
              <a:buClrTx/>
              <a:buSzTx/>
              <a:buFontTx/>
              <a:buNone/>
              <a:tabLst/>
              <a:defRPr/>
            </a:pPr>
            <a:r>
              <a:rPr lang="en-US" sz="849" b="1" dirty="0">
                <a:solidFill>
                  <a:schemeClr val="tx1"/>
                </a:solidFill>
                <a:latin typeface="Arial" panose="020B0604020202020204" pitchFamily="34" charset="0"/>
                <a:cs typeface="Arial" panose="020B0604020202020204" pitchFamily="34" charset="0"/>
              </a:rPr>
              <a:t>Confidential   </a:t>
            </a:r>
            <a:r>
              <a:rPr lang="en-US" sz="849" b="1" dirty="0">
                <a:latin typeface="Arial" panose="020B0604020202020204" pitchFamily="34" charset="0"/>
                <a:cs typeface="Arial" panose="020B0604020202020204" pitchFamily="34" charset="0"/>
              </a:rPr>
              <a:t>GlobalFoundries</a:t>
            </a:r>
            <a:r>
              <a:rPr lang="en-US" sz="849" dirty="0">
                <a:latin typeface="Arial" panose="020B0604020202020204" pitchFamily="34" charset="0"/>
                <a:cs typeface="Arial" panose="020B0604020202020204" pitchFamily="34" charset="0"/>
              </a:rPr>
              <a:t> © 2021 All Rights Reserved       </a:t>
            </a:r>
            <a:fld id="{B6F15528-21DE-4FAA-801E-634DDDAF4B2B}" type="slidenum">
              <a:rPr lang="en-US" sz="849" b="1" smtClean="0">
                <a:latin typeface="Arial" panose="020B0604020202020204" pitchFamily="34" charset="0"/>
                <a:cs typeface="Arial" panose="020B0604020202020204" pitchFamily="34" charset="0"/>
              </a:rPr>
              <a:pPr marL="0" marR="0" lvl="0" indent="0" algn="r" defTabSz="554492" rtl="0" eaLnBrk="1" fontAlgn="auto" latinLnBrk="0" hangingPunct="1">
                <a:lnSpc>
                  <a:spcPct val="100000"/>
                </a:lnSpc>
                <a:spcBef>
                  <a:spcPts val="0"/>
                </a:spcBef>
                <a:spcAft>
                  <a:spcPts val="0"/>
                </a:spcAft>
                <a:buClrTx/>
                <a:buSzTx/>
                <a:buFontTx/>
                <a:buNone/>
                <a:tabLst/>
                <a:defRPr/>
              </a:pPr>
              <a:t>‹#›</a:t>
            </a:fld>
            <a:endParaRPr lang="en-US" sz="849"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304659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hankYou">
    <p:spTree>
      <p:nvGrpSpPr>
        <p:cNvPr id="1" name=""/>
        <p:cNvGrpSpPr/>
        <p:nvPr/>
      </p:nvGrpSpPr>
      <p:grpSpPr>
        <a:xfrm>
          <a:off x="0" y="0"/>
          <a:ext cx="0" cy="0"/>
          <a:chOff x="0" y="0"/>
          <a:chExt cx="0" cy="0"/>
        </a:xfrm>
      </p:grpSpPr>
      <p:pic>
        <p:nvPicPr>
          <p:cNvPr id="46" name="object 3">
            <a:extLst>
              <a:ext uri="{FF2B5EF4-FFF2-40B4-BE49-F238E27FC236}">
                <a16:creationId xmlns:a16="http://schemas.microsoft.com/office/drawing/2014/main" id="{392A478E-35F2-4E19-881A-F739DA96B03F}"/>
              </a:ext>
            </a:extLst>
          </p:cNvPr>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8944946" cy="6857519"/>
          </a:xfrm>
          <a:prstGeom prst="rect">
            <a:avLst/>
          </a:prstGeom>
        </p:spPr>
      </p:pic>
      <p:sp>
        <p:nvSpPr>
          <p:cNvPr id="45" name="overlay">
            <a:extLst>
              <a:ext uri="{FF2B5EF4-FFF2-40B4-BE49-F238E27FC236}">
                <a16:creationId xmlns:a16="http://schemas.microsoft.com/office/drawing/2014/main" id="{E50D90A6-9B7C-44C5-9FA0-FE3F92386E57}"/>
              </a:ext>
            </a:extLst>
          </p:cNvPr>
          <p:cNvSpPr/>
          <p:nvPr userDrawn="1"/>
        </p:nvSpPr>
        <p:spPr>
          <a:xfrm>
            <a:off x="0" y="327"/>
            <a:ext cx="8945293" cy="6857230"/>
          </a:xfrm>
          <a:custGeom>
            <a:avLst/>
            <a:gdLst/>
            <a:ahLst/>
            <a:cxnLst/>
            <a:rect l="l" t="t" r="r" b="b"/>
            <a:pathLst>
              <a:path w="14750415" h="11308080">
                <a:moveTo>
                  <a:pt x="14749844" y="0"/>
                </a:moveTo>
                <a:lnTo>
                  <a:pt x="9265755" y="0"/>
                </a:lnTo>
                <a:lnTo>
                  <a:pt x="9265755" y="2420620"/>
                </a:lnTo>
                <a:lnTo>
                  <a:pt x="9265755" y="8887460"/>
                </a:lnTo>
                <a:lnTo>
                  <a:pt x="2798330" y="8887460"/>
                </a:lnTo>
                <a:lnTo>
                  <a:pt x="2798330" y="2420620"/>
                </a:lnTo>
                <a:lnTo>
                  <a:pt x="9265755" y="2420620"/>
                </a:lnTo>
                <a:lnTo>
                  <a:pt x="9265755" y="0"/>
                </a:lnTo>
                <a:lnTo>
                  <a:pt x="0" y="0"/>
                </a:lnTo>
                <a:lnTo>
                  <a:pt x="0" y="2420620"/>
                </a:lnTo>
                <a:lnTo>
                  <a:pt x="0" y="8887460"/>
                </a:lnTo>
                <a:lnTo>
                  <a:pt x="0" y="11308067"/>
                </a:lnTo>
                <a:lnTo>
                  <a:pt x="14749844" y="11308067"/>
                </a:lnTo>
                <a:lnTo>
                  <a:pt x="14749844" y="8887460"/>
                </a:lnTo>
                <a:lnTo>
                  <a:pt x="14749844" y="2420620"/>
                </a:lnTo>
                <a:lnTo>
                  <a:pt x="14749844" y="2420035"/>
                </a:lnTo>
                <a:lnTo>
                  <a:pt x="14749844" y="0"/>
                </a:lnTo>
                <a:close/>
              </a:path>
            </a:pathLst>
          </a:custGeom>
          <a:solidFill>
            <a:srgbClr val="1C1B1A">
              <a:alpha val="34999"/>
            </a:srgbClr>
          </a:solidFill>
        </p:spPr>
        <p:txBody>
          <a:bodyPr wrap="square" lIns="0" tIns="0" rIns="0" bIns="0" rtlCol="0"/>
          <a:lstStyle/>
          <a:p>
            <a:endParaRPr sz="1092"/>
          </a:p>
        </p:txBody>
      </p:sp>
      <p:pic>
        <p:nvPicPr>
          <p:cNvPr id="4" name="Picture 3" descr="A picture containing text, outdoor, stone&#10;&#10;Description automatically generated">
            <a:extLst>
              <a:ext uri="{FF2B5EF4-FFF2-40B4-BE49-F238E27FC236}">
                <a16:creationId xmlns:a16="http://schemas.microsoft.com/office/drawing/2014/main" id="{211DAC29-5C3C-4617-8BFE-DBC7E5D57B1C}"/>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b="-160"/>
          <a:stretch/>
        </p:blipFill>
        <p:spPr>
          <a:xfrm>
            <a:off x="6559652" y="1447321"/>
            <a:ext cx="2385295" cy="3917931"/>
          </a:xfrm>
          <a:prstGeom prst="rect">
            <a:avLst/>
          </a:prstGeom>
        </p:spPr>
      </p:pic>
      <p:grpSp>
        <p:nvGrpSpPr>
          <p:cNvPr id="26" name="Group 25">
            <a:extLst>
              <a:ext uri="{FF2B5EF4-FFF2-40B4-BE49-F238E27FC236}">
                <a16:creationId xmlns:a16="http://schemas.microsoft.com/office/drawing/2014/main" id="{AB861A49-D04B-4DF1-9828-5BD2FE6592F1}"/>
              </a:ext>
            </a:extLst>
          </p:cNvPr>
          <p:cNvGrpSpPr/>
          <p:nvPr userDrawn="1"/>
        </p:nvGrpSpPr>
        <p:grpSpPr>
          <a:xfrm>
            <a:off x="9586564" y="2485302"/>
            <a:ext cx="1520278" cy="381214"/>
            <a:chOff x="15267933" y="4098447"/>
            <a:chExt cx="2506875" cy="628650"/>
          </a:xfrm>
        </p:grpSpPr>
        <p:grpSp>
          <p:nvGrpSpPr>
            <p:cNvPr id="30" name="object 27">
              <a:extLst>
                <a:ext uri="{FF2B5EF4-FFF2-40B4-BE49-F238E27FC236}">
                  <a16:creationId xmlns:a16="http://schemas.microsoft.com/office/drawing/2014/main" id="{7D9D9D90-C7F5-9540-9831-8B8868716C82}"/>
                </a:ext>
              </a:extLst>
            </p:cNvPr>
            <p:cNvGrpSpPr/>
            <p:nvPr userDrawn="1"/>
          </p:nvGrpSpPr>
          <p:grpSpPr>
            <a:xfrm>
              <a:off x="15267933" y="4098447"/>
              <a:ext cx="628650" cy="628650"/>
              <a:chOff x="15267933" y="6145605"/>
              <a:chExt cx="628650" cy="628650"/>
            </a:xfrm>
          </p:grpSpPr>
          <p:sp>
            <p:nvSpPr>
              <p:cNvPr id="31" name="object 28">
                <a:extLst>
                  <a:ext uri="{FF2B5EF4-FFF2-40B4-BE49-F238E27FC236}">
                    <a16:creationId xmlns:a16="http://schemas.microsoft.com/office/drawing/2014/main" id="{852AB99D-BC9C-EE4E-8D5D-06C38E0ADE47}"/>
                  </a:ext>
                </a:extLst>
              </p:cNvPr>
              <p:cNvSpPr/>
              <p:nvPr/>
            </p:nvSpPr>
            <p:spPr>
              <a:xfrm>
                <a:off x="15267933" y="6145605"/>
                <a:ext cx="628650" cy="628650"/>
              </a:xfrm>
              <a:custGeom>
                <a:avLst/>
                <a:gdLst/>
                <a:ahLst/>
                <a:cxnLst/>
                <a:rect l="l" t="t" r="r" b="b"/>
                <a:pathLst>
                  <a:path w="628650" h="628650">
                    <a:moveTo>
                      <a:pt x="314126" y="0"/>
                    </a:moveTo>
                    <a:lnTo>
                      <a:pt x="267708" y="3406"/>
                    </a:lnTo>
                    <a:lnTo>
                      <a:pt x="223404" y="13300"/>
                    </a:lnTo>
                    <a:lnTo>
                      <a:pt x="181701" y="29196"/>
                    </a:lnTo>
                    <a:lnTo>
                      <a:pt x="143083" y="50609"/>
                    </a:lnTo>
                    <a:lnTo>
                      <a:pt x="108038" y="77051"/>
                    </a:lnTo>
                    <a:lnTo>
                      <a:pt x="77051" y="108038"/>
                    </a:lnTo>
                    <a:lnTo>
                      <a:pt x="50609" y="143083"/>
                    </a:lnTo>
                    <a:lnTo>
                      <a:pt x="29196" y="181701"/>
                    </a:lnTo>
                    <a:lnTo>
                      <a:pt x="13300" y="223404"/>
                    </a:lnTo>
                    <a:lnTo>
                      <a:pt x="3406" y="267708"/>
                    </a:lnTo>
                    <a:lnTo>
                      <a:pt x="0" y="314126"/>
                    </a:lnTo>
                    <a:lnTo>
                      <a:pt x="3406" y="360544"/>
                    </a:lnTo>
                    <a:lnTo>
                      <a:pt x="13300" y="404848"/>
                    </a:lnTo>
                    <a:lnTo>
                      <a:pt x="29196" y="446551"/>
                    </a:lnTo>
                    <a:lnTo>
                      <a:pt x="50609" y="485169"/>
                    </a:lnTo>
                    <a:lnTo>
                      <a:pt x="77051" y="520214"/>
                    </a:lnTo>
                    <a:lnTo>
                      <a:pt x="108038" y="551201"/>
                    </a:lnTo>
                    <a:lnTo>
                      <a:pt x="143083" y="577643"/>
                    </a:lnTo>
                    <a:lnTo>
                      <a:pt x="181701" y="599056"/>
                    </a:lnTo>
                    <a:lnTo>
                      <a:pt x="223404" y="614952"/>
                    </a:lnTo>
                    <a:lnTo>
                      <a:pt x="267708" y="624847"/>
                    </a:lnTo>
                    <a:lnTo>
                      <a:pt x="314126" y="628253"/>
                    </a:lnTo>
                    <a:lnTo>
                      <a:pt x="360544" y="624847"/>
                    </a:lnTo>
                    <a:lnTo>
                      <a:pt x="404848" y="614952"/>
                    </a:lnTo>
                    <a:lnTo>
                      <a:pt x="446551" y="599056"/>
                    </a:lnTo>
                    <a:lnTo>
                      <a:pt x="485169" y="577643"/>
                    </a:lnTo>
                    <a:lnTo>
                      <a:pt x="520214" y="551201"/>
                    </a:lnTo>
                    <a:lnTo>
                      <a:pt x="551201" y="520214"/>
                    </a:lnTo>
                    <a:lnTo>
                      <a:pt x="577643" y="485169"/>
                    </a:lnTo>
                    <a:lnTo>
                      <a:pt x="599056" y="446551"/>
                    </a:lnTo>
                    <a:lnTo>
                      <a:pt x="614952" y="404848"/>
                    </a:lnTo>
                    <a:lnTo>
                      <a:pt x="624847" y="360544"/>
                    </a:lnTo>
                    <a:lnTo>
                      <a:pt x="628253" y="314126"/>
                    </a:lnTo>
                    <a:lnTo>
                      <a:pt x="624847" y="267708"/>
                    </a:lnTo>
                    <a:lnTo>
                      <a:pt x="614952" y="223404"/>
                    </a:lnTo>
                    <a:lnTo>
                      <a:pt x="599056" y="181701"/>
                    </a:lnTo>
                    <a:lnTo>
                      <a:pt x="577643" y="143083"/>
                    </a:lnTo>
                    <a:lnTo>
                      <a:pt x="551201" y="108038"/>
                    </a:lnTo>
                    <a:lnTo>
                      <a:pt x="520214" y="77051"/>
                    </a:lnTo>
                    <a:lnTo>
                      <a:pt x="485169" y="50609"/>
                    </a:lnTo>
                    <a:lnTo>
                      <a:pt x="446551" y="29196"/>
                    </a:lnTo>
                    <a:lnTo>
                      <a:pt x="404848" y="13300"/>
                    </a:lnTo>
                    <a:lnTo>
                      <a:pt x="360544" y="3406"/>
                    </a:lnTo>
                    <a:lnTo>
                      <a:pt x="314126" y="0"/>
                    </a:lnTo>
                    <a:close/>
                  </a:path>
                </a:pathLst>
              </a:custGeom>
              <a:solidFill>
                <a:srgbClr val="FF6012"/>
              </a:solidFill>
            </p:spPr>
            <p:txBody>
              <a:bodyPr wrap="square" lIns="0" tIns="0" rIns="0" bIns="0" rtlCol="0"/>
              <a:lstStyle/>
              <a:p>
                <a:endParaRPr sz="1092"/>
              </a:p>
            </p:txBody>
          </p:sp>
          <p:sp>
            <p:nvSpPr>
              <p:cNvPr id="32" name="object 29">
                <a:extLst>
                  <a:ext uri="{FF2B5EF4-FFF2-40B4-BE49-F238E27FC236}">
                    <a16:creationId xmlns:a16="http://schemas.microsoft.com/office/drawing/2014/main" id="{7D66DFA3-7C56-A649-93A9-B92319F157C4}"/>
                  </a:ext>
                </a:extLst>
              </p:cNvPr>
              <p:cNvSpPr/>
              <p:nvPr/>
            </p:nvSpPr>
            <p:spPr>
              <a:xfrm>
                <a:off x="15414699" y="6323715"/>
                <a:ext cx="348615" cy="283845"/>
              </a:xfrm>
              <a:custGeom>
                <a:avLst/>
                <a:gdLst/>
                <a:ahLst/>
                <a:cxnLst/>
                <a:rect l="l" t="t" r="r" b="b"/>
                <a:pathLst>
                  <a:path w="348615" h="283845">
                    <a:moveTo>
                      <a:pt x="241343" y="0"/>
                    </a:moveTo>
                    <a:lnTo>
                      <a:pt x="209520" y="7429"/>
                    </a:lnTo>
                    <a:lnTo>
                      <a:pt x="185292" y="27130"/>
                    </a:lnTo>
                    <a:lnTo>
                      <a:pt x="171675" y="55217"/>
                    </a:lnTo>
                    <a:lnTo>
                      <a:pt x="171680" y="87808"/>
                    </a:lnTo>
                    <a:lnTo>
                      <a:pt x="128529" y="80964"/>
                    </a:lnTo>
                    <a:lnTo>
                      <a:pt x="88909" y="65562"/>
                    </a:lnTo>
                    <a:lnTo>
                      <a:pt x="53822" y="42602"/>
                    </a:lnTo>
                    <a:lnTo>
                      <a:pt x="24271" y="13088"/>
                    </a:lnTo>
                    <a:lnTo>
                      <a:pt x="15343" y="38577"/>
                    </a:lnTo>
                    <a:lnTo>
                      <a:pt x="16365" y="64907"/>
                    </a:lnTo>
                    <a:lnTo>
                      <a:pt x="26874" y="89201"/>
                    </a:lnTo>
                    <a:lnTo>
                      <a:pt x="46406" y="108583"/>
                    </a:lnTo>
                    <a:lnTo>
                      <a:pt x="37750" y="107777"/>
                    </a:lnTo>
                    <a:lnTo>
                      <a:pt x="29417" y="105970"/>
                    </a:lnTo>
                    <a:lnTo>
                      <a:pt x="21478" y="103229"/>
                    </a:lnTo>
                    <a:lnTo>
                      <a:pt x="13999" y="99620"/>
                    </a:lnTo>
                    <a:lnTo>
                      <a:pt x="17798" y="123728"/>
                    </a:lnTo>
                    <a:lnTo>
                      <a:pt x="29489" y="144974"/>
                    </a:lnTo>
                    <a:lnTo>
                      <a:pt x="47776" y="161304"/>
                    </a:lnTo>
                    <a:lnTo>
                      <a:pt x="71359" y="170664"/>
                    </a:lnTo>
                    <a:lnTo>
                      <a:pt x="63644" y="172309"/>
                    </a:lnTo>
                    <a:lnTo>
                      <a:pt x="55642" y="173102"/>
                    </a:lnTo>
                    <a:lnTo>
                      <a:pt x="47428" y="172979"/>
                    </a:lnTo>
                    <a:lnTo>
                      <a:pt x="39077" y="171879"/>
                    </a:lnTo>
                    <a:lnTo>
                      <a:pt x="48946" y="191551"/>
                    </a:lnTo>
                    <a:lnTo>
                      <a:pt x="64145" y="207157"/>
                    </a:lnTo>
                    <a:lnTo>
                      <a:pt x="83509" y="217542"/>
                    </a:lnTo>
                    <a:lnTo>
                      <a:pt x="105871" y="221553"/>
                    </a:lnTo>
                    <a:lnTo>
                      <a:pt x="81981" y="236754"/>
                    </a:lnTo>
                    <a:lnTo>
                      <a:pt x="55888" y="246878"/>
                    </a:lnTo>
                    <a:lnTo>
                      <a:pt x="28319" y="251743"/>
                    </a:lnTo>
                    <a:lnTo>
                      <a:pt x="0" y="251165"/>
                    </a:lnTo>
                    <a:lnTo>
                      <a:pt x="24798" y="264747"/>
                    </a:lnTo>
                    <a:lnTo>
                      <a:pt x="51532" y="274842"/>
                    </a:lnTo>
                    <a:lnTo>
                      <a:pt x="79907" y="281132"/>
                    </a:lnTo>
                    <a:lnTo>
                      <a:pt x="109630" y="283300"/>
                    </a:lnTo>
                    <a:lnTo>
                      <a:pt x="162936" y="276794"/>
                    </a:lnTo>
                    <a:lnTo>
                      <a:pt x="208787" y="258719"/>
                    </a:lnTo>
                    <a:lnTo>
                      <a:pt x="246804" y="231239"/>
                    </a:lnTo>
                    <a:lnTo>
                      <a:pt x="276606" y="196519"/>
                    </a:lnTo>
                    <a:lnTo>
                      <a:pt x="297811" y="156721"/>
                    </a:lnTo>
                    <a:lnTo>
                      <a:pt x="310040" y="114011"/>
                    </a:lnTo>
                    <a:lnTo>
                      <a:pt x="312911" y="70552"/>
                    </a:lnTo>
                    <a:lnTo>
                      <a:pt x="323031" y="62536"/>
                    </a:lnTo>
                    <a:lnTo>
                      <a:pt x="332395" y="53646"/>
                    </a:lnTo>
                    <a:lnTo>
                      <a:pt x="340938" y="43952"/>
                    </a:lnTo>
                    <a:lnTo>
                      <a:pt x="348596" y="33527"/>
                    </a:lnTo>
                    <a:lnTo>
                      <a:pt x="338796" y="37443"/>
                    </a:lnTo>
                    <a:lnTo>
                      <a:pt x="328666" y="40644"/>
                    </a:lnTo>
                    <a:lnTo>
                      <a:pt x="318232" y="43100"/>
                    </a:lnTo>
                    <a:lnTo>
                      <a:pt x="307519" y="44783"/>
                    </a:lnTo>
                    <a:lnTo>
                      <a:pt x="317910" y="37223"/>
                    </a:lnTo>
                    <a:lnTo>
                      <a:pt x="326775" y="27953"/>
                    </a:lnTo>
                    <a:lnTo>
                      <a:pt x="333873" y="17209"/>
                    </a:lnTo>
                    <a:lnTo>
                      <a:pt x="338963" y="5224"/>
                    </a:lnTo>
                    <a:lnTo>
                      <a:pt x="328326" y="10939"/>
                    </a:lnTo>
                    <a:lnTo>
                      <a:pt x="317180" y="15770"/>
                    </a:lnTo>
                    <a:lnTo>
                      <a:pt x="305572" y="19668"/>
                    </a:lnTo>
                    <a:lnTo>
                      <a:pt x="293551" y="22585"/>
                    </a:lnTo>
                    <a:lnTo>
                      <a:pt x="282783" y="13190"/>
                    </a:lnTo>
                    <a:lnTo>
                      <a:pt x="270270" y="6078"/>
                    </a:lnTo>
                    <a:lnTo>
                      <a:pt x="256346" y="1573"/>
                    </a:lnTo>
                    <a:lnTo>
                      <a:pt x="241343" y="0"/>
                    </a:lnTo>
                    <a:close/>
                  </a:path>
                </a:pathLst>
              </a:custGeom>
              <a:solidFill>
                <a:srgbClr val="FFFFFF"/>
              </a:solidFill>
            </p:spPr>
            <p:txBody>
              <a:bodyPr wrap="square" lIns="0" tIns="0" rIns="0" bIns="0" rtlCol="0"/>
              <a:lstStyle/>
              <a:p>
                <a:endParaRPr sz="1092"/>
              </a:p>
            </p:txBody>
          </p:sp>
        </p:grpSp>
        <p:grpSp>
          <p:nvGrpSpPr>
            <p:cNvPr id="33" name="object 30">
              <a:extLst>
                <a:ext uri="{FF2B5EF4-FFF2-40B4-BE49-F238E27FC236}">
                  <a16:creationId xmlns:a16="http://schemas.microsoft.com/office/drawing/2014/main" id="{640E5E7A-3196-904F-BF04-1C546B2DB9E2}"/>
                </a:ext>
              </a:extLst>
            </p:cNvPr>
            <p:cNvGrpSpPr/>
            <p:nvPr userDrawn="1"/>
          </p:nvGrpSpPr>
          <p:grpSpPr>
            <a:xfrm>
              <a:off x="16210312" y="4098447"/>
              <a:ext cx="628650" cy="628650"/>
              <a:chOff x="16210312" y="6145605"/>
              <a:chExt cx="628650" cy="628650"/>
            </a:xfrm>
          </p:grpSpPr>
          <p:sp>
            <p:nvSpPr>
              <p:cNvPr id="34" name="object 31">
                <a:extLst>
                  <a:ext uri="{FF2B5EF4-FFF2-40B4-BE49-F238E27FC236}">
                    <a16:creationId xmlns:a16="http://schemas.microsoft.com/office/drawing/2014/main" id="{EDFB2FCC-166B-6748-86AB-0E8DCDD5D873}"/>
                  </a:ext>
                </a:extLst>
              </p:cNvPr>
              <p:cNvSpPr/>
              <p:nvPr/>
            </p:nvSpPr>
            <p:spPr>
              <a:xfrm>
                <a:off x="16210312" y="6145605"/>
                <a:ext cx="628650" cy="628650"/>
              </a:xfrm>
              <a:custGeom>
                <a:avLst/>
                <a:gdLst/>
                <a:ahLst/>
                <a:cxnLst/>
                <a:rect l="l" t="t" r="r" b="b"/>
                <a:pathLst>
                  <a:path w="628650" h="628650">
                    <a:moveTo>
                      <a:pt x="314126" y="0"/>
                    </a:moveTo>
                    <a:lnTo>
                      <a:pt x="267708" y="3405"/>
                    </a:lnTo>
                    <a:lnTo>
                      <a:pt x="223404" y="13299"/>
                    </a:lnTo>
                    <a:lnTo>
                      <a:pt x="181701" y="29194"/>
                    </a:lnTo>
                    <a:lnTo>
                      <a:pt x="143083" y="50606"/>
                    </a:lnTo>
                    <a:lnTo>
                      <a:pt x="108038" y="77048"/>
                    </a:lnTo>
                    <a:lnTo>
                      <a:pt x="77051" y="108034"/>
                    </a:lnTo>
                    <a:lnTo>
                      <a:pt x="50609" y="143079"/>
                    </a:lnTo>
                    <a:lnTo>
                      <a:pt x="29196" y="181696"/>
                    </a:lnTo>
                    <a:lnTo>
                      <a:pt x="13300" y="223400"/>
                    </a:lnTo>
                    <a:lnTo>
                      <a:pt x="3406" y="267706"/>
                    </a:lnTo>
                    <a:lnTo>
                      <a:pt x="0" y="314126"/>
                    </a:lnTo>
                    <a:lnTo>
                      <a:pt x="3406" y="360544"/>
                    </a:lnTo>
                    <a:lnTo>
                      <a:pt x="13300" y="404848"/>
                    </a:lnTo>
                    <a:lnTo>
                      <a:pt x="29196" y="446551"/>
                    </a:lnTo>
                    <a:lnTo>
                      <a:pt x="50609" y="485169"/>
                    </a:lnTo>
                    <a:lnTo>
                      <a:pt x="77051" y="520214"/>
                    </a:lnTo>
                    <a:lnTo>
                      <a:pt x="108038" y="551201"/>
                    </a:lnTo>
                    <a:lnTo>
                      <a:pt x="143083" y="577643"/>
                    </a:lnTo>
                    <a:lnTo>
                      <a:pt x="181701" y="599056"/>
                    </a:lnTo>
                    <a:lnTo>
                      <a:pt x="223404" y="614952"/>
                    </a:lnTo>
                    <a:lnTo>
                      <a:pt x="267708" y="624847"/>
                    </a:lnTo>
                    <a:lnTo>
                      <a:pt x="314126" y="628253"/>
                    </a:lnTo>
                    <a:lnTo>
                      <a:pt x="360544" y="624847"/>
                    </a:lnTo>
                    <a:lnTo>
                      <a:pt x="404848" y="614952"/>
                    </a:lnTo>
                    <a:lnTo>
                      <a:pt x="446551" y="599056"/>
                    </a:lnTo>
                    <a:lnTo>
                      <a:pt x="485169" y="577643"/>
                    </a:lnTo>
                    <a:lnTo>
                      <a:pt x="520214" y="551201"/>
                    </a:lnTo>
                    <a:lnTo>
                      <a:pt x="551201" y="520214"/>
                    </a:lnTo>
                    <a:lnTo>
                      <a:pt x="577643" y="485169"/>
                    </a:lnTo>
                    <a:lnTo>
                      <a:pt x="599056" y="446551"/>
                    </a:lnTo>
                    <a:lnTo>
                      <a:pt x="614952" y="404848"/>
                    </a:lnTo>
                    <a:lnTo>
                      <a:pt x="624847" y="360544"/>
                    </a:lnTo>
                    <a:lnTo>
                      <a:pt x="628253" y="314126"/>
                    </a:lnTo>
                    <a:lnTo>
                      <a:pt x="624847" y="267706"/>
                    </a:lnTo>
                    <a:lnTo>
                      <a:pt x="614952" y="223400"/>
                    </a:lnTo>
                    <a:lnTo>
                      <a:pt x="599056" y="181696"/>
                    </a:lnTo>
                    <a:lnTo>
                      <a:pt x="577643" y="143079"/>
                    </a:lnTo>
                    <a:lnTo>
                      <a:pt x="551201" y="108034"/>
                    </a:lnTo>
                    <a:lnTo>
                      <a:pt x="520214" y="77048"/>
                    </a:lnTo>
                    <a:lnTo>
                      <a:pt x="485169" y="50606"/>
                    </a:lnTo>
                    <a:lnTo>
                      <a:pt x="446551" y="29194"/>
                    </a:lnTo>
                    <a:lnTo>
                      <a:pt x="404848" y="13299"/>
                    </a:lnTo>
                    <a:lnTo>
                      <a:pt x="360544" y="3405"/>
                    </a:lnTo>
                    <a:lnTo>
                      <a:pt x="314126" y="0"/>
                    </a:lnTo>
                    <a:close/>
                  </a:path>
                </a:pathLst>
              </a:custGeom>
              <a:solidFill>
                <a:srgbClr val="FF6012"/>
              </a:solidFill>
            </p:spPr>
            <p:txBody>
              <a:bodyPr wrap="square" lIns="0" tIns="0" rIns="0" bIns="0" rtlCol="0"/>
              <a:lstStyle/>
              <a:p>
                <a:endParaRPr sz="1092"/>
              </a:p>
            </p:txBody>
          </p:sp>
          <p:sp>
            <p:nvSpPr>
              <p:cNvPr id="35" name="object 32">
                <a:extLst>
                  <a:ext uri="{FF2B5EF4-FFF2-40B4-BE49-F238E27FC236}">
                    <a16:creationId xmlns:a16="http://schemas.microsoft.com/office/drawing/2014/main" id="{7FDAD6BE-D844-FC4E-A12D-39158B0503F0}"/>
                  </a:ext>
                </a:extLst>
              </p:cNvPr>
              <p:cNvSpPr/>
              <p:nvPr/>
            </p:nvSpPr>
            <p:spPr>
              <a:xfrm>
                <a:off x="16427462" y="6266364"/>
                <a:ext cx="179070" cy="387350"/>
              </a:xfrm>
              <a:custGeom>
                <a:avLst/>
                <a:gdLst/>
                <a:ahLst/>
                <a:cxnLst/>
                <a:rect l="l" t="t" r="r" b="b"/>
                <a:pathLst>
                  <a:path w="179069" h="387350">
                    <a:moveTo>
                      <a:pt x="178507" y="0"/>
                    </a:moveTo>
                    <a:lnTo>
                      <a:pt x="124582" y="0"/>
                    </a:lnTo>
                    <a:lnTo>
                      <a:pt x="87000" y="4751"/>
                    </a:lnTo>
                    <a:lnTo>
                      <a:pt x="60817" y="18869"/>
                    </a:lnTo>
                    <a:lnTo>
                      <a:pt x="45499" y="42146"/>
                    </a:lnTo>
                    <a:lnTo>
                      <a:pt x="40511" y="74374"/>
                    </a:lnTo>
                    <a:lnTo>
                      <a:pt x="40511" y="126435"/>
                    </a:lnTo>
                    <a:lnTo>
                      <a:pt x="0" y="126435"/>
                    </a:lnTo>
                    <a:lnTo>
                      <a:pt x="0" y="192538"/>
                    </a:lnTo>
                    <a:lnTo>
                      <a:pt x="40511" y="192538"/>
                    </a:lnTo>
                    <a:lnTo>
                      <a:pt x="40511" y="386731"/>
                    </a:lnTo>
                    <a:lnTo>
                      <a:pt x="118383" y="386731"/>
                    </a:lnTo>
                    <a:lnTo>
                      <a:pt x="118383" y="191732"/>
                    </a:lnTo>
                    <a:lnTo>
                      <a:pt x="172706" y="191732"/>
                    </a:lnTo>
                    <a:lnTo>
                      <a:pt x="178507" y="126435"/>
                    </a:lnTo>
                    <a:lnTo>
                      <a:pt x="118383" y="126435"/>
                    </a:lnTo>
                    <a:lnTo>
                      <a:pt x="118383" y="89243"/>
                    </a:lnTo>
                    <a:lnTo>
                      <a:pt x="119098" y="79394"/>
                    </a:lnTo>
                    <a:lnTo>
                      <a:pt x="121788" y="72733"/>
                    </a:lnTo>
                    <a:lnTo>
                      <a:pt x="127267" y="68958"/>
                    </a:lnTo>
                    <a:lnTo>
                      <a:pt x="136351" y="67767"/>
                    </a:lnTo>
                    <a:lnTo>
                      <a:pt x="178507" y="67767"/>
                    </a:lnTo>
                    <a:lnTo>
                      <a:pt x="178507" y="0"/>
                    </a:lnTo>
                    <a:close/>
                  </a:path>
                </a:pathLst>
              </a:custGeom>
              <a:solidFill>
                <a:srgbClr val="FFFFFF"/>
              </a:solidFill>
            </p:spPr>
            <p:txBody>
              <a:bodyPr wrap="square" lIns="0" tIns="0" rIns="0" bIns="0" rtlCol="0"/>
              <a:lstStyle/>
              <a:p>
                <a:endParaRPr sz="1092"/>
              </a:p>
            </p:txBody>
          </p:sp>
        </p:grpSp>
        <p:grpSp>
          <p:nvGrpSpPr>
            <p:cNvPr id="36" name="object 33">
              <a:extLst>
                <a:ext uri="{FF2B5EF4-FFF2-40B4-BE49-F238E27FC236}">
                  <a16:creationId xmlns:a16="http://schemas.microsoft.com/office/drawing/2014/main" id="{EE75871A-2762-2C45-A636-452FB6B641F7}"/>
                </a:ext>
              </a:extLst>
            </p:cNvPr>
            <p:cNvGrpSpPr/>
            <p:nvPr userDrawn="1"/>
          </p:nvGrpSpPr>
          <p:grpSpPr>
            <a:xfrm>
              <a:off x="17146158" y="4098447"/>
              <a:ext cx="628650" cy="628650"/>
              <a:chOff x="17146158" y="6145605"/>
              <a:chExt cx="628650" cy="628650"/>
            </a:xfrm>
          </p:grpSpPr>
          <p:sp>
            <p:nvSpPr>
              <p:cNvPr id="37" name="object 34">
                <a:extLst>
                  <a:ext uri="{FF2B5EF4-FFF2-40B4-BE49-F238E27FC236}">
                    <a16:creationId xmlns:a16="http://schemas.microsoft.com/office/drawing/2014/main" id="{5A1EF17E-6A9F-214C-872E-1E3C176ADFD3}"/>
                  </a:ext>
                </a:extLst>
              </p:cNvPr>
              <p:cNvSpPr/>
              <p:nvPr/>
            </p:nvSpPr>
            <p:spPr>
              <a:xfrm>
                <a:off x="17146158" y="6145605"/>
                <a:ext cx="628650" cy="628650"/>
              </a:xfrm>
              <a:custGeom>
                <a:avLst/>
                <a:gdLst/>
                <a:ahLst/>
                <a:cxnLst/>
                <a:rect l="l" t="t" r="r" b="b"/>
                <a:pathLst>
                  <a:path w="628650" h="628650">
                    <a:moveTo>
                      <a:pt x="314126" y="0"/>
                    </a:moveTo>
                    <a:lnTo>
                      <a:pt x="267708" y="3406"/>
                    </a:lnTo>
                    <a:lnTo>
                      <a:pt x="223404" y="13300"/>
                    </a:lnTo>
                    <a:lnTo>
                      <a:pt x="181701" y="29196"/>
                    </a:lnTo>
                    <a:lnTo>
                      <a:pt x="143083" y="50609"/>
                    </a:lnTo>
                    <a:lnTo>
                      <a:pt x="108038" y="77051"/>
                    </a:lnTo>
                    <a:lnTo>
                      <a:pt x="77051" y="108038"/>
                    </a:lnTo>
                    <a:lnTo>
                      <a:pt x="50609" y="143083"/>
                    </a:lnTo>
                    <a:lnTo>
                      <a:pt x="29196" y="181701"/>
                    </a:lnTo>
                    <a:lnTo>
                      <a:pt x="13300" y="223404"/>
                    </a:lnTo>
                    <a:lnTo>
                      <a:pt x="3406" y="267708"/>
                    </a:lnTo>
                    <a:lnTo>
                      <a:pt x="0" y="314126"/>
                    </a:lnTo>
                    <a:lnTo>
                      <a:pt x="3406" y="360544"/>
                    </a:lnTo>
                    <a:lnTo>
                      <a:pt x="13300" y="404848"/>
                    </a:lnTo>
                    <a:lnTo>
                      <a:pt x="29196" y="446551"/>
                    </a:lnTo>
                    <a:lnTo>
                      <a:pt x="50609" y="485169"/>
                    </a:lnTo>
                    <a:lnTo>
                      <a:pt x="77051" y="520214"/>
                    </a:lnTo>
                    <a:lnTo>
                      <a:pt x="108038" y="551201"/>
                    </a:lnTo>
                    <a:lnTo>
                      <a:pt x="143083" y="577643"/>
                    </a:lnTo>
                    <a:lnTo>
                      <a:pt x="181701" y="599056"/>
                    </a:lnTo>
                    <a:lnTo>
                      <a:pt x="223404" y="614952"/>
                    </a:lnTo>
                    <a:lnTo>
                      <a:pt x="267708" y="624847"/>
                    </a:lnTo>
                    <a:lnTo>
                      <a:pt x="314126" y="628253"/>
                    </a:lnTo>
                    <a:lnTo>
                      <a:pt x="360544" y="624847"/>
                    </a:lnTo>
                    <a:lnTo>
                      <a:pt x="404848" y="614952"/>
                    </a:lnTo>
                    <a:lnTo>
                      <a:pt x="446551" y="599056"/>
                    </a:lnTo>
                    <a:lnTo>
                      <a:pt x="485169" y="577643"/>
                    </a:lnTo>
                    <a:lnTo>
                      <a:pt x="520214" y="551201"/>
                    </a:lnTo>
                    <a:lnTo>
                      <a:pt x="551201" y="520214"/>
                    </a:lnTo>
                    <a:lnTo>
                      <a:pt x="577643" y="485169"/>
                    </a:lnTo>
                    <a:lnTo>
                      <a:pt x="599056" y="446551"/>
                    </a:lnTo>
                    <a:lnTo>
                      <a:pt x="614952" y="404848"/>
                    </a:lnTo>
                    <a:lnTo>
                      <a:pt x="624847" y="360544"/>
                    </a:lnTo>
                    <a:lnTo>
                      <a:pt x="628253" y="314126"/>
                    </a:lnTo>
                    <a:lnTo>
                      <a:pt x="624847" y="267708"/>
                    </a:lnTo>
                    <a:lnTo>
                      <a:pt x="614952" y="223404"/>
                    </a:lnTo>
                    <a:lnTo>
                      <a:pt x="599056" y="181701"/>
                    </a:lnTo>
                    <a:lnTo>
                      <a:pt x="577643" y="143083"/>
                    </a:lnTo>
                    <a:lnTo>
                      <a:pt x="551201" y="108038"/>
                    </a:lnTo>
                    <a:lnTo>
                      <a:pt x="520214" y="77051"/>
                    </a:lnTo>
                    <a:lnTo>
                      <a:pt x="485169" y="50609"/>
                    </a:lnTo>
                    <a:lnTo>
                      <a:pt x="446551" y="29196"/>
                    </a:lnTo>
                    <a:lnTo>
                      <a:pt x="404848" y="13300"/>
                    </a:lnTo>
                    <a:lnTo>
                      <a:pt x="360544" y="3406"/>
                    </a:lnTo>
                    <a:lnTo>
                      <a:pt x="314126" y="0"/>
                    </a:lnTo>
                    <a:close/>
                  </a:path>
                </a:pathLst>
              </a:custGeom>
              <a:solidFill>
                <a:srgbClr val="FF6012"/>
              </a:solidFill>
            </p:spPr>
            <p:txBody>
              <a:bodyPr wrap="square" lIns="0" tIns="0" rIns="0" bIns="0" rtlCol="0"/>
              <a:lstStyle/>
              <a:p>
                <a:endParaRPr sz="1092"/>
              </a:p>
            </p:txBody>
          </p:sp>
          <p:sp>
            <p:nvSpPr>
              <p:cNvPr id="38" name="object 35">
                <a:extLst>
                  <a:ext uri="{FF2B5EF4-FFF2-40B4-BE49-F238E27FC236}">
                    <a16:creationId xmlns:a16="http://schemas.microsoft.com/office/drawing/2014/main" id="{FFD024CC-7C64-314D-9D18-A7F7C70EC310}"/>
                  </a:ext>
                </a:extLst>
              </p:cNvPr>
              <p:cNvSpPr/>
              <p:nvPr/>
            </p:nvSpPr>
            <p:spPr>
              <a:xfrm>
                <a:off x="17283090" y="6282493"/>
                <a:ext cx="354965" cy="354965"/>
              </a:xfrm>
              <a:custGeom>
                <a:avLst/>
                <a:gdLst/>
                <a:ahLst/>
                <a:cxnLst/>
                <a:rect l="l" t="t" r="r" b="b"/>
                <a:pathLst>
                  <a:path w="354965" h="354965">
                    <a:moveTo>
                      <a:pt x="177194" y="0"/>
                    </a:moveTo>
                    <a:lnTo>
                      <a:pt x="129693" y="212"/>
                    </a:lnTo>
                    <a:lnTo>
                      <a:pt x="91025" y="2102"/>
                    </a:lnTo>
                    <a:lnTo>
                      <a:pt x="52657" y="13023"/>
                    </a:lnTo>
                    <a:lnTo>
                      <a:pt x="22968" y="37200"/>
                    </a:lnTo>
                    <a:lnTo>
                      <a:pt x="3818" y="79805"/>
                    </a:lnTo>
                    <a:lnTo>
                      <a:pt x="165" y="129743"/>
                    </a:lnTo>
                    <a:lnTo>
                      <a:pt x="0" y="148174"/>
                    </a:lnTo>
                    <a:lnTo>
                      <a:pt x="0" y="206307"/>
                    </a:lnTo>
                    <a:lnTo>
                      <a:pt x="1021" y="250316"/>
                    </a:lnTo>
                    <a:lnTo>
                      <a:pt x="9262" y="293341"/>
                    </a:lnTo>
                    <a:lnTo>
                      <a:pt x="37124" y="331448"/>
                    </a:lnTo>
                    <a:lnTo>
                      <a:pt x="79762" y="350617"/>
                    </a:lnTo>
                    <a:lnTo>
                      <a:pt x="129693" y="354273"/>
                    </a:lnTo>
                    <a:lnTo>
                      <a:pt x="177194" y="354481"/>
                    </a:lnTo>
                    <a:lnTo>
                      <a:pt x="224699" y="354273"/>
                    </a:lnTo>
                    <a:lnTo>
                      <a:pt x="263367" y="352380"/>
                    </a:lnTo>
                    <a:lnTo>
                      <a:pt x="301733" y="341460"/>
                    </a:lnTo>
                    <a:lnTo>
                      <a:pt x="326666" y="322545"/>
                    </a:lnTo>
                    <a:lnTo>
                      <a:pt x="177194" y="322545"/>
                    </a:lnTo>
                    <a:lnTo>
                      <a:pt x="130640" y="322350"/>
                    </a:lnTo>
                    <a:lnTo>
                      <a:pt x="84981" y="319079"/>
                    </a:lnTo>
                    <a:lnTo>
                      <a:pt x="46088" y="295949"/>
                    </a:lnTo>
                    <a:lnTo>
                      <a:pt x="32926" y="248861"/>
                    </a:lnTo>
                    <a:lnTo>
                      <a:pt x="31937" y="206307"/>
                    </a:lnTo>
                    <a:lnTo>
                      <a:pt x="31937" y="148174"/>
                    </a:lnTo>
                    <a:lnTo>
                      <a:pt x="32090" y="130691"/>
                    </a:lnTo>
                    <a:lnTo>
                      <a:pt x="35362" y="85024"/>
                    </a:lnTo>
                    <a:lnTo>
                      <a:pt x="58486" y="46124"/>
                    </a:lnTo>
                    <a:lnTo>
                      <a:pt x="105573" y="32962"/>
                    </a:lnTo>
                    <a:lnTo>
                      <a:pt x="326666" y="31936"/>
                    </a:lnTo>
                    <a:lnTo>
                      <a:pt x="324687" y="29747"/>
                    </a:lnTo>
                    <a:lnTo>
                      <a:pt x="284468" y="6295"/>
                    </a:lnTo>
                    <a:lnTo>
                      <a:pt x="237649" y="538"/>
                    </a:lnTo>
                    <a:lnTo>
                      <a:pt x="224699" y="212"/>
                    </a:lnTo>
                    <a:lnTo>
                      <a:pt x="177194" y="0"/>
                    </a:lnTo>
                    <a:close/>
                  </a:path>
                  <a:path w="354965" h="354965">
                    <a:moveTo>
                      <a:pt x="326666" y="31936"/>
                    </a:moveTo>
                    <a:lnTo>
                      <a:pt x="177194" y="31936"/>
                    </a:lnTo>
                    <a:lnTo>
                      <a:pt x="223748" y="32127"/>
                    </a:lnTo>
                    <a:lnTo>
                      <a:pt x="236399" y="32439"/>
                    </a:lnTo>
                    <a:lnTo>
                      <a:pt x="276380" y="37200"/>
                    </a:lnTo>
                    <a:lnTo>
                      <a:pt x="308310" y="58532"/>
                    </a:lnTo>
                    <a:lnTo>
                      <a:pt x="321462" y="105619"/>
                    </a:lnTo>
                    <a:lnTo>
                      <a:pt x="322453" y="148174"/>
                    </a:lnTo>
                    <a:lnTo>
                      <a:pt x="322453" y="206307"/>
                    </a:lnTo>
                    <a:lnTo>
                      <a:pt x="321462" y="248861"/>
                    </a:lnTo>
                    <a:lnTo>
                      <a:pt x="312153" y="290043"/>
                    </a:lnTo>
                    <a:lnTo>
                      <a:pt x="281725" y="315414"/>
                    </a:lnTo>
                    <a:lnTo>
                      <a:pt x="236401" y="322037"/>
                    </a:lnTo>
                    <a:lnTo>
                      <a:pt x="177194" y="322545"/>
                    </a:lnTo>
                    <a:lnTo>
                      <a:pt x="326666" y="322545"/>
                    </a:lnTo>
                    <a:lnTo>
                      <a:pt x="348148" y="284515"/>
                    </a:lnTo>
                    <a:lnTo>
                      <a:pt x="353896" y="237694"/>
                    </a:lnTo>
                    <a:lnTo>
                      <a:pt x="354389" y="206307"/>
                    </a:lnTo>
                    <a:lnTo>
                      <a:pt x="354389" y="148174"/>
                    </a:lnTo>
                    <a:lnTo>
                      <a:pt x="353367" y="104164"/>
                    </a:lnTo>
                    <a:lnTo>
                      <a:pt x="345137" y="61139"/>
                    </a:lnTo>
                    <a:lnTo>
                      <a:pt x="331401" y="37172"/>
                    </a:lnTo>
                    <a:lnTo>
                      <a:pt x="326666" y="31936"/>
                    </a:lnTo>
                    <a:close/>
                  </a:path>
                </a:pathLst>
              </a:custGeom>
              <a:solidFill>
                <a:srgbClr val="FFFFFF"/>
              </a:solidFill>
            </p:spPr>
            <p:txBody>
              <a:bodyPr wrap="square" lIns="0" tIns="0" rIns="0" bIns="0" rtlCol="0"/>
              <a:lstStyle/>
              <a:p>
                <a:endParaRPr sz="1092"/>
              </a:p>
            </p:txBody>
          </p:sp>
          <p:pic>
            <p:nvPicPr>
              <p:cNvPr id="39" name="object 36">
                <a:extLst>
                  <a:ext uri="{FF2B5EF4-FFF2-40B4-BE49-F238E27FC236}">
                    <a16:creationId xmlns:a16="http://schemas.microsoft.com/office/drawing/2014/main" id="{CD5E6E16-C166-6448-9F90-7887551816D5}"/>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17369271" y="6343848"/>
                <a:ext cx="206898" cy="206901"/>
              </a:xfrm>
              <a:prstGeom prst="rect">
                <a:avLst/>
              </a:prstGeom>
            </p:spPr>
          </p:pic>
        </p:grpSp>
      </p:grpSp>
      <p:sp>
        <p:nvSpPr>
          <p:cNvPr id="40" name="TextBox 39">
            <a:extLst>
              <a:ext uri="{FF2B5EF4-FFF2-40B4-BE49-F238E27FC236}">
                <a16:creationId xmlns:a16="http://schemas.microsoft.com/office/drawing/2014/main" id="{28204A2C-DDE7-0D47-A45D-744EB2CD5E9F}"/>
              </a:ext>
            </a:extLst>
          </p:cNvPr>
          <p:cNvSpPr txBox="1"/>
          <p:nvPr userDrawn="1"/>
        </p:nvSpPr>
        <p:spPr>
          <a:xfrm>
            <a:off x="9207143" y="3143542"/>
            <a:ext cx="2613786" cy="3376309"/>
          </a:xfrm>
          <a:prstGeom prst="rect">
            <a:avLst/>
          </a:prstGeom>
          <a:solidFill>
            <a:schemeClr val="bg1"/>
          </a:solidFill>
        </p:spPr>
        <p:txBody>
          <a:bodyPr wrap="square" rtlCol="0">
            <a:spAutoFit/>
          </a:bodyPr>
          <a:lstStyle/>
          <a:p>
            <a:pPr lvl="0"/>
            <a:r>
              <a:rPr lang="en-US" sz="970" dirty="0">
                <a:latin typeface="Arial" panose="020B0604020202020204" pitchFamily="34" charset="0"/>
                <a:cs typeface="Arial" panose="020B0604020202020204" pitchFamily="34" charset="0"/>
              </a:rPr>
              <a:t>The information contained herein is confidential and the property of GlobalFoundries and/or its licensors.</a:t>
            </a:r>
          </a:p>
          <a:p>
            <a:pPr lvl="0"/>
            <a:endParaRPr lang="en-US" sz="970" dirty="0">
              <a:latin typeface="Arial" panose="020B0604020202020204" pitchFamily="34" charset="0"/>
              <a:cs typeface="Arial" panose="020B0604020202020204" pitchFamily="34" charset="0"/>
            </a:endParaRPr>
          </a:p>
          <a:p>
            <a:pPr lvl="0"/>
            <a:r>
              <a:rPr lang="en-US" sz="970" dirty="0">
                <a:latin typeface="Arial" panose="020B0604020202020204" pitchFamily="34" charset="0"/>
                <a:cs typeface="Arial" panose="020B0604020202020204" pitchFamily="34" charset="0"/>
              </a:rPr>
              <a:t>This document is for informational purposes only, is current only as of the date of publication and is subject to change by GlobalFoundries at any time without notice.</a:t>
            </a:r>
          </a:p>
          <a:p>
            <a:pPr lvl="0"/>
            <a:endParaRPr lang="en-US" sz="970" dirty="0">
              <a:latin typeface="Arial" panose="020B0604020202020204" pitchFamily="34" charset="0"/>
              <a:cs typeface="Arial" panose="020B0604020202020204" pitchFamily="34" charset="0"/>
            </a:endParaRPr>
          </a:p>
          <a:p>
            <a:pPr lvl="0"/>
            <a:r>
              <a:rPr lang="en-US" sz="970" dirty="0">
                <a:latin typeface="Arial" panose="020B0604020202020204" pitchFamily="34" charset="0"/>
                <a:cs typeface="Arial" panose="020B0604020202020204" pitchFamily="34" charset="0"/>
              </a:rPr>
              <a:t>GlobalFoundries, the GlobalFoundries logo and combinations thereof are trademarks of GlobalFoundries Inc. in the United States and/or other jurisdictions. Other product or service names are for identification only and may be trademarks or service marks of their respective owners.</a:t>
            </a:r>
          </a:p>
          <a:p>
            <a:pPr lvl="0"/>
            <a:endParaRPr lang="en-US" sz="970" dirty="0">
              <a:latin typeface="Arial" panose="020B0604020202020204" pitchFamily="34" charset="0"/>
              <a:cs typeface="Arial" panose="020B0604020202020204" pitchFamily="34" charset="0"/>
            </a:endParaRPr>
          </a:p>
          <a:p>
            <a:pPr lvl="0"/>
            <a:r>
              <a:rPr lang="en-US" sz="970" dirty="0">
                <a:latin typeface="Arial" panose="020B0604020202020204" pitchFamily="34" charset="0"/>
                <a:cs typeface="Arial" panose="020B0604020202020204" pitchFamily="34" charset="0"/>
              </a:rPr>
              <a:t>© GlobalFoundries Inc. 2021. Unless otherwise indicated, all rights reserved. Do not copy or redistribute except as expressly permitted by GlobalFoundries.</a:t>
            </a:r>
          </a:p>
          <a:p>
            <a:pPr algn="l"/>
            <a:endParaRPr lang="en-US" sz="970" kern="0" dirty="0"/>
          </a:p>
        </p:txBody>
      </p:sp>
      <p:pic>
        <p:nvPicPr>
          <p:cNvPr id="23" name="Picture 22" descr="Logo&#10;&#10;Description automatically generated">
            <a:extLst>
              <a:ext uri="{FF2B5EF4-FFF2-40B4-BE49-F238E27FC236}">
                <a16:creationId xmlns:a16="http://schemas.microsoft.com/office/drawing/2014/main" id="{DAB81BFC-67DE-4B3C-BF6E-B7C8A114E720}"/>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19571" y="5802749"/>
            <a:ext cx="3541493" cy="690974"/>
          </a:xfrm>
          <a:prstGeom prst="rect">
            <a:avLst/>
          </a:prstGeom>
        </p:spPr>
      </p:pic>
      <p:sp>
        <p:nvSpPr>
          <p:cNvPr id="24" name="TextBox 23">
            <a:extLst>
              <a:ext uri="{FF2B5EF4-FFF2-40B4-BE49-F238E27FC236}">
                <a16:creationId xmlns:a16="http://schemas.microsoft.com/office/drawing/2014/main" id="{89483692-E4D5-49DC-A344-CA714F5F2731}"/>
              </a:ext>
            </a:extLst>
          </p:cNvPr>
          <p:cNvSpPr txBox="1"/>
          <p:nvPr userDrawn="1"/>
        </p:nvSpPr>
        <p:spPr>
          <a:xfrm>
            <a:off x="9207144" y="1782936"/>
            <a:ext cx="2480020" cy="540276"/>
          </a:xfrm>
          <a:prstGeom prst="rect">
            <a:avLst/>
          </a:prstGeom>
        </p:spPr>
        <p:txBody>
          <a:bodyPr wrap="square" rtlCol="0">
            <a:spAutoFit/>
          </a:bodyPr>
          <a:lstStyle/>
          <a:p>
            <a:pPr algn="l"/>
            <a:r>
              <a:rPr lang="en-US" sz="2911" kern="0" dirty="0">
                <a:solidFill>
                  <a:schemeClr val="bg2"/>
                </a:solidFill>
                <a:latin typeface="Arial Black" panose="020B0A04020102020204" pitchFamily="34" charset="0"/>
              </a:rPr>
              <a:t>Thank You</a:t>
            </a:r>
          </a:p>
        </p:txBody>
      </p:sp>
    </p:spTree>
    <p:extLst>
      <p:ext uri="{BB962C8B-B14F-4D97-AF65-F5344CB8AC3E}">
        <p14:creationId xmlns:p14="http://schemas.microsoft.com/office/powerpoint/2010/main" val="40935852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13651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30375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7DE0F-F938-4C82-9483-FC65B820373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09D254-A780-4058-BA65-2F473A8E1E6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C39C54-6040-49D2-A673-F6E979F026D8}"/>
              </a:ext>
            </a:extLst>
          </p:cNvPr>
          <p:cNvSpPr>
            <a:spLocks noGrp="1"/>
          </p:cNvSpPr>
          <p:nvPr>
            <p:ph type="dt" sz="half" idx="10"/>
          </p:nvPr>
        </p:nvSpPr>
        <p:spPr/>
        <p:txBody>
          <a:bodyPr/>
          <a:lstStyle/>
          <a:p>
            <a:fld id="{DE76081D-B2E6-4126-A95C-F03B944DC336}" type="datetimeFigureOut">
              <a:rPr lang="en-US" smtClean="0"/>
              <a:t>26-May-22</a:t>
            </a:fld>
            <a:endParaRPr lang="en-US"/>
          </a:p>
        </p:txBody>
      </p:sp>
      <p:sp>
        <p:nvSpPr>
          <p:cNvPr id="5" name="Footer Placeholder 4">
            <a:extLst>
              <a:ext uri="{FF2B5EF4-FFF2-40B4-BE49-F238E27FC236}">
                <a16:creationId xmlns:a16="http://schemas.microsoft.com/office/drawing/2014/main" id="{552F1AC7-4DED-403B-8C9D-4E5A8771B3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6FBB0F-5F6E-443D-B969-42D9C9BF80B7}"/>
              </a:ext>
            </a:extLst>
          </p:cNvPr>
          <p:cNvSpPr>
            <a:spLocks noGrp="1"/>
          </p:cNvSpPr>
          <p:nvPr>
            <p:ph type="sldNum" sz="quarter" idx="12"/>
          </p:nvPr>
        </p:nvSpPr>
        <p:spPr/>
        <p:txBody>
          <a:bodyPr/>
          <a:lstStyle/>
          <a:p>
            <a:fld id="{E066AE2E-64F8-4A34-AA71-CFD879AA4A04}" type="slidenum">
              <a:rPr lang="en-US" smtClean="0"/>
              <a:t>‹#›</a:t>
            </a:fld>
            <a:endParaRPr lang="en-US"/>
          </a:p>
        </p:txBody>
      </p:sp>
    </p:spTree>
    <p:extLst>
      <p:ext uri="{BB962C8B-B14F-4D97-AF65-F5344CB8AC3E}">
        <p14:creationId xmlns:p14="http://schemas.microsoft.com/office/powerpoint/2010/main" val="1287220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121C3-9219-42B8-BC39-D27B17D639F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66DFE12-54C2-4A38-B1AC-1E0F1304B7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B9F7C81-93D1-4A02-AD94-BE6EA9D2A73E}"/>
              </a:ext>
            </a:extLst>
          </p:cNvPr>
          <p:cNvSpPr>
            <a:spLocks noGrp="1"/>
          </p:cNvSpPr>
          <p:nvPr>
            <p:ph type="dt" sz="half" idx="10"/>
          </p:nvPr>
        </p:nvSpPr>
        <p:spPr/>
        <p:txBody>
          <a:bodyPr/>
          <a:lstStyle/>
          <a:p>
            <a:fld id="{DE76081D-B2E6-4126-A95C-F03B944DC336}" type="datetimeFigureOut">
              <a:rPr lang="en-US" smtClean="0"/>
              <a:t>26-May-22</a:t>
            </a:fld>
            <a:endParaRPr lang="en-US"/>
          </a:p>
        </p:txBody>
      </p:sp>
      <p:sp>
        <p:nvSpPr>
          <p:cNvPr id="5" name="Footer Placeholder 4">
            <a:extLst>
              <a:ext uri="{FF2B5EF4-FFF2-40B4-BE49-F238E27FC236}">
                <a16:creationId xmlns:a16="http://schemas.microsoft.com/office/drawing/2014/main" id="{369B99D5-BC89-493F-9D4E-CE509F94B9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019469-BA8C-4D9D-98B5-0132C474A796}"/>
              </a:ext>
            </a:extLst>
          </p:cNvPr>
          <p:cNvSpPr>
            <a:spLocks noGrp="1"/>
          </p:cNvSpPr>
          <p:nvPr>
            <p:ph type="sldNum" sz="quarter" idx="12"/>
          </p:nvPr>
        </p:nvSpPr>
        <p:spPr/>
        <p:txBody>
          <a:bodyPr/>
          <a:lstStyle/>
          <a:p>
            <a:fld id="{E066AE2E-64F8-4A34-AA71-CFD879AA4A04}" type="slidenum">
              <a:rPr lang="en-US" smtClean="0"/>
              <a:t>‹#›</a:t>
            </a:fld>
            <a:endParaRPr lang="en-US"/>
          </a:p>
        </p:txBody>
      </p:sp>
    </p:spTree>
    <p:extLst>
      <p:ext uri="{BB962C8B-B14F-4D97-AF65-F5344CB8AC3E}">
        <p14:creationId xmlns:p14="http://schemas.microsoft.com/office/powerpoint/2010/main" val="14341998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98610-E80A-4473-BFE3-246F90A2045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B9053A-D5BF-4179-BA73-40B3D04FF4F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0E75F1E-DF3C-46B6-8511-29F0D921EE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EEC9E9-ECC9-45BE-AC81-6E2561B03963}"/>
              </a:ext>
            </a:extLst>
          </p:cNvPr>
          <p:cNvSpPr>
            <a:spLocks noGrp="1"/>
          </p:cNvSpPr>
          <p:nvPr>
            <p:ph type="dt" sz="half" idx="10"/>
          </p:nvPr>
        </p:nvSpPr>
        <p:spPr/>
        <p:txBody>
          <a:bodyPr/>
          <a:lstStyle/>
          <a:p>
            <a:fld id="{DE76081D-B2E6-4126-A95C-F03B944DC336}" type="datetimeFigureOut">
              <a:rPr lang="en-US" smtClean="0"/>
              <a:t>26-May-22</a:t>
            </a:fld>
            <a:endParaRPr lang="en-US"/>
          </a:p>
        </p:txBody>
      </p:sp>
      <p:sp>
        <p:nvSpPr>
          <p:cNvPr id="6" name="Footer Placeholder 5">
            <a:extLst>
              <a:ext uri="{FF2B5EF4-FFF2-40B4-BE49-F238E27FC236}">
                <a16:creationId xmlns:a16="http://schemas.microsoft.com/office/drawing/2014/main" id="{A48FE246-7316-4DA5-A00A-99748A2A94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8C4A00C-B28B-4B62-8772-B8DA424A50E8}"/>
              </a:ext>
            </a:extLst>
          </p:cNvPr>
          <p:cNvSpPr>
            <a:spLocks noGrp="1"/>
          </p:cNvSpPr>
          <p:nvPr>
            <p:ph type="sldNum" sz="quarter" idx="12"/>
          </p:nvPr>
        </p:nvSpPr>
        <p:spPr/>
        <p:txBody>
          <a:bodyPr/>
          <a:lstStyle/>
          <a:p>
            <a:fld id="{E066AE2E-64F8-4A34-AA71-CFD879AA4A04}" type="slidenum">
              <a:rPr lang="en-US" smtClean="0"/>
              <a:t>‹#›</a:t>
            </a:fld>
            <a:endParaRPr lang="en-US"/>
          </a:p>
        </p:txBody>
      </p:sp>
    </p:spTree>
    <p:extLst>
      <p:ext uri="{BB962C8B-B14F-4D97-AF65-F5344CB8AC3E}">
        <p14:creationId xmlns:p14="http://schemas.microsoft.com/office/powerpoint/2010/main" val="41853213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2E788-0177-40EB-A0AF-0BDC282F2D2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1C9C9C0-0592-4BEC-BE6B-48043DF37E7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5F97DC-62E6-41FC-A0AA-3DB9F2CE690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EA3C0D3-84AA-4C62-BAFE-18DB7EC6C4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AAA8D84-FFB2-432D-8A74-11EAFFF606F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94522F7-8308-4A33-BA99-61BC082069F7}"/>
              </a:ext>
            </a:extLst>
          </p:cNvPr>
          <p:cNvSpPr>
            <a:spLocks noGrp="1"/>
          </p:cNvSpPr>
          <p:nvPr>
            <p:ph type="dt" sz="half" idx="10"/>
          </p:nvPr>
        </p:nvSpPr>
        <p:spPr/>
        <p:txBody>
          <a:bodyPr/>
          <a:lstStyle/>
          <a:p>
            <a:fld id="{DE76081D-B2E6-4126-A95C-F03B944DC336}" type="datetimeFigureOut">
              <a:rPr lang="en-US" smtClean="0"/>
              <a:t>26-May-22</a:t>
            </a:fld>
            <a:endParaRPr lang="en-US"/>
          </a:p>
        </p:txBody>
      </p:sp>
      <p:sp>
        <p:nvSpPr>
          <p:cNvPr id="8" name="Footer Placeholder 7">
            <a:extLst>
              <a:ext uri="{FF2B5EF4-FFF2-40B4-BE49-F238E27FC236}">
                <a16:creationId xmlns:a16="http://schemas.microsoft.com/office/drawing/2014/main" id="{D4E1816B-0479-48D3-AF93-946E5A2B4F1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06F05BF-0FA6-4D4B-9B61-41569E6358A7}"/>
              </a:ext>
            </a:extLst>
          </p:cNvPr>
          <p:cNvSpPr>
            <a:spLocks noGrp="1"/>
          </p:cNvSpPr>
          <p:nvPr>
            <p:ph type="sldNum" sz="quarter" idx="12"/>
          </p:nvPr>
        </p:nvSpPr>
        <p:spPr/>
        <p:txBody>
          <a:bodyPr/>
          <a:lstStyle/>
          <a:p>
            <a:fld id="{E066AE2E-64F8-4A34-AA71-CFD879AA4A04}" type="slidenum">
              <a:rPr lang="en-US" smtClean="0"/>
              <a:t>‹#›</a:t>
            </a:fld>
            <a:endParaRPr lang="en-US"/>
          </a:p>
        </p:txBody>
      </p:sp>
    </p:spTree>
    <p:extLst>
      <p:ext uri="{BB962C8B-B14F-4D97-AF65-F5344CB8AC3E}">
        <p14:creationId xmlns:p14="http://schemas.microsoft.com/office/powerpoint/2010/main" val="6501778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899EE-C682-4F6D-8D12-F455C9DAD3E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CCECC0-0EEF-4E1B-9B03-F7A1F2AD4728}"/>
              </a:ext>
            </a:extLst>
          </p:cNvPr>
          <p:cNvSpPr>
            <a:spLocks noGrp="1"/>
          </p:cNvSpPr>
          <p:nvPr>
            <p:ph type="dt" sz="half" idx="10"/>
          </p:nvPr>
        </p:nvSpPr>
        <p:spPr/>
        <p:txBody>
          <a:bodyPr/>
          <a:lstStyle/>
          <a:p>
            <a:fld id="{DE76081D-B2E6-4126-A95C-F03B944DC336}" type="datetimeFigureOut">
              <a:rPr lang="en-US" smtClean="0"/>
              <a:t>26-May-22</a:t>
            </a:fld>
            <a:endParaRPr lang="en-US"/>
          </a:p>
        </p:txBody>
      </p:sp>
      <p:sp>
        <p:nvSpPr>
          <p:cNvPr id="4" name="Footer Placeholder 3">
            <a:extLst>
              <a:ext uri="{FF2B5EF4-FFF2-40B4-BE49-F238E27FC236}">
                <a16:creationId xmlns:a16="http://schemas.microsoft.com/office/drawing/2014/main" id="{33566209-C23A-4A12-9951-DCE71DEBFB6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C60316-249C-41C7-BB8C-13C6A56C8ACC}"/>
              </a:ext>
            </a:extLst>
          </p:cNvPr>
          <p:cNvSpPr>
            <a:spLocks noGrp="1"/>
          </p:cNvSpPr>
          <p:nvPr>
            <p:ph type="sldNum" sz="quarter" idx="12"/>
          </p:nvPr>
        </p:nvSpPr>
        <p:spPr/>
        <p:txBody>
          <a:bodyPr/>
          <a:lstStyle/>
          <a:p>
            <a:fld id="{E066AE2E-64F8-4A34-AA71-CFD879AA4A04}" type="slidenum">
              <a:rPr lang="en-US" smtClean="0"/>
              <a:t>‹#›</a:t>
            </a:fld>
            <a:endParaRPr lang="en-US"/>
          </a:p>
        </p:txBody>
      </p:sp>
    </p:spTree>
    <p:extLst>
      <p:ext uri="{BB962C8B-B14F-4D97-AF65-F5344CB8AC3E}">
        <p14:creationId xmlns:p14="http://schemas.microsoft.com/office/powerpoint/2010/main" val="20481068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D8C25C-1262-4F7F-BAB1-B84A2E27F4FE}"/>
              </a:ext>
            </a:extLst>
          </p:cNvPr>
          <p:cNvSpPr>
            <a:spLocks noGrp="1"/>
          </p:cNvSpPr>
          <p:nvPr>
            <p:ph type="dt" sz="half" idx="10"/>
          </p:nvPr>
        </p:nvSpPr>
        <p:spPr/>
        <p:txBody>
          <a:bodyPr/>
          <a:lstStyle/>
          <a:p>
            <a:fld id="{DE76081D-B2E6-4126-A95C-F03B944DC336}" type="datetimeFigureOut">
              <a:rPr lang="en-US" smtClean="0"/>
              <a:t>26-May-22</a:t>
            </a:fld>
            <a:endParaRPr lang="en-US"/>
          </a:p>
        </p:txBody>
      </p:sp>
      <p:sp>
        <p:nvSpPr>
          <p:cNvPr id="3" name="Footer Placeholder 2">
            <a:extLst>
              <a:ext uri="{FF2B5EF4-FFF2-40B4-BE49-F238E27FC236}">
                <a16:creationId xmlns:a16="http://schemas.microsoft.com/office/drawing/2014/main" id="{1A9DAD1F-E68C-4878-95F6-48ECB028C96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133697-5D8D-4391-98A8-C3CB20907EC5}"/>
              </a:ext>
            </a:extLst>
          </p:cNvPr>
          <p:cNvSpPr>
            <a:spLocks noGrp="1"/>
          </p:cNvSpPr>
          <p:nvPr>
            <p:ph type="sldNum" sz="quarter" idx="12"/>
          </p:nvPr>
        </p:nvSpPr>
        <p:spPr/>
        <p:txBody>
          <a:bodyPr/>
          <a:lstStyle/>
          <a:p>
            <a:fld id="{E066AE2E-64F8-4A34-AA71-CFD879AA4A04}" type="slidenum">
              <a:rPr lang="en-US" smtClean="0"/>
              <a:t>‹#›</a:t>
            </a:fld>
            <a:endParaRPr lang="en-US"/>
          </a:p>
        </p:txBody>
      </p:sp>
    </p:spTree>
    <p:extLst>
      <p:ext uri="{BB962C8B-B14F-4D97-AF65-F5344CB8AC3E}">
        <p14:creationId xmlns:p14="http://schemas.microsoft.com/office/powerpoint/2010/main" val="2651074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01CBC-FF27-414C-B730-E404B216F5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F9A483-7918-481E-B14F-3C51BC36ECC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D2CF3DC-424E-4AB1-B34F-F03F577116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8C4B91D-0AF0-461A-91B9-EA0F624C9D94}"/>
              </a:ext>
            </a:extLst>
          </p:cNvPr>
          <p:cNvSpPr>
            <a:spLocks noGrp="1"/>
          </p:cNvSpPr>
          <p:nvPr>
            <p:ph type="dt" sz="half" idx="10"/>
          </p:nvPr>
        </p:nvSpPr>
        <p:spPr/>
        <p:txBody>
          <a:bodyPr/>
          <a:lstStyle/>
          <a:p>
            <a:fld id="{DE76081D-B2E6-4126-A95C-F03B944DC336}" type="datetimeFigureOut">
              <a:rPr lang="en-US" smtClean="0"/>
              <a:t>26-May-22</a:t>
            </a:fld>
            <a:endParaRPr lang="en-US"/>
          </a:p>
        </p:txBody>
      </p:sp>
      <p:sp>
        <p:nvSpPr>
          <p:cNvPr id="6" name="Footer Placeholder 5">
            <a:extLst>
              <a:ext uri="{FF2B5EF4-FFF2-40B4-BE49-F238E27FC236}">
                <a16:creationId xmlns:a16="http://schemas.microsoft.com/office/drawing/2014/main" id="{3EA5A27B-FC14-404F-ABDD-03083C7B87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0D35F8-DD1D-496B-901A-737FB20F8EDF}"/>
              </a:ext>
            </a:extLst>
          </p:cNvPr>
          <p:cNvSpPr>
            <a:spLocks noGrp="1"/>
          </p:cNvSpPr>
          <p:nvPr>
            <p:ph type="sldNum" sz="quarter" idx="12"/>
          </p:nvPr>
        </p:nvSpPr>
        <p:spPr/>
        <p:txBody>
          <a:bodyPr/>
          <a:lstStyle/>
          <a:p>
            <a:fld id="{E066AE2E-64F8-4A34-AA71-CFD879AA4A04}" type="slidenum">
              <a:rPr lang="en-US" smtClean="0"/>
              <a:t>‹#›</a:t>
            </a:fld>
            <a:endParaRPr lang="en-US"/>
          </a:p>
        </p:txBody>
      </p:sp>
    </p:spTree>
    <p:extLst>
      <p:ext uri="{BB962C8B-B14F-4D97-AF65-F5344CB8AC3E}">
        <p14:creationId xmlns:p14="http://schemas.microsoft.com/office/powerpoint/2010/main" val="4105015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03DFAE-E464-45C7-9C5A-683775573F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42FDD70-6895-4D4C-8E34-182E4E58A4D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F50560-19E6-4BF0-89AA-15ACEC1F25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D8ED15-D75D-4776-8747-61C21630E2B9}"/>
              </a:ext>
            </a:extLst>
          </p:cNvPr>
          <p:cNvSpPr>
            <a:spLocks noGrp="1"/>
          </p:cNvSpPr>
          <p:nvPr>
            <p:ph type="dt" sz="half" idx="10"/>
          </p:nvPr>
        </p:nvSpPr>
        <p:spPr/>
        <p:txBody>
          <a:bodyPr/>
          <a:lstStyle/>
          <a:p>
            <a:fld id="{DE76081D-B2E6-4126-A95C-F03B944DC336}" type="datetimeFigureOut">
              <a:rPr lang="en-US" smtClean="0"/>
              <a:t>26-May-22</a:t>
            </a:fld>
            <a:endParaRPr lang="en-US"/>
          </a:p>
        </p:txBody>
      </p:sp>
      <p:sp>
        <p:nvSpPr>
          <p:cNvPr id="6" name="Footer Placeholder 5">
            <a:extLst>
              <a:ext uri="{FF2B5EF4-FFF2-40B4-BE49-F238E27FC236}">
                <a16:creationId xmlns:a16="http://schemas.microsoft.com/office/drawing/2014/main" id="{E38DDBAE-6601-49EA-8239-793E2E2D95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A2FBBE-F365-40A6-8C89-2D093325D248}"/>
              </a:ext>
            </a:extLst>
          </p:cNvPr>
          <p:cNvSpPr>
            <a:spLocks noGrp="1"/>
          </p:cNvSpPr>
          <p:nvPr>
            <p:ph type="sldNum" sz="quarter" idx="12"/>
          </p:nvPr>
        </p:nvSpPr>
        <p:spPr/>
        <p:txBody>
          <a:bodyPr/>
          <a:lstStyle/>
          <a:p>
            <a:fld id="{E066AE2E-64F8-4A34-AA71-CFD879AA4A04}" type="slidenum">
              <a:rPr lang="en-US" smtClean="0"/>
              <a:t>‹#›</a:t>
            </a:fld>
            <a:endParaRPr lang="en-US"/>
          </a:p>
        </p:txBody>
      </p:sp>
    </p:spTree>
    <p:extLst>
      <p:ext uri="{BB962C8B-B14F-4D97-AF65-F5344CB8AC3E}">
        <p14:creationId xmlns:p14="http://schemas.microsoft.com/office/powerpoint/2010/main" val="32584407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0494F3-93FF-474C-B80E-3060B836FF0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8DC71D6-19B2-4C5E-970E-433FCB4D86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7D8DA9-8DB2-4BFC-BCB5-846751C17C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76081D-B2E6-4126-A95C-F03B944DC336}" type="datetimeFigureOut">
              <a:rPr lang="en-US" smtClean="0"/>
              <a:t>26-May-22</a:t>
            </a:fld>
            <a:endParaRPr lang="en-US"/>
          </a:p>
        </p:txBody>
      </p:sp>
      <p:sp>
        <p:nvSpPr>
          <p:cNvPr id="5" name="Footer Placeholder 4">
            <a:extLst>
              <a:ext uri="{FF2B5EF4-FFF2-40B4-BE49-F238E27FC236}">
                <a16:creationId xmlns:a16="http://schemas.microsoft.com/office/drawing/2014/main" id="{C3083021-6B73-4835-B1E1-9BE717430AC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C15948A-8B2B-4687-94B8-EEB63D00354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66AE2E-64F8-4A34-AA71-CFD879AA4A04}" type="slidenum">
              <a:rPr lang="en-US" smtClean="0"/>
              <a:t>‹#›</a:t>
            </a:fld>
            <a:endParaRPr lang="en-US"/>
          </a:p>
        </p:txBody>
      </p:sp>
    </p:spTree>
    <p:extLst>
      <p:ext uri="{BB962C8B-B14F-4D97-AF65-F5344CB8AC3E}">
        <p14:creationId xmlns:p14="http://schemas.microsoft.com/office/powerpoint/2010/main" val="18711753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3.xml"/><Relationship Id="rId5" Type="http://schemas.openxmlformats.org/officeDocument/2006/relationships/image" Target="../media/image26.png"/><Relationship Id="rId4" Type="http://schemas.openxmlformats.org/officeDocument/2006/relationships/chart" Target="../charts/chart1.xml"/></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3.xml"/><Relationship Id="rId4" Type="http://schemas.openxmlformats.org/officeDocument/2006/relationships/image" Target="../media/image30.emf"/></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3.xml"/><Relationship Id="rId5" Type="http://schemas.openxmlformats.org/officeDocument/2006/relationships/image" Target="../media/image34.png"/><Relationship Id="rId4" Type="http://schemas.openxmlformats.org/officeDocument/2006/relationships/image" Target="../media/image3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5.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6.xml"/><Relationship Id="rId4" Type="http://schemas.openxmlformats.org/officeDocument/2006/relationships/image" Target="../media/image38.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2" Type="http://schemas.openxmlformats.org/officeDocument/2006/relationships/image" Target="../media/image54.jpg"/><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image" Target="../media/image55.jpg"/><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image" Target="../media/image56.jpg"/><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1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1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4A931B1-28F6-469C-9050-04A746381683}"/>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2064708" y="-1"/>
            <a:ext cx="10133909" cy="6858001"/>
          </a:xfrm>
          <a:prstGeom prst="rect">
            <a:avLst/>
          </a:prstGeom>
        </p:spPr>
      </p:pic>
      <p:sp>
        <p:nvSpPr>
          <p:cNvPr id="5" name="Text Placeholder 4">
            <a:extLst>
              <a:ext uri="{FF2B5EF4-FFF2-40B4-BE49-F238E27FC236}">
                <a16:creationId xmlns:a16="http://schemas.microsoft.com/office/drawing/2014/main" id="{B8A2C11D-3373-404F-A63B-EA2431126272}"/>
              </a:ext>
            </a:extLst>
          </p:cNvPr>
          <p:cNvSpPr>
            <a:spLocks noGrp="1"/>
          </p:cNvSpPr>
          <p:nvPr>
            <p:ph type="body" sz="quarter" idx="10"/>
          </p:nvPr>
        </p:nvSpPr>
        <p:spPr>
          <a:xfrm>
            <a:off x="2565724" y="2781957"/>
            <a:ext cx="7469238" cy="1648113"/>
          </a:xfrm>
        </p:spPr>
        <p:txBody>
          <a:bodyPr>
            <a:normAutofit fontScale="62500" lnSpcReduction="20000"/>
          </a:bodyPr>
          <a:lstStyle/>
          <a:p>
            <a:pPr marL="0" indent="0">
              <a:buNone/>
            </a:pPr>
            <a:r>
              <a:rPr lang="en-US" dirty="0"/>
              <a:t>Kinetic Monte Carlo study of  TDDB in STTMRAM MgO</a:t>
            </a:r>
          </a:p>
        </p:txBody>
      </p:sp>
      <p:pic>
        <p:nvPicPr>
          <p:cNvPr id="10" name="Logo" descr="Logo&#10;&#10;Description automatically generated">
            <a:extLst>
              <a:ext uri="{FF2B5EF4-FFF2-40B4-BE49-F238E27FC236}">
                <a16:creationId xmlns:a16="http://schemas.microsoft.com/office/drawing/2014/main" id="{8A271DA1-1746-4A2A-A58C-AB61163ED9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7151" y="918529"/>
            <a:ext cx="4795723" cy="935751"/>
          </a:xfrm>
          <a:prstGeom prst="rect">
            <a:avLst/>
          </a:prstGeom>
        </p:spPr>
      </p:pic>
    </p:spTree>
    <p:extLst>
      <p:ext uri="{BB962C8B-B14F-4D97-AF65-F5344CB8AC3E}">
        <p14:creationId xmlns:p14="http://schemas.microsoft.com/office/powerpoint/2010/main" val="9123120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9961549-16A8-461D-9CA2-9E42A0FD2BBA}"/>
              </a:ext>
            </a:extLst>
          </p:cNvPr>
          <p:cNvSpPr/>
          <p:nvPr/>
        </p:nvSpPr>
        <p:spPr>
          <a:xfrm>
            <a:off x="-5795" y="774749"/>
            <a:ext cx="2119882" cy="7341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13" dirty="0" err="1"/>
              <a:t>CoFeB</a:t>
            </a:r>
            <a:endParaRPr lang="en-US" sz="1213" dirty="0"/>
          </a:p>
        </p:txBody>
      </p:sp>
      <p:sp>
        <p:nvSpPr>
          <p:cNvPr id="5" name="Rectangle 4">
            <a:extLst>
              <a:ext uri="{FF2B5EF4-FFF2-40B4-BE49-F238E27FC236}">
                <a16:creationId xmlns:a16="http://schemas.microsoft.com/office/drawing/2014/main" id="{B5433F08-85EF-4348-9CB4-3FEEC05E491D}"/>
              </a:ext>
            </a:extLst>
          </p:cNvPr>
          <p:cNvSpPr/>
          <p:nvPr/>
        </p:nvSpPr>
        <p:spPr>
          <a:xfrm>
            <a:off x="-5795" y="1508928"/>
            <a:ext cx="2119882" cy="141722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13" dirty="0"/>
              <a:t>MgO</a:t>
            </a:r>
          </a:p>
        </p:txBody>
      </p:sp>
      <p:sp>
        <p:nvSpPr>
          <p:cNvPr id="6" name="Rectangle 5">
            <a:extLst>
              <a:ext uri="{FF2B5EF4-FFF2-40B4-BE49-F238E27FC236}">
                <a16:creationId xmlns:a16="http://schemas.microsoft.com/office/drawing/2014/main" id="{4624251A-E610-4344-87E8-ED2D527F7B5E}"/>
              </a:ext>
            </a:extLst>
          </p:cNvPr>
          <p:cNvSpPr/>
          <p:nvPr/>
        </p:nvSpPr>
        <p:spPr>
          <a:xfrm>
            <a:off x="-5795" y="2926156"/>
            <a:ext cx="2119882" cy="6235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13" dirty="0" err="1"/>
              <a:t>CoFeB</a:t>
            </a:r>
            <a:endParaRPr lang="en-US" sz="1213" dirty="0"/>
          </a:p>
        </p:txBody>
      </p:sp>
      <p:sp>
        <p:nvSpPr>
          <p:cNvPr id="7" name="Oval 6">
            <a:extLst>
              <a:ext uri="{FF2B5EF4-FFF2-40B4-BE49-F238E27FC236}">
                <a16:creationId xmlns:a16="http://schemas.microsoft.com/office/drawing/2014/main" id="{7B1090E5-28B4-430A-87DC-2DC081571D2F}"/>
              </a:ext>
            </a:extLst>
          </p:cNvPr>
          <p:cNvSpPr/>
          <p:nvPr/>
        </p:nvSpPr>
        <p:spPr>
          <a:xfrm>
            <a:off x="446254" y="2786484"/>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8" name="Oval 7">
            <a:extLst>
              <a:ext uri="{FF2B5EF4-FFF2-40B4-BE49-F238E27FC236}">
                <a16:creationId xmlns:a16="http://schemas.microsoft.com/office/drawing/2014/main" id="{3457905F-E7EE-4610-ADB5-5030DD297D97}"/>
              </a:ext>
            </a:extLst>
          </p:cNvPr>
          <p:cNvSpPr/>
          <p:nvPr/>
        </p:nvSpPr>
        <p:spPr>
          <a:xfrm>
            <a:off x="878938" y="3321556"/>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9" name="TextBox 8">
            <a:extLst>
              <a:ext uri="{FF2B5EF4-FFF2-40B4-BE49-F238E27FC236}">
                <a16:creationId xmlns:a16="http://schemas.microsoft.com/office/drawing/2014/main" id="{0BFD5930-D7FB-4CCC-B19B-32152F658E4C}"/>
              </a:ext>
            </a:extLst>
          </p:cNvPr>
          <p:cNvSpPr txBox="1"/>
          <p:nvPr/>
        </p:nvSpPr>
        <p:spPr>
          <a:xfrm>
            <a:off x="1049981" y="3295340"/>
            <a:ext cx="1172616" cy="465640"/>
          </a:xfrm>
          <a:prstGeom prst="rect">
            <a:avLst/>
          </a:prstGeom>
          <a:noFill/>
        </p:spPr>
        <p:txBody>
          <a:bodyPr wrap="square" rtlCol="0">
            <a:spAutoFit/>
          </a:bodyPr>
          <a:lstStyle/>
          <a:p>
            <a:r>
              <a:rPr lang="en-US" sz="1213" dirty="0">
                <a:solidFill>
                  <a:schemeClr val="bg1"/>
                </a:solidFill>
              </a:rPr>
              <a:t>: O vacancy or B</a:t>
            </a:r>
          </a:p>
        </p:txBody>
      </p:sp>
      <p:sp>
        <p:nvSpPr>
          <p:cNvPr id="11" name="Oval 10">
            <a:extLst>
              <a:ext uri="{FF2B5EF4-FFF2-40B4-BE49-F238E27FC236}">
                <a16:creationId xmlns:a16="http://schemas.microsoft.com/office/drawing/2014/main" id="{B8064220-47AD-476B-86D3-2328CB4398A1}"/>
              </a:ext>
            </a:extLst>
          </p:cNvPr>
          <p:cNvSpPr/>
          <p:nvPr/>
        </p:nvSpPr>
        <p:spPr>
          <a:xfrm>
            <a:off x="1162832" y="2800978"/>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2" name="Oval 11">
            <a:extLst>
              <a:ext uri="{FF2B5EF4-FFF2-40B4-BE49-F238E27FC236}">
                <a16:creationId xmlns:a16="http://schemas.microsoft.com/office/drawing/2014/main" id="{53D48D64-BBE9-4B35-94C2-1E09493BFFD5}"/>
              </a:ext>
            </a:extLst>
          </p:cNvPr>
          <p:cNvSpPr/>
          <p:nvPr/>
        </p:nvSpPr>
        <p:spPr>
          <a:xfrm>
            <a:off x="658787" y="1428762"/>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4" name="Rectangle 13">
            <a:extLst>
              <a:ext uri="{FF2B5EF4-FFF2-40B4-BE49-F238E27FC236}">
                <a16:creationId xmlns:a16="http://schemas.microsoft.com/office/drawing/2014/main" id="{ECFA962E-7120-4558-85DE-800CE0373149}"/>
              </a:ext>
            </a:extLst>
          </p:cNvPr>
          <p:cNvSpPr/>
          <p:nvPr/>
        </p:nvSpPr>
        <p:spPr>
          <a:xfrm>
            <a:off x="52661" y="3595024"/>
            <a:ext cx="2002970" cy="132329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just"/>
            <a:r>
              <a:rPr lang="en-US" sz="1213" dirty="0"/>
              <a:t>1. At initial time, there are a few defects in MgO.</a:t>
            </a:r>
          </a:p>
        </p:txBody>
      </p:sp>
      <p:sp>
        <p:nvSpPr>
          <p:cNvPr id="50" name="Oval 49">
            <a:extLst>
              <a:ext uri="{FF2B5EF4-FFF2-40B4-BE49-F238E27FC236}">
                <a16:creationId xmlns:a16="http://schemas.microsoft.com/office/drawing/2014/main" id="{453C43BA-AB34-47C2-89F3-98BE13AC2E49}"/>
              </a:ext>
            </a:extLst>
          </p:cNvPr>
          <p:cNvSpPr/>
          <p:nvPr/>
        </p:nvSpPr>
        <p:spPr>
          <a:xfrm>
            <a:off x="1943043" y="2082773"/>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51" name="Oval 50">
            <a:extLst>
              <a:ext uri="{FF2B5EF4-FFF2-40B4-BE49-F238E27FC236}">
                <a16:creationId xmlns:a16="http://schemas.microsoft.com/office/drawing/2014/main" id="{A7352C82-1FC1-4742-896E-8BD85402FE61}"/>
              </a:ext>
            </a:extLst>
          </p:cNvPr>
          <p:cNvSpPr/>
          <p:nvPr/>
        </p:nvSpPr>
        <p:spPr>
          <a:xfrm>
            <a:off x="1550946" y="1423010"/>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65" name="Rectangle 64">
            <a:extLst>
              <a:ext uri="{FF2B5EF4-FFF2-40B4-BE49-F238E27FC236}">
                <a16:creationId xmlns:a16="http://schemas.microsoft.com/office/drawing/2014/main" id="{73497DF9-1DDE-4285-89D1-2C73C788248C}"/>
              </a:ext>
            </a:extLst>
          </p:cNvPr>
          <p:cNvSpPr/>
          <p:nvPr/>
        </p:nvSpPr>
        <p:spPr>
          <a:xfrm>
            <a:off x="2443105" y="782930"/>
            <a:ext cx="2119882" cy="7341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13" dirty="0" err="1"/>
              <a:t>CoFeB</a:t>
            </a:r>
            <a:endParaRPr lang="en-US" sz="1213" dirty="0"/>
          </a:p>
        </p:txBody>
      </p:sp>
      <p:sp>
        <p:nvSpPr>
          <p:cNvPr id="66" name="Rectangle 65">
            <a:extLst>
              <a:ext uri="{FF2B5EF4-FFF2-40B4-BE49-F238E27FC236}">
                <a16:creationId xmlns:a16="http://schemas.microsoft.com/office/drawing/2014/main" id="{ADF88D71-9D8D-4DC6-8CFC-94D2442FC91A}"/>
              </a:ext>
            </a:extLst>
          </p:cNvPr>
          <p:cNvSpPr/>
          <p:nvPr/>
        </p:nvSpPr>
        <p:spPr>
          <a:xfrm>
            <a:off x="2443105" y="1517109"/>
            <a:ext cx="2119882" cy="141722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13" dirty="0"/>
              <a:t>MgO</a:t>
            </a:r>
          </a:p>
        </p:txBody>
      </p:sp>
      <p:sp>
        <p:nvSpPr>
          <p:cNvPr id="67" name="Rectangle 66">
            <a:extLst>
              <a:ext uri="{FF2B5EF4-FFF2-40B4-BE49-F238E27FC236}">
                <a16:creationId xmlns:a16="http://schemas.microsoft.com/office/drawing/2014/main" id="{5B6673CD-4683-4634-9744-DE69F5594603}"/>
              </a:ext>
            </a:extLst>
          </p:cNvPr>
          <p:cNvSpPr/>
          <p:nvPr/>
        </p:nvSpPr>
        <p:spPr>
          <a:xfrm>
            <a:off x="2443105" y="2934337"/>
            <a:ext cx="2119882" cy="6235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13" dirty="0" err="1"/>
              <a:t>CoFeB</a:t>
            </a:r>
            <a:endParaRPr lang="en-US" sz="1213" dirty="0"/>
          </a:p>
        </p:txBody>
      </p:sp>
      <p:sp>
        <p:nvSpPr>
          <p:cNvPr id="68" name="Oval 67">
            <a:extLst>
              <a:ext uri="{FF2B5EF4-FFF2-40B4-BE49-F238E27FC236}">
                <a16:creationId xmlns:a16="http://schemas.microsoft.com/office/drawing/2014/main" id="{AE3725F3-A40D-418C-BB9B-D78DDA01225A}"/>
              </a:ext>
            </a:extLst>
          </p:cNvPr>
          <p:cNvSpPr/>
          <p:nvPr/>
        </p:nvSpPr>
        <p:spPr>
          <a:xfrm>
            <a:off x="2895153" y="2794666"/>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69" name="Oval 68">
            <a:extLst>
              <a:ext uri="{FF2B5EF4-FFF2-40B4-BE49-F238E27FC236}">
                <a16:creationId xmlns:a16="http://schemas.microsoft.com/office/drawing/2014/main" id="{696ACF25-2C28-42E4-A152-49CD3FC2E1A7}"/>
              </a:ext>
            </a:extLst>
          </p:cNvPr>
          <p:cNvSpPr/>
          <p:nvPr/>
        </p:nvSpPr>
        <p:spPr>
          <a:xfrm>
            <a:off x="3327838" y="3329737"/>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70" name="TextBox 69">
            <a:extLst>
              <a:ext uri="{FF2B5EF4-FFF2-40B4-BE49-F238E27FC236}">
                <a16:creationId xmlns:a16="http://schemas.microsoft.com/office/drawing/2014/main" id="{E290E00D-6D05-4C4F-82A7-2FA606DA5C00}"/>
              </a:ext>
            </a:extLst>
          </p:cNvPr>
          <p:cNvSpPr txBox="1"/>
          <p:nvPr/>
        </p:nvSpPr>
        <p:spPr>
          <a:xfrm>
            <a:off x="3498881" y="3303521"/>
            <a:ext cx="1172616" cy="465640"/>
          </a:xfrm>
          <a:prstGeom prst="rect">
            <a:avLst/>
          </a:prstGeom>
          <a:noFill/>
        </p:spPr>
        <p:txBody>
          <a:bodyPr wrap="square" rtlCol="0">
            <a:spAutoFit/>
          </a:bodyPr>
          <a:lstStyle/>
          <a:p>
            <a:r>
              <a:rPr lang="en-US" sz="1213" dirty="0">
                <a:solidFill>
                  <a:schemeClr val="bg1"/>
                </a:solidFill>
              </a:rPr>
              <a:t>: O vacancy or B</a:t>
            </a:r>
          </a:p>
        </p:txBody>
      </p:sp>
      <p:sp>
        <p:nvSpPr>
          <p:cNvPr id="71" name="Oval 70">
            <a:extLst>
              <a:ext uri="{FF2B5EF4-FFF2-40B4-BE49-F238E27FC236}">
                <a16:creationId xmlns:a16="http://schemas.microsoft.com/office/drawing/2014/main" id="{CB5BC6AA-4A39-4A6D-990B-A4F5C06AA949}"/>
              </a:ext>
            </a:extLst>
          </p:cNvPr>
          <p:cNvSpPr/>
          <p:nvPr/>
        </p:nvSpPr>
        <p:spPr>
          <a:xfrm>
            <a:off x="3611732" y="2809159"/>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72" name="Oval 71">
            <a:extLst>
              <a:ext uri="{FF2B5EF4-FFF2-40B4-BE49-F238E27FC236}">
                <a16:creationId xmlns:a16="http://schemas.microsoft.com/office/drawing/2014/main" id="{8194C091-CA15-4315-A6D5-DE4075B95233}"/>
              </a:ext>
            </a:extLst>
          </p:cNvPr>
          <p:cNvSpPr/>
          <p:nvPr/>
        </p:nvSpPr>
        <p:spPr>
          <a:xfrm>
            <a:off x="3107687" y="1436942"/>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73" name="Rectangle 72">
            <a:extLst>
              <a:ext uri="{FF2B5EF4-FFF2-40B4-BE49-F238E27FC236}">
                <a16:creationId xmlns:a16="http://schemas.microsoft.com/office/drawing/2014/main" id="{6FFBE986-4D39-4DE1-992F-9547AB14D1F8}"/>
              </a:ext>
            </a:extLst>
          </p:cNvPr>
          <p:cNvSpPr/>
          <p:nvPr/>
        </p:nvSpPr>
        <p:spPr>
          <a:xfrm>
            <a:off x="2501561" y="3603204"/>
            <a:ext cx="2002970" cy="131511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just"/>
            <a:r>
              <a:rPr lang="en-US" sz="1213" dirty="0"/>
              <a:t>2. Defects are generated overtime, but most have zero net-displacement. This lowers the resistance of the oxide due to trap-assisted tunneling.</a:t>
            </a:r>
          </a:p>
        </p:txBody>
      </p:sp>
      <p:sp>
        <p:nvSpPr>
          <p:cNvPr id="74" name="Oval 73">
            <a:extLst>
              <a:ext uri="{FF2B5EF4-FFF2-40B4-BE49-F238E27FC236}">
                <a16:creationId xmlns:a16="http://schemas.microsoft.com/office/drawing/2014/main" id="{2B2442BE-18AD-4775-9CD6-5BA89E1F0699}"/>
              </a:ext>
            </a:extLst>
          </p:cNvPr>
          <p:cNvSpPr/>
          <p:nvPr/>
        </p:nvSpPr>
        <p:spPr>
          <a:xfrm>
            <a:off x="4391943" y="2090954"/>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75" name="Oval 74">
            <a:extLst>
              <a:ext uri="{FF2B5EF4-FFF2-40B4-BE49-F238E27FC236}">
                <a16:creationId xmlns:a16="http://schemas.microsoft.com/office/drawing/2014/main" id="{7768CFD6-6925-488D-913B-4990FE1F5845}"/>
              </a:ext>
            </a:extLst>
          </p:cNvPr>
          <p:cNvSpPr/>
          <p:nvPr/>
        </p:nvSpPr>
        <p:spPr>
          <a:xfrm>
            <a:off x="3999846" y="1431192"/>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76" name="Down Arrow 18">
            <a:extLst>
              <a:ext uri="{FF2B5EF4-FFF2-40B4-BE49-F238E27FC236}">
                <a16:creationId xmlns:a16="http://schemas.microsoft.com/office/drawing/2014/main" id="{5DC5DCB3-30BB-40AD-847F-570C936D8B58}"/>
              </a:ext>
            </a:extLst>
          </p:cNvPr>
          <p:cNvSpPr/>
          <p:nvPr/>
        </p:nvSpPr>
        <p:spPr>
          <a:xfrm rot="16200000">
            <a:off x="2116715" y="2114998"/>
            <a:ext cx="323764" cy="250506"/>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213"/>
          </a:p>
        </p:txBody>
      </p:sp>
      <p:sp>
        <p:nvSpPr>
          <p:cNvPr id="77" name="Oval 76">
            <a:extLst>
              <a:ext uri="{FF2B5EF4-FFF2-40B4-BE49-F238E27FC236}">
                <a16:creationId xmlns:a16="http://schemas.microsoft.com/office/drawing/2014/main" id="{83659A40-C443-4246-B6AA-71AB206CF529}"/>
              </a:ext>
            </a:extLst>
          </p:cNvPr>
          <p:cNvSpPr/>
          <p:nvPr/>
        </p:nvSpPr>
        <p:spPr>
          <a:xfrm>
            <a:off x="3503046" y="1448337"/>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78" name="Oval 77">
            <a:extLst>
              <a:ext uri="{FF2B5EF4-FFF2-40B4-BE49-F238E27FC236}">
                <a16:creationId xmlns:a16="http://schemas.microsoft.com/office/drawing/2014/main" id="{7335A500-4ED8-416E-94E5-E37E9EE42A65}"/>
              </a:ext>
            </a:extLst>
          </p:cNvPr>
          <p:cNvSpPr/>
          <p:nvPr/>
        </p:nvSpPr>
        <p:spPr>
          <a:xfrm>
            <a:off x="2895153" y="1428761"/>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79" name="Oval 78">
            <a:extLst>
              <a:ext uri="{FF2B5EF4-FFF2-40B4-BE49-F238E27FC236}">
                <a16:creationId xmlns:a16="http://schemas.microsoft.com/office/drawing/2014/main" id="{911AB283-EDF9-43AD-8FAE-6F2C8BE821CE}"/>
              </a:ext>
            </a:extLst>
          </p:cNvPr>
          <p:cNvSpPr/>
          <p:nvPr/>
        </p:nvSpPr>
        <p:spPr>
          <a:xfrm>
            <a:off x="2749247" y="1851081"/>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80" name="Oval 79">
            <a:extLst>
              <a:ext uri="{FF2B5EF4-FFF2-40B4-BE49-F238E27FC236}">
                <a16:creationId xmlns:a16="http://schemas.microsoft.com/office/drawing/2014/main" id="{B86F834F-7EE5-4E26-B3FC-AE32DA35DB0D}"/>
              </a:ext>
            </a:extLst>
          </p:cNvPr>
          <p:cNvSpPr/>
          <p:nvPr/>
        </p:nvSpPr>
        <p:spPr>
          <a:xfrm>
            <a:off x="3332002" y="2382605"/>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81" name="Oval 80">
            <a:extLst>
              <a:ext uri="{FF2B5EF4-FFF2-40B4-BE49-F238E27FC236}">
                <a16:creationId xmlns:a16="http://schemas.microsoft.com/office/drawing/2014/main" id="{9C1D9659-81C7-4849-A22E-5A99DA177309}"/>
              </a:ext>
            </a:extLst>
          </p:cNvPr>
          <p:cNvSpPr/>
          <p:nvPr/>
        </p:nvSpPr>
        <p:spPr>
          <a:xfrm>
            <a:off x="2559599" y="2809159"/>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82" name="Oval 81">
            <a:extLst>
              <a:ext uri="{FF2B5EF4-FFF2-40B4-BE49-F238E27FC236}">
                <a16:creationId xmlns:a16="http://schemas.microsoft.com/office/drawing/2014/main" id="{17B0B70C-2822-4AE0-95F1-3202F8E9B014}"/>
              </a:ext>
            </a:extLst>
          </p:cNvPr>
          <p:cNvSpPr/>
          <p:nvPr/>
        </p:nvSpPr>
        <p:spPr>
          <a:xfrm>
            <a:off x="3830076" y="2813737"/>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84" name="Rectangle 83">
            <a:extLst>
              <a:ext uri="{FF2B5EF4-FFF2-40B4-BE49-F238E27FC236}">
                <a16:creationId xmlns:a16="http://schemas.microsoft.com/office/drawing/2014/main" id="{866879F6-924A-4E91-90D4-8C74D04387F1}"/>
              </a:ext>
            </a:extLst>
          </p:cNvPr>
          <p:cNvSpPr/>
          <p:nvPr/>
        </p:nvSpPr>
        <p:spPr>
          <a:xfrm>
            <a:off x="4888742" y="782930"/>
            <a:ext cx="2119882" cy="7341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13" dirty="0" err="1"/>
              <a:t>CoFeB</a:t>
            </a:r>
            <a:endParaRPr lang="en-US" sz="1213" dirty="0"/>
          </a:p>
        </p:txBody>
      </p:sp>
      <p:sp>
        <p:nvSpPr>
          <p:cNvPr id="85" name="Rectangle 84">
            <a:extLst>
              <a:ext uri="{FF2B5EF4-FFF2-40B4-BE49-F238E27FC236}">
                <a16:creationId xmlns:a16="http://schemas.microsoft.com/office/drawing/2014/main" id="{B43691A7-594B-4836-95C8-A6400CFE2488}"/>
              </a:ext>
            </a:extLst>
          </p:cNvPr>
          <p:cNvSpPr/>
          <p:nvPr/>
        </p:nvSpPr>
        <p:spPr>
          <a:xfrm>
            <a:off x="4888742" y="1517109"/>
            <a:ext cx="2119882" cy="141722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13" dirty="0"/>
              <a:t>MgO</a:t>
            </a:r>
          </a:p>
        </p:txBody>
      </p:sp>
      <p:sp>
        <p:nvSpPr>
          <p:cNvPr id="86" name="Rectangle 85">
            <a:extLst>
              <a:ext uri="{FF2B5EF4-FFF2-40B4-BE49-F238E27FC236}">
                <a16:creationId xmlns:a16="http://schemas.microsoft.com/office/drawing/2014/main" id="{A54DA644-CB72-4938-A8CF-2AB78F23ABFE}"/>
              </a:ext>
            </a:extLst>
          </p:cNvPr>
          <p:cNvSpPr/>
          <p:nvPr/>
        </p:nvSpPr>
        <p:spPr>
          <a:xfrm>
            <a:off x="4888742" y="2934337"/>
            <a:ext cx="2119882" cy="6235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13" dirty="0" err="1"/>
              <a:t>CoFeB</a:t>
            </a:r>
            <a:endParaRPr lang="en-US" sz="1213" dirty="0"/>
          </a:p>
        </p:txBody>
      </p:sp>
      <p:sp>
        <p:nvSpPr>
          <p:cNvPr id="87" name="Oval 86">
            <a:extLst>
              <a:ext uri="{FF2B5EF4-FFF2-40B4-BE49-F238E27FC236}">
                <a16:creationId xmlns:a16="http://schemas.microsoft.com/office/drawing/2014/main" id="{0121DB00-0D3A-44A4-B064-B1B45D3E3C62}"/>
              </a:ext>
            </a:extLst>
          </p:cNvPr>
          <p:cNvSpPr/>
          <p:nvPr/>
        </p:nvSpPr>
        <p:spPr>
          <a:xfrm>
            <a:off x="5340790" y="2794666"/>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88" name="Oval 87">
            <a:extLst>
              <a:ext uri="{FF2B5EF4-FFF2-40B4-BE49-F238E27FC236}">
                <a16:creationId xmlns:a16="http://schemas.microsoft.com/office/drawing/2014/main" id="{B1F329A4-35FE-48AF-AB91-438145601786}"/>
              </a:ext>
            </a:extLst>
          </p:cNvPr>
          <p:cNvSpPr/>
          <p:nvPr/>
        </p:nvSpPr>
        <p:spPr>
          <a:xfrm>
            <a:off x="5773475" y="3329737"/>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89" name="TextBox 88">
            <a:extLst>
              <a:ext uri="{FF2B5EF4-FFF2-40B4-BE49-F238E27FC236}">
                <a16:creationId xmlns:a16="http://schemas.microsoft.com/office/drawing/2014/main" id="{E97CB6B0-02CD-419F-A974-51E2EEDB236A}"/>
              </a:ext>
            </a:extLst>
          </p:cNvPr>
          <p:cNvSpPr txBox="1"/>
          <p:nvPr/>
        </p:nvSpPr>
        <p:spPr>
          <a:xfrm>
            <a:off x="4925525" y="2518592"/>
            <a:ext cx="1172616" cy="278987"/>
          </a:xfrm>
          <a:prstGeom prst="rect">
            <a:avLst/>
          </a:prstGeom>
          <a:noFill/>
        </p:spPr>
        <p:txBody>
          <a:bodyPr wrap="square" rtlCol="0">
            <a:spAutoFit/>
          </a:bodyPr>
          <a:lstStyle/>
          <a:p>
            <a:r>
              <a:rPr lang="en-US" sz="1213" dirty="0">
                <a:solidFill>
                  <a:schemeClr val="bg1"/>
                </a:solidFill>
              </a:rPr>
              <a:t>Random walk</a:t>
            </a:r>
          </a:p>
        </p:txBody>
      </p:sp>
      <p:sp>
        <p:nvSpPr>
          <p:cNvPr id="90" name="Oval 89">
            <a:extLst>
              <a:ext uri="{FF2B5EF4-FFF2-40B4-BE49-F238E27FC236}">
                <a16:creationId xmlns:a16="http://schemas.microsoft.com/office/drawing/2014/main" id="{FCA7CBEB-3AD8-47FD-BF90-EEF7B41C886A}"/>
              </a:ext>
            </a:extLst>
          </p:cNvPr>
          <p:cNvSpPr/>
          <p:nvPr/>
        </p:nvSpPr>
        <p:spPr>
          <a:xfrm>
            <a:off x="6057369" y="2809159"/>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91" name="Oval 90">
            <a:extLst>
              <a:ext uri="{FF2B5EF4-FFF2-40B4-BE49-F238E27FC236}">
                <a16:creationId xmlns:a16="http://schemas.microsoft.com/office/drawing/2014/main" id="{3FA89647-C744-4988-8172-34CC97219B6C}"/>
              </a:ext>
            </a:extLst>
          </p:cNvPr>
          <p:cNvSpPr/>
          <p:nvPr/>
        </p:nvSpPr>
        <p:spPr>
          <a:xfrm>
            <a:off x="5553323" y="1436942"/>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92" name="Rectangle 91">
            <a:extLst>
              <a:ext uri="{FF2B5EF4-FFF2-40B4-BE49-F238E27FC236}">
                <a16:creationId xmlns:a16="http://schemas.microsoft.com/office/drawing/2014/main" id="{CE76E3C1-58C7-41B6-9CAD-24A70C3A01B7}"/>
              </a:ext>
            </a:extLst>
          </p:cNvPr>
          <p:cNvSpPr/>
          <p:nvPr/>
        </p:nvSpPr>
        <p:spPr>
          <a:xfrm>
            <a:off x="4947197" y="3603204"/>
            <a:ext cx="2002970" cy="131511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just"/>
            <a:r>
              <a:rPr lang="en-US" sz="1213" dirty="0"/>
              <a:t>3. At a threshold concentration of defects, some defects make it to the interface via random walk or in one PW. This weakens the oxide and lowers resistance.</a:t>
            </a:r>
          </a:p>
        </p:txBody>
      </p:sp>
      <p:sp>
        <p:nvSpPr>
          <p:cNvPr id="93" name="Oval 92">
            <a:extLst>
              <a:ext uri="{FF2B5EF4-FFF2-40B4-BE49-F238E27FC236}">
                <a16:creationId xmlns:a16="http://schemas.microsoft.com/office/drawing/2014/main" id="{6D50E6D7-A24B-4065-B34A-E246D0F37563}"/>
              </a:ext>
            </a:extLst>
          </p:cNvPr>
          <p:cNvSpPr/>
          <p:nvPr/>
        </p:nvSpPr>
        <p:spPr>
          <a:xfrm>
            <a:off x="6837580" y="2090954"/>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94" name="Oval 93">
            <a:extLst>
              <a:ext uri="{FF2B5EF4-FFF2-40B4-BE49-F238E27FC236}">
                <a16:creationId xmlns:a16="http://schemas.microsoft.com/office/drawing/2014/main" id="{F6E567AE-6ACB-4E67-9DDD-6E93E0735D09}"/>
              </a:ext>
            </a:extLst>
          </p:cNvPr>
          <p:cNvSpPr/>
          <p:nvPr/>
        </p:nvSpPr>
        <p:spPr>
          <a:xfrm>
            <a:off x="6445483" y="1431192"/>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95" name="Down Arrow 18">
            <a:extLst>
              <a:ext uri="{FF2B5EF4-FFF2-40B4-BE49-F238E27FC236}">
                <a16:creationId xmlns:a16="http://schemas.microsoft.com/office/drawing/2014/main" id="{4FAF3AB1-2006-4DCD-8894-0F349CE548A4}"/>
              </a:ext>
            </a:extLst>
          </p:cNvPr>
          <p:cNvSpPr/>
          <p:nvPr/>
        </p:nvSpPr>
        <p:spPr>
          <a:xfrm rot="16200000">
            <a:off x="4562351" y="2114998"/>
            <a:ext cx="323764" cy="250506"/>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213"/>
          </a:p>
        </p:txBody>
      </p:sp>
      <p:sp>
        <p:nvSpPr>
          <p:cNvPr id="96" name="Oval 95">
            <a:extLst>
              <a:ext uri="{FF2B5EF4-FFF2-40B4-BE49-F238E27FC236}">
                <a16:creationId xmlns:a16="http://schemas.microsoft.com/office/drawing/2014/main" id="{3EA3F19B-A14F-477C-9937-0E08E2378578}"/>
              </a:ext>
            </a:extLst>
          </p:cNvPr>
          <p:cNvSpPr/>
          <p:nvPr/>
        </p:nvSpPr>
        <p:spPr>
          <a:xfrm>
            <a:off x="5948683" y="1448337"/>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97" name="Oval 96">
            <a:extLst>
              <a:ext uri="{FF2B5EF4-FFF2-40B4-BE49-F238E27FC236}">
                <a16:creationId xmlns:a16="http://schemas.microsoft.com/office/drawing/2014/main" id="{2ED144A0-C412-4442-87A6-5C3126645CA4}"/>
              </a:ext>
            </a:extLst>
          </p:cNvPr>
          <p:cNvSpPr/>
          <p:nvPr/>
        </p:nvSpPr>
        <p:spPr>
          <a:xfrm>
            <a:off x="5340790" y="1428761"/>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98" name="Oval 97">
            <a:extLst>
              <a:ext uri="{FF2B5EF4-FFF2-40B4-BE49-F238E27FC236}">
                <a16:creationId xmlns:a16="http://schemas.microsoft.com/office/drawing/2014/main" id="{9C4282E7-9306-4BA6-911C-DE5BA3AFB298}"/>
              </a:ext>
            </a:extLst>
          </p:cNvPr>
          <p:cNvSpPr/>
          <p:nvPr/>
        </p:nvSpPr>
        <p:spPr>
          <a:xfrm>
            <a:off x="5194883" y="1851081"/>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99" name="Oval 98">
            <a:extLst>
              <a:ext uri="{FF2B5EF4-FFF2-40B4-BE49-F238E27FC236}">
                <a16:creationId xmlns:a16="http://schemas.microsoft.com/office/drawing/2014/main" id="{6C7D76A8-D3D4-4C81-85B8-F867EF747462}"/>
              </a:ext>
            </a:extLst>
          </p:cNvPr>
          <p:cNvSpPr/>
          <p:nvPr/>
        </p:nvSpPr>
        <p:spPr>
          <a:xfrm>
            <a:off x="5777638" y="2382605"/>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00" name="Oval 99">
            <a:extLst>
              <a:ext uri="{FF2B5EF4-FFF2-40B4-BE49-F238E27FC236}">
                <a16:creationId xmlns:a16="http://schemas.microsoft.com/office/drawing/2014/main" id="{9986C7BA-637B-452A-91E0-093FFFB9BFBC}"/>
              </a:ext>
            </a:extLst>
          </p:cNvPr>
          <p:cNvSpPr/>
          <p:nvPr/>
        </p:nvSpPr>
        <p:spPr>
          <a:xfrm>
            <a:off x="5005236" y="2809159"/>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01" name="Oval 100">
            <a:extLst>
              <a:ext uri="{FF2B5EF4-FFF2-40B4-BE49-F238E27FC236}">
                <a16:creationId xmlns:a16="http://schemas.microsoft.com/office/drawing/2014/main" id="{E7866FBD-91FF-4614-A18C-E5F2E27CBCCD}"/>
              </a:ext>
            </a:extLst>
          </p:cNvPr>
          <p:cNvSpPr/>
          <p:nvPr/>
        </p:nvSpPr>
        <p:spPr>
          <a:xfrm>
            <a:off x="6275712" y="2813737"/>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cxnSp>
        <p:nvCxnSpPr>
          <p:cNvPr id="3" name="Straight Arrow Connector 2">
            <a:extLst>
              <a:ext uri="{FF2B5EF4-FFF2-40B4-BE49-F238E27FC236}">
                <a16:creationId xmlns:a16="http://schemas.microsoft.com/office/drawing/2014/main" id="{73C76B8A-2EBD-4D36-A475-BEF877A44F3F}"/>
              </a:ext>
            </a:extLst>
          </p:cNvPr>
          <p:cNvCxnSpPr>
            <a:stCxn id="98" idx="5"/>
          </p:cNvCxnSpPr>
          <p:nvPr/>
        </p:nvCxnSpPr>
        <p:spPr>
          <a:xfrm>
            <a:off x="5340878" y="2012719"/>
            <a:ext cx="212445" cy="2901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a:extLst>
              <a:ext uri="{FF2B5EF4-FFF2-40B4-BE49-F238E27FC236}">
                <a16:creationId xmlns:a16="http://schemas.microsoft.com/office/drawing/2014/main" id="{A7231619-DE1D-46A4-BE8B-CB9EB297A731}"/>
              </a:ext>
            </a:extLst>
          </p:cNvPr>
          <p:cNvCxnSpPr>
            <a:cxnSpLocks/>
          </p:cNvCxnSpPr>
          <p:nvPr/>
        </p:nvCxnSpPr>
        <p:spPr>
          <a:xfrm flipH="1">
            <a:off x="5280405" y="2280325"/>
            <a:ext cx="272918" cy="1477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8C0E7863-62AC-46EA-9C46-FBB72ABE46BE}"/>
              </a:ext>
            </a:extLst>
          </p:cNvPr>
          <p:cNvCxnSpPr>
            <a:cxnSpLocks/>
          </p:cNvCxnSpPr>
          <p:nvPr/>
        </p:nvCxnSpPr>
        <p:spPr>
          <a:xfrm flipH="1" flipV="1">
            <a:off x="5175241" y="2217541"/>
            <a:ext cx="105163" cy="2521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C8D505B6-4633-4CEC-84EA-1C558E63DE6C}"/>
              </a:ext>
            </a:extLst>
          </p:cNvPr>
          <p:cNvCxnSpPr>
            <a:cxnSpLocks/>
          </p:cNvCxnSpPr>
          <p:nvPr/>
        </p:nvCxnSpPr>
        <p:spPr>
          <a:xfrm>
            <a:off x="5194509" y="2190421"/>
            <a:ext cx="463603" cy="3418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674A1E42-A28F-4B01-A43D-67992F3BC964}"/>
              </a:ext>
            </a:extLst>
          </p:cNvPr>
          <p:cNvCxnSpPr>
            <a:cxnSpLocks/>
          </p:cNvCxnSpPr>
          <p:nvPr/>
        </p:nvCxnSpPr>
        <p:spPr>
          <a:xfrm flipH="1" flipV="1">
            <a:off x="5553322" y="2040452"/>
            <a:ext cx="105163" cy="4917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B6AB2FEF-B352-4A98-9489-AFC48C8723D9}"/>
              </a:ext>
            </a:extLst>
          </p:cNvPr>
          <p:cNvCxnSpPr>
            <a:cxnSpLocks/>
          </p:cNvCxnSpPr>
          <p:nvPr/>
        </p:nvCxnSpPr>
        <p:spPr>
          <a:xfrm flipH="1" flipV="1">
            <a:off x="5140183" y="1786623"/>
            <a:ext cx="413139" cy="2426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7" name="Straight Arrow Connector 116">
            <a:extLst>
              <a:ext uri="{FF2B5EF4-FFF2-40B4-BE49-F238E27FC236}">
                <a16:creationId xmlns:a16="http://schemas.microsoft.com/office/drawing/2014/main" id="{C5FF85D9-DBC7-4305-8BCD-B03E7D260FE8}"/>
              </a:ext>
            </a:extLst>
          </p:cNvPr>
          <p:cNvCxnSpPr>
            <a:cxnSpLocks/>
          </p:cNvCxnSpPr>
          <p:nvPr/>
        </p:nvCxnSpPr>
        <p:spPr>
          <a:xfrm flipH="1" flipV="1">
            <a:off x="5090757" y="1531628"/>
            <a:ext cx="76626" cy="2549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21">
            <a:extLst>
              <a:ext uri="{FF2B5EF4-FFF2-40B4-BE49-F238E27FC236}">
                <a16:creationId xmlns:a16="http://schemas.microsoft.com/office/drawing/2014/main" id="{DFF38072-C76A-4FCE-B1F0-9D20FDA5D8F0}"/>
              </a:ext>
            </a:extLst>
          </p:cNvPr>
          <p:cNvCxnSpPr>
            <a:cxnSpLocks/>
          </p:cNvCxnSpPr>
          <p:nvPr/>
        </p:nvCxnSpPr>
        <p:spPr>
          <a:xfrm flipH="1" flipV="1">
            <a:off x="6353926" y="1543022"/>
            <a:ext cx="13577" cy="13768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4" name="TextBox 123">
            <a:extLst>
              <a:ext uri="{FF2B5EF4-FFF2-40B4-BE49-F238E27FC236}">
                <a16:creationId xmlns:a16="http://schemas.microsoft.com/office/drawing/2014/main" id="{6848774E-5B41-4BE7-AA9E-C5A400ECCB11}"/>
              </a:ext>
            </a:extLst>
          </p:cNvPr>
          <p:cNvSpPr txBox="1"/>
          <p:nvPr/>
        </p:nvSpPr>
        <p:spPr>
          <a:xfrm>
            <a:off x="5948682" y="3302754"/>
            <a:ext cx="1172616" cy="465640"/>
          </a:xfrm>
          <a:prstGeom prst="rect">
            <a:avLst/>
          </a:prstGeom>
          <a:noFill/>
        </p:spPr>
        <p:txBody>
          <a:bodyPr wrap="square" rtlCol="0">
            <a:spAutoFit/>
          </a:bodyPr>
          <a:lstStyle/>
          <a:p>
            <a:r>
              <a:rPr lang="en-US" sz="1213" dirty="0">
                <a:solidFill>
                  <a:schemeClr val="bg1"/>
                </a:solidFill>
              </a:rPr>
              <a:t>: O vacancy or B</a:t>
            </a:r>
          </a:p>
        </p:txBody>
      </p:sp>
      <p:sp>
        <p:nvSpPr>
          <p:cNvPr id="125" name="TextBox 124">
            <a:extLst>
              <a:ext uri="{FF2B5EF4-FFF2-40B4-BE49-F238E27FC236}">
                <a16:creationId xmlns:a16="http://schemas.microsoft.com/office/drawing/2014/main" id="{63ED8FDC-7A4A-496C-9029-BA0ED5FA00B5}"/>
              </a:ext>
            </a:extLst>
          </p:cNvPr>
          <p:cNvSpPr txBox="1"/>
          <p:nvPr/>
        </p:nvSpPr>
        <p:spPr>
          <a:xfrm>
            <a:off x="6040360" y="1795600"/>
            <a:ext cx="713867" cy="278987"/>
          </a:xfrm>
          <a:prstGeom prst="rect">
            <a:avLst/>
          </a:prstGeom>
          <a:noFill/>
        </p:spPr>
        <p:txBody>
          <a:bodyPr wrap="square" rtlCol="0">
            <a:spAutoFit/>
          </a:bodyPr>
          <a:lstStyle/>
          <a:p>
            <a:r>
              <a:rPr lang="en-US" sz="1213" dirty="0">
                <a:solidFill>
                  <a:schemeClr val="bg1"/>
                </a:solidFill>
              </a:rPr>
              <a:t>One PW</a:t>
            </a:r>
          </a:p>
        </p:txBody>
      </p:sp>
      <p:sp>
        <p:nvSpPr>
          <p:cNvPr id="126" name="Oval 125">
            <a:extLst>
              <a:ext uri="{FF2B5EF4-FFF2-40B4-BE49-F238E27FC236}">
                <a16:creationId xmlns:a16="http://schemas.microsoft.com/office/drawing/2014/main" id="{58FB4277-3F5F-490A-BC9E-68B8333AD26E}"/>
              </a:ext>
            </a:extLst>
          </p:cNvPr>
          <p:cNvSpPr/>
          <p:nvPr/>
        </p:nvSpPr>
        <p:spPr>
          <a:xfrm>
            <a:off x="5877027" y="2674685"/>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27" name="Oval 126">
            <a:extLst>
              <a:ext uri="{FF2B5EF4-FFF2-40B4-BE49-F238E27FC236}">
                <a16:creationId xmlns:a16="http://schemas.microsoft.com/office/drawing/2014/main" id="{DAB4DD7D-D252-40A5-8D30-20D3ADA5C43E}"/>
              </a:ext>
            </a:extLst>
          </p:cNvPr>
          <p:cNvSpPr/>
          <p:nvPr/>
        </p:nvSpPr>
        <p:spPr>
          <a:xfrm>
            <a:off x="6746666" y="1435605"/>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28" name="Oval 127">
            <a:extLst>
              <a:ext uri="{FF2B5EF4-FFF2-40B4-BE49-F238E27FC236}">
                <a16:creationId xmlns:a16="http://schemas.microsoft.com/office/drawing/2014/main" id="{57587FEB-7BA1-4618-857E-4E632891D80C}"/>
              </a:ext>
            </a:extLst>
          </p:cNvPr>
          <p:cNvSpPr/>
          <p:nvPr/>
        </p:nvSpPr>
        <p:spPr>
          <a:xfrm>
            <a:off x="5149000" y="1446806"/>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29" name="Oval 128">
            <a:extLst>
              <a:ext uri="{FF2B5EF4-FFF2-40B4-BE49-F238E27FC236}">
                <a16:creationId xmlns:a16="http://schemas.microsoft.com/office/drawing/2014/main" id="{9A672684-BA08-4B1C-B78D-0FAD2A8316D3}"/>
              </a:ext>
            </a:extLst>
          </p:cNvPr>
          <p:cNvSpPr/>
          <p:nvPr/>
        </p:nvSpPr>
        <p:spPr>
          <a:xfrm>
            <a:off x="6537765" y="2350168"/>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30" name="Oval 129">
            <a:extLst>
              <a:ext uri="{FF2B5EF4-FFF2-40B4-BE49-F238E27FC236}">
                <a16:creationId xmlns:a16="http://schemas.microsoft.com/office/drawing/2014/main" id="{194AD3BD-91A2-446B-A8B9-278B19BB6684}"/>
              </a:ext>
            </a:extLst>
          </p:cNvPr>
          <p:cNvSpPr/>
          <p:nvPr/>
        </p:nvSpPr>
        <p:spPr>
          <a:xfrm>
            <a:off x="6118163" y="2372990"/>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31" name="Oval 130">
            <a:extLst>
              <a:ext uri="{FF2B5EF4-FFF2-40B4-BE49-F238E27FC236}">
                <a16:creationId xmlns:a16="http://schemas.microsoft.com/office/drawing/2014/main" id="{A35320F7-7F09-4142-983B-983F6CB37FBD}"/>
              </a:ext>
            </a:extLst>
          </p:cNvPr>
          <p:cNvSpPr/>
          <p:nvPr/>
        </p:nvSpPr>
        <p:spPr>
          <a:xfrm>
            <a:off x="5782580" y="1771118"/>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33" name="Rectangle 132">
            <a:extLst>
              <a:ext uri="{FF2B5EF4-FFF2-40B4-BE49-F238E27FC236}">
                <a16:creationId xmlns:a16="http://schemas.microsoft.com/office/drawing/2014/main" id="{29185FBD-92F4-44FA-A130-65B09AD58F57}"/>
              </a:ext>
            </a:extLst>
          </p:cNvPr>
          <p:cNvSpPr/>
          <p:nvPr/>
        </p:nvSpPr>
        <p:spPr>
          <a:xfrm>
            <a:off x="7327844" y="774153"/>
            <a:ext cx="2119882" cy="7341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13" dirty="0" err="1"/>
              <a:t>CoFeB</a:t>
            </a:r>
            <a:endParaRPr lang="en-US" sz="1213" dirty="0"/>
          </a:p>
        </p:txBody>
      </p:sp>
      <p:sp>
        <p:nvSpPr>
          <p:cNvPr id="134" name="Rectangle 133">
            <a:extLst>
              <a:ext uri="{FF2B5EF4-FFF2-40B4-BE49-F238E27FC236}">
                <a16:creationId xmlns:a16="http://schemas.microsoft.com/office/drawing/2014/main" id="{3F241D83-4C76-4AB9-937B-90586654CB74}"/>
              </a:ext>
            </a:extLst>
          </p:cNvPr>
          <p:cNvSpPr/>
          <p:nvPr/>
        </p:nvSpPr>
        <p:spPr>
          <a:xfrm>
            <a:off x="7327844" y="1508332"/>
            <a:ext cx="2119882" cy="141722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13" dirty="0"/>
              <a:t>MgO</a:t>
            </a:r>
          </a:p>
        </p:txBody>
      </p:sp>
      <p:sp>
        <p:nvSpPr>
          <p:cNvPr id="135" name="Rectangle 134">
            <a:extLst>
              <a:ext uri="{FF2B5EF4-FFF2-40B4-BE49-F238E27FC236}">
                <a16:creationId xmlns:a16="http://schemas.microsoft.com/office/drawing/2014/main" id="{52F9DD3C-3204-408A-BE75-A5618987BEB9}"/>
              </a:ext>
            </a:extLst>
          </p:cNvPr>
          <p:cNvSpPr/>
          <p:nvPr/>
        </p:nvSpPr>
        <p:spPr>
          <a:xfrm>
            <a:off x="7327844" y="2925560"/>
            <a:ext cx="2119882" cy="6235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13" dirty="0" err="1"/>
              <a:t>CoFeB</a:t>
            </a:r>
            <a:endParaRPr lang="en-US" sz="1213" dirty="0"/>
          </a:p>
        </p:txBody>
      </p:sp>
      <p:sp>
        <p:nvSpPr>
          <p:cNvPr id="136" name="Oval 135">
            <a:extLst>
              <a:ext uri="{FF2B5EF4-FFF2-40B4-BE49-F238E27FC236}">
                <a16:creationId xmlns:a16="http://schemas.microsoft.com/office/drawing/2014/main" id="{7F1D80FF-3024-45F5-B908-E04EEB1325D4}"/>
              </a:ext>
            </a:extLst>
          </p:cNvPr>
          <p:cNvSpPr/>
          <p:nvPr/>
        </p:nvSpPr>
        <p:spPr>
          <a:xfrm>
            <a:off x="7779892" y="2785889"/>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37" name="Oval 136">
            <a:extLst>
              <a:ext uri="{FF2B5EF4-FFF2-40B4-BE49-F238E27FC236}">
                <a16:creationId xmlns:a16="http://schemas.microsoft.com/office/drawing/2014/main" id="{78C9216A-5A2C-4E35-9C5B-9E72DD0F67D4}"/>
              </a:ext>
            </a:extLst>
          </p:cNvPr>
          <p:cNvSpPr/>
          <p:nvPr/>
        </p:nvSpPr>
        <p:spPr>
          <a:xfrm>
            <a:off x="8212576" y="3320960"/>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39" name="Oval 138">
            <a:extLst>
              <a:ext uri="{FF2B5EF4-FFF2-40B4-BE49-F238E27FC236}">
                <a16:creationId xmlns:a16="http://schemas.microsoft.com/office/drawing/2014/main" id="{8656E750-9859-465A-952C-A67B2A592F8A}"/>
              </a:ext>
            </a:extLst>
          </p:cNvPr>
          <p:cNvSpPr/>
          <p:nvPr/>
        </p:nvSpPr>
        <p:spPr>
          <a:xfrm>
            <a:off x="8496470" y="2800382"/>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40" name="Oval 139">
            <a:extLst>
              <a:ext uri="{FF2B5EF4-FFF2-40B4-BE49-F238E27FC236}">
                <a16:creationId xmlns:a16="http://schemas.microsoft.com/office/drawing/2014/main" id="{23E12D66-F7B8-44A0-BA31-4B03CD02B4B0}"/>
              </a:ext>
            </a:extLst>
          </p:cNvPr>
          <p:cNvSpPr/>
          <p:nvPr/>
        </p:nvSpPr>
        <p:spPr>
          <a:xfrm>
            <a:off x="7992425" y="1428165"/>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41" name="Rectangle 140">
            <a:extLst>
              <a:ext uri="{FF2B5EF4-FFF2-40B4-BE49-F238E27FC236}">
                <a16:creationId xmlns:a16="http://schemas.microsoft.com/office/drawing/2014/main" id="{94F6ED24-C7C9-4682-B91D-CE55C674F228}"/>
              </a:ext>
            </a:extLst>
          </p:cNvPr>
          <p:cNvSpPr/>
          <p:nvPr/>
        </p:nvSpPr>
        <p:spPr>
          <a:xfrm>
            <a:off x="7386299" y="3594428"/>
            <a:ext cx="2002970" cy="131511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just"/>
            <a:r>
              <a:rPr lang="en-US" sz="1213" dirty="0"/>
              <a:t>4. The falling resistance leads to higher current, and more defects make it across. A positive feedback loop that leads to more abrupt failure.</a:t>
            </a:r>
          </a:p>
        </p:txBody>
      </p:sp>
      <p:sp>
        <p:nvSpPr>
          <p:cNvPr id="142" name="Oval 141">
            <a:extLst>
              <a:ext uri="{FF2B5EF4-FFF2-40B4-BE49-F238E27FC236}">
                <a16:creationId xmlns:a16="http://schemas.microsoft.com/office/drawing/2014/main" id="{E314D66C-B14B-48CA-B8C7-1148B1305CB3}"/>
              </a:ext>
            </a:extLst>
          </p:cNvPr>
          <p:cNvSpPr/>
          <p:nvPr/>
        </p:nvSpPr>
        <p:spPr>
          <a:xfrm>
            <a:off x="9276681" y="2082177"/>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43" name="Oval 142">
            <a:extLst>
              <a:ext uri="{FF2B5EF4-FFF2-40B4-BE49-F238E27FC236}">
                <a16:creationId xmlns:a16="http://schemas.microsoft.com/office/drawing/2014/main" id="{48BF0F43-9E23-417F-8194-2C0C5D3543EA}"/>
              </a:ext>
            </a:extLst>
          </p:cNvPr>
          <p:cNvSpPr/>
          <p:nvPr/>
        </p:nvSpPr>
        <p:spPr>
          <a:xfrm>
            <a:off x="8884585" y="1422415"/>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44" name="Down Arrow 18">
            <a:extLst>
              <a:ext uri="{FF2B5EF4-FFF2-40B4-BE49-F238E27FC236}">
                <a16:creationId xmlns:a16="http://schemas.microsoft.com/office/drawing/2014/main" id="{BC493414-6E31-4AF7-8167-6785FD1BA46F}"/>
              </a:ext>
            </a:extLst>
          </p:cNvPr>
          <p:cNvSpPr/>
          <p:nvPr/>
        </p:nvSpPr>
        <p:spPr>
          <a:xfrm rot="16200000">
            <a:off x="7001453" y="2106221"/>
            <a:ext cx="323764" cy="250506"/>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213"/>
          </a:p>
        </p:txBody>
      </p:sp>
      <p:sp>
        <p:nvSpPr>
          <p:cNvPr id="145" name="Oval 144">
            <a:extLst>
              <a:ext uri="{FF2B5EF4-FFF2-40B4-BE49-F238E27FC236}">
                <a16:creationId xmlns:a16="http://schemas.microsoft.com/office/drawing/2014/main" id="{AB5CD894-8FE4-440B-AD72-18C4181F5291}"/>
              </a:ext>
            </a:extLst>
          </p:cNvPr>
          <p:cNvSpPr/>
          <p:nvPr/>
        </p:nvSpPr>
        <p:spPr>
          <a:xfrm>
            <a:off x="8387785" y="1439561"/>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46" name="Oval 145">
            <a:extLst>
              <a:ext uri="{FF2B5EF4-FFF2-40B4-BE49-F238E27FC236}">
                <a16:creationId xmlns:a16="http://schemas.microsoft.com/office/drawing/2014/main" id="{FDD3C711-5433-42AC-82DC-B06D8AF67FE0}"/>
              </a:ext>
            </a:extLst>
          </p:cNvPr>
          <p:cNvSpPr/>
          <p:nvPr/>
        </p:nvSpPr>
        <p:spPr>
          <a:xfrm>
            <a:off x="7779892" y="1419984"/>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48" name="Oval 147">
            <a:extLst>
              <a:ext uri="{FF2B5EF4-FFF2-40B4-BE49-F238E27FC236}">
                <a16:creationId xmlns:a16="http://schemas.microsoft.com/office/drawing/2014/main" id="{A45D2A31-D120-4075-B159-BBD9F603F338}"/>
              </a:ext>
            </a:extLst>
          </p:cNvPr>
          <p:cNvSpPr/>
          <p:nvPr/>
        </p:nvSpPr>
        <p:spPr>
          <a:xfrm>
            <a:off x="8216740" y="2373828"/>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49" name="Oval 148">
            <a:extLst>
              <a:ext uri="{FF2B5EF4-FFF2-40B4-BE49-F238E27FC236}">
                <a16:creationId xmlns:a16="http://schemas.microsoft.com/office/drawing/2014/main" id="{E78D8A06-2783-431C-B022-F9315E6235BD}"/>
              </a:ext>
            </a:extLst>
          </p:cNvPr>
          <p:cNvSpPr/>
          <p:nvPr/>
        </p:nvSpPr>
        <p:spPr>
          <a:xfrm>
            <a:off x="7444338" y="2800382"/>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50" name="Oval 149">
            <a:extLst>
              <a:ext uri="{FF2B5EF4-FFF2-40B4-BE49-F238E27FC236}">
                <a16:creationId xmlns:a16="http://schemas.microsoft.com/office/drawing/2014/main" id="{1ADF92DA-1F9D-4906-B76F-15441EC3CEDB}"/>
              </a:ext>
            </a:extLst>
          </p:cNvPr>
          <p:cNvSpPr/>
          <p:nvPr/>
        </p:nvSpPr>
        <p:spPr>
          <a:xfrm>
            <a:off x="8714814" y="2804960"/>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59" name="TextBox 158">
            <a:extLst>
              <a:ext uri="{FF2B5EF4-FFF2-40B4-BE49-F238E27FC236}">
                <a16:creationId xmlns:a16="http://schemas.microsoft.com/office/drawing/2014/main" id="{5EF7A031-0000-477D-9765-81B708A4D526}"/>
              </a:ext>
            </a:extLst>
          </p:cNvPr>
          <p:cNvSpPr txBox="1"/>
          <p:nvPr/>
        </p:nvSpPr>
        <p:spPr>
          <a:xfrm>
            <a:off x="8387784" y="3293978"/>
            <a:ext cx="1172616" cy="465640"/>
          </a:xfrm>
          <a:prstGeom prst="rect">
            <a:avLst/>
          </a:prstGeom>
          <a:noFill/>
        </p:spPr>
        <p:txBody>
          <a:bodyPr wrap="square" rtlCol="0">
            <a:spAutoFit/>
          </a:bodyPr>
          <a:lstStyle/>
          <a:p>
            <a:r>
              <a:rPr lang="en-US" sz="1213" dirty="0">
                <a:solidFill>
                  <a:schemeClr val="bg1"/>
                </a:solidFill>
              </a:rPr>
              <a:t>: O vacancy or B</a:t>
            </a:r>
          </a:p>
        </p:txBody>
      </p:sp>
      <p:sp>
        <p:nvSpPr>
          <p:cNvPr id="161" name="Oval 160">
            <a:extLst>
              <a:ext uri="{FF2B5EF4-FFF2-40B4-BE49-F238E27FC236}">
                <a16:creationId xmlns:a16="http://schemas.microsoft.com/office/drawing/2014/main" id="{CB4829E5-C0AE-421D-A8B8-4A53316AE2D1}"/>
              </a:ext>
            </a:extLst>
          </p:cNvPr>
          <p:cNvSpPr/>
          <p:nvPr/>
        </p:nvSpPr>
        <p:spPr>
          <a:xfrm>
            <a:off x="8316129" y="2665908"/>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62" name="Oval 161">
            <a:extLst>
              <a:ext uri="{FF2B5EF4-FFF2-40B4-BE49-F238E27FC236}">
                <a16:creationId xmlns:a16="http://schemas.microsoft.com/office/drawing/2014/main" id="{5BB609BF-9DE8-425C-91C7-344859E0F994}"/>
              </a:ext>
            </a:extLst>
          </p:cNvPr>
          <p:cNvSpPr/>
          <p:nvPr/>
        </p:nvSpPr>
        <p:spPr>
          <a:xfrm>
            <a:off x="9185768" y="1426828"/>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64" name="Oval 163">
            <a:extLst>
              <a:ext uri="{FF2B5EF4-FFF2-40B4-BE49-F238E27FC236}">
                <a16:creationId xmlns:a16="http://schemas.microsoft.com/office/drawing/2014/main" id="{D907A656-9642-42ED-81A3-6F50F503A848}"/>
              </a:ext>
            </a:extLst>
          </p:cNvPr>
          <p:cNvSpPr/>
          <p:nvPr/>
        </p:nvSpPr>
        <p:spPr>
          <a:xfrm>
            <a:off x="8976867" y="2341391"/>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65" name="Oval 164">
            <a:extLst>
              <a:ext uri="{FF2B5EF4-FFF2-40B4-BE49-F238E27FC236}">
                <a16:creationId xmlns:a16="http://schemas.microsoft.com/office/drawing/2014/main" id="{1832E7B9-AEAC-4856-81A4-784A2644EAFF}"/>
              </a:ext>
            </a:extLst>
          </p:cNvPr>
          <p:cNvSpPr/>
          <p:nvPr/>
        </p:nvSpPr>
        <p:spPr>
          <a:xfrm>
            <a:off x="8557265" y="2364213"/>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sp>
        <p:nvSpPr>
          <p:cNvPr id="166" name="Oval 165">
            <a:extLst>
              <a:ext uri="{FF2B5EF4-FFF2-40B4-BE49-F238E27FC236}">
                <a16:creationId xmlns:a16="http://schemas.microsoft.com/office/drawing/2014/main" id="{788719EB-B50E-480E-81F8-82B1AC82DFC0}"/>
              </a:ext>
            </a:extLst>
          </p:cNvPr>
          <p:cNvSpPr/>
          <p:nvPr/>
        </p:nvSpPr>
        <p:spPr>
          <a:xfrm>
            <a:off x="8221682" y="1762341"/>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cxnSp>
        <p:nvCxnSpPr>
          <p:cNvPr id="168" name="Straight Arrow Connector 167">
            <a:extLst>
              <a:ext uri="{FF2B5EF4-FFF2-40B4-BE49-F238E27FC236}">
                <a16:creationId xmlns:a16="http://schemas.microsoft.com/office/drawing/2014/main" id="{E3FCC6FE-8966-4073-9F2F-CC8C162AD338}"/>
              </a:ext>
            </a:extLst>
          </p:cNvPr>
          <p:cNvCxnSpPr>
            <a:cxnSpLocks/>
          </p:cNvCxnSpPr>
          <p:nvPr/>
        </p:nvCxnSpPr>
        <p:spPr>
          <a:xfrm flipH="1" flipV="1">
            <a:off x="8805938" y="1510161"/>
            <a:ext cx="13577" cy="13768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9" name="Straight Arrow Connector 168">
            <a:extLst>
              <a:ext uri="{FF2B5EF4-FFF2-40B4-BE49-F238E27FC236}">
                <a16:creationId xmlns:a16="http://schemas.microsoft.com/office/drawing/2014/main" id="{4B8D6CB3-211B-479C-AC33-92B8BB897B37}"/>
              </a:ext>
            </a:extLst>
          </p:cNvPr>
          <p:cNvCxnSpPr>
            <a:cxnSpLocks/>
          </p:cNvCxnSpPr>
          <p:nvPr/>
        </p:nvCxnSpPr>
        <p:spPr>
          <a:xfrm flipH="1" flipV="1">
            <a:off x="7848272" y="1499423"/>
            <a:ext cx="16315" cy="13646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3" name="Straight Arrow Connector 172">
            <a:extLst>
              <a:ext uri="{FF2B5EF4-FFF2-40B4-BE49-F238E27FC236}">
                <a16:creationId xmlns:a16="http://schemas.microsoft.com/office/drawing/2014/main" id="{FD8E38D9-DFF4-48F3-AABA-3A90E4D74E4D}"/>
              </a:ext>
            </a:extLst>
          </p:cNvPr>
          <p:cNvCxnSpPr>
            <a:cxnSpLocks/>
          </p:cNvCxnSpPr>
          <p:nvPr/>
        </p:nvCxnSpPr>
        <p:spPr>
          <a:xfrm>
            <a:off x="8302262" y="1960489"/>
            <a:ext cx="0" cy="9345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8" name="Oval 177">
            <a:extLst>
              <a:ext uri="{FF2B5EF4-FFF2-40B4-BE49-F238E27FC236}">
                <a16:creationId xmlns:a16="http://schemas.microsoft.com/office/drawing/2014/main" id="{2D60CBA6-D28D-4E05-9C55-723C38A268D1}"/>
              </a:ext>
            </a:extLst>
          </p:cNvPr>
          <p:cNvSpPr/>
          <p:nvPr/>
        </p:nvSpPr>
        <p:spPr>
          <a:xfrm>
            <a:off x="7557515" y="2005514"/>
            <a:ext cx="171044" cy="1893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13"/>
          </a:p>
        </p:txBody>
      </p:sp>
      <p:grpSp>
        <p:nvGrpSpPr>
          <p:cNvPr id="181" name="Group 180">
            <a:extLst>
              <a:ext uri="{FF2B5EF4-FFF2-40B4-BE49-F238E27FC236}">
                <a16:creationId xmlns:a16="http://schemas.microsoft.com/office/drawing/2014/main" id="{609A3290-5114-4DD8-BF4E-2D8EBBCBBBF2}"/>
              </a:ext>
            </a:extLst>
          </p:cNvPr>
          <p:cNvGrpSpPr/>
          <p:nvPr/>
        </p:nvGrpSpPr>
        <p:grpSpPr>
          <a:xfrm>
            <a:off x="9615093" y="1444104"/>
            <a:ext cx="2576479" cy="2136593"/>
            <a:chOff x="5346126" y="2807154"/>
            <a:chExt cx="3935365" cy="3263474"/>
          </a:xfrm>
        </p:grpSpPr>
        <p:pic>
          <p:nvPicPr>
            <p:cNvPr id="179" name="Picture 178">
              <a:extLst>
                <a:ext uri="{FF2B5EF4-FFF2-40B4-BE49-F238E27FC236}">
                  <a16:creationId xmlns:a16="http://schemas.microsoft.com/office/drawing/2014/main" id="{A0D194F4-37D6-4B8F-A94E-C7348E272B2D}"/>
                </a:ext>
              </a:extLst>
            </p:cNvPr>
            <p:cNvPicPr>
              <a:picLocks noChangeAspect="1"/>
            </p:cNvPicPr>
            <p:nvPr/>
          </p:nvPicPr>
          <p:blipFill>
            <a:blip r:embed="rId2"/>
            <a:stretch>
              <a:fillRect/>
            </a:stretch>
          </p:blipFill>
          <p:spPr>
            <a:xfrm>
              <a:off x="5346126" y="2807154"/>
              <a:ext cx="3935365" cy="3263474"/>
            </a:xfrm>
            <a:prstGeom prst="rect">
              <a:avLst/>
            </a:prstGeom>
          </p:spPr>
        </p:pic>
        <p:sp>
          <p:nvSpPr>
            <p:cNvPr id="180" name="Rectangle 179">
              <a:extLst>
                <a:ext uri="{FF2B5EF4-FFF2-40B4-BE49-F238E27FC236}">
                  <a16:creationId xmlns:a16="http://schemas.microsoft.com/office/drawing/2014/main" id="{FE7949C4-019C-48D3-AE7C-F8A2DF54809C}"/>
                </a:ext>
              </a:extLst>
            </p:cNvPr>
            <p:cNvSpPr/>
            <p:nvPr/>
          </p:nvSpPr>
          <p:spPr>
            <a:xfrm>
              <a:off x="7965165" y="2973821"/>
              <a:ext cx="1095308" cy="10646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13"/>
            </a:p>
          </p:txBody>
        </p:sp>
      </p:grpSp>
      <p:sp>
        <p:nvSpPr>
          <p:cNvPr id="16" name="Title 15">
            <a:extLst>
              <a:ext uri="{FF2B5EF4-FFF2-40B4-BE49-F238E27FC236}">
                <a16:creationId xmlns:a16="http://schemas.microsoft.com/office/drawing/2014/main" id="{55D25F2C-C075-4919-B982-943D14DA8206}"/>
              </a:ext>
            </a:extLst>
          </p:cNvPr>
          <p:cNvSpPr>
            <a:spLocks noGrp="1"/>
          </p:cNvSpPr>
          <p:nvPr>
            <p:ph type="title"/>
          </p:nvPr>
        </p:nvSpPr>
        <p:spPr>
          <a:xfrm>
            <a:off x="185400" y="66350"/>
            <a:ext cx="9887340" cy="628057"/>
          </a:xfrm>
        </p:spPr>
        <p:txBody>
          <a:bodyPr/>
          <a:lstStyle/>
          <a:p>
            <a:r>
              <a:rPr lang="en-US" sz="4002" dirty="0"/>
              <a:t>Model 2: Why BIP is still power law</a:t>
            </a:r>
          </a:p>
        </p:txBody>
      </p:sp>
      <p:sp>
        <p:nvSpPr>
          <p:cNvPr id="17" name="Text Placeholder 16">
            <a:extLst>
              <a:ext uri="{FF2B5EF4-FFF2-40B4-BE49-F238E27FC236}">
                <a16:creationId xmlns:a16="http://schemas.microsoft.com/office/drawing/2014/main" id="{704D7D24-6B40-4FE7-9886-D970CE3E5E76}"/>
              </a:ext>
            </a:extLst>
          </p:cNvPr>
          <p:cNvSpPr>
            <a:spLocks noGrp="1"/>
          </p:cNvSpPr>
          <p:nvPr>
            <p:ph type="body" sz="quarter" idx="25"/>
          </p:nvPr>
        </p:nvSpPr>
        <p:spPr/>
        <p:txBody>
          <a:bodyPr>
            <a:normAutofit fontScale="62500" lnSpcReduction="20000"/>
          </a:bodyPr>
          <a:lstStyle/>
          <a:p>
            <a:endParaRPr lang="en-US"/>
          </a:p>
        </p:txBody>
      </p:sp>
      <p:sp>
        <p:nvSpPr>
          <p:cNvPr id="19" name="Text Placeholder 18">
            <a:extLst>
              <a:ext uri="{FF2B5EF4-FFF2-40B4-BE49-F238E27FC236}">
                <a16:creationId xmlns:a16="http://schemas.microsoft.com/office/drawing/2014/main" id="{A028988F-226B-499C-B78A-780DE9476EEB}"/>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40506750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BDC44-F29F-4902-A743-F09D601EEABA}"/>
              </a:ext>
            </a:extLst>
          </p:cNvPr>
          <p:cNvSpPr>
            <a:spLocks noGrp="1"/>
          </p:cNvSpPr>
          <p:nvPr>
            <p:ph type="title"/>
          </p:nvPr>
        </p:nvSpPr>
        <p:spPr>
          <a:xfrm>
            <a:off x="829435" y="396118"/>
            <a:ext cx="9887340" cy="628057"/>
          </a:xfrm>
        </p:spPr>
        <p:txBody>
          <a:bodyPr/>
          <a:lstStyle/>
          <a:p>
            <a:r>
              <a:rPr lang="en-US" sz="4002" dirty="0"/>
              <a:t>Possible objectives for Atomistic simulation</a:t>
            </a:r>
          </a:p>
        </p:txBody>
      </p:sp>
      <p:sp>
        <p:nvSpPr>
          <p:cNvPr id="6" name="TextBox 5">
            <a:extLst>
              <a:ext uri="{FF2B5EF4-FFF2-40B4-BE49-F238E27FC236}">
                <a16:creationId xmlns:a16="http://schemas.microsoft.com/office/drawing/2014/main" id="{0BE48066-D8DE-4860-9EB8-2353CB4C013E}"/>
              </a:ext>
            </a:extLst>
          </p:cNvPr>
          <p:cNvSpPr txBox="1"/>
          <p:nvPr/>
        </p:nvSpPr>
        <p:spPr>
          <a:xfrm>
            <a:off x="829435" y="1217363"/>
            <a:ext cx="10533130" cy="4459362"/>
          </a:xfrm>
          <a:prstGeom prst="rect">
            <a:avLst/>
          </a:prstGeom>
          <a:noFill/>
        </p:spPr>
        <p:txBody>
          <a:bodyPr wrap="square">
            <a:spAutoFit/>
          </a:bodyPr>
          <a:lstStyle/>
          <a:p>
            <a:pPr marL="207935" indent="-207935">
              <a:buAutoNum type="arabicPeriod"/>
            </a:pPr>
            <a:r>
              <a:rPr lang="en-US" sz="2183" dirty="0">
                <a:highlight>
                  <a:srgbClr val="FFFF00"/>
                </a:highlight>
              </a:rPr>
              <a:t>Does the presence of an oxygen vacancy in MgO make it easier for another defect to be created in the vicinity? If so, by how much could the activation energy reduce?</a:t>
            </a:r>
          </a:p>
          <a:p>
            <a:pPr marL="207935" indent="-207935">
              <a:buAutoNum type="arabicPeriod"/>
            </a:pPr>
            <a:r>
              <a:rPr lang="en-US" sz="2183" dirty="0"/>
              <a:t>How does interfacial strain (tensile / compressive) affect the activation energy needed for Mg-O bond breaking?</a:t>
            </a:r>
          </a:p>
          <a:p>
            <a:pPr marL="207935" indent="-207935">
              <a:buAutoNum type="arabicPeriod"/>
            </a:pPr>
            <a:r>
              <a:rPr lang="en-US" sz="2183" dirty="0"/>
              <a:t>How much lower could the activation energy for Mg-O bond breaking be at a grain boundary site as compared to a bulk grain site?</a:t>
            </a:r>
          </a:p>
          <a:p>
            <a:pPr marL="207935" indent="-207935">
              <a:buAutoNum type="arabicPeriod"/>
            </a:pPr>
            <a:r>
              <a:rPr lang="en-US" sz="2183" dirty="0"/>
              <a:t>How does MgO bond energy-level excite with temperature? (refer to Fig 5. Wu </a:t>
            </a:r>
            <a:r>
              <a:rPr lang="en-US" sz="2183" i="1" dirty="0"/>
              <a:t>et al.</a:t>
            </a:r>
            <a:r>
              <a:rPr lang="en-US" sz="2183" dirty="0"/>
              <a:t> 2013 Generalized hydrogen release-reaction model for the breakdown of modern gate dielectrics)</a:t>
            </a:r>
          </a:p>
          <a:p>
            <a:pPr marL="207935" indent="-207935">
              <a:buAutoNum type="arabicPeriod"/>
            </a:pPr>
            <a:r>
              <a:rPr lang="en-US" sz="2183" dirty="0">
                <a:highlight>
                  <a:srgbClr val="FFFF00"/>
                </a:highlight>
              </a:rPr>
              <a:t>Are the defects Boron-based interstitials or Oxygen vacancies? We suspect that O vac. are more likely. Stack is likely to be under-oxidized, so likely to have some O-vac at initial state.</a:t>
            </a:r>
          </a:p>
          <a:p>
            <a:pPr marL="207935" indent="-207935">
              <a:buAutoNum type="arabicPeriod"/>
            </a:pPr>
            <a:r>
              <a:rPr lang="en-US" sz="2183" dirty="0"/>
              <a:t>Are defects more likely to spread via Model 1 Adjacent defect induced formation or Model 2 diffusion/drift?</a:t>
            </a:r>
          </a:p>
        </p:txBody>
      </p:sp>
    </p:spTree>
    <p:extLst>
      <p:ext uri="{BB962C8B-B14F-4D97-AF65-F5344CB8AC3E}">
        <p14:creationId xmlns:p14="http://schemas.microsoft.com/office/powerpoint/2010/main" val="28378657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A2ABAC14-E44E-47F9-A412-B561B0F08E52}"/>
              </a:ext>
            </a:extLst>
          </p:cNvPr>
          <p:cNvSpPr>
            <a:spLocks noGrp="1"/>
          </p:cNvSpPr>
          <p:nvPr>
            <p:ph type="title"/>
          </p:nvPr>
        </p:nvSpPr>
        <p:spPr>
          <a:xfrm>
            <a:off x="996197" y="-12847"/>
            <a:ext cx="9887340" cy="628057"/>
          </a:xfrm>
        </p:spPr>
        <p:txBody>
          <a:bodyPr/>
          <a:lstStyle/>
          <a:p>
            <a:r>
              <a:rPr lang="en-US" sz="4002" dirty="0"/>
              <a:t>What we know</a:t>
            </a: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63B4E09F-D4EE-4C85-B647-F92DE77AD139}"/>
                  </a:ext>
                </a:extLst>
              </p:cNvPr>
              <p:cNvSpPr txBox="1"/>
              <p:nvPr/>
            </p:nvSpPr>
            <p:spPr>
              <a:xfrm>
                <a:off x="694088" y="4338734"/>
                <a:ext cx="1880643" cy="597151"/>
              </a:xfrm>
              <a:prstGeom prst="rect">
                <a:avLst/>
              </a:prstGeom>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r>
                        <a:rPr lang="en-US" sz="1940" i="1" kern="0">
                          <a:latin typeface="Cambria Math" panose="02040503050406030204" pitchFamily="18" charset="0"/>
                          <a:ea typeface="Cambria Math" panose="02040503050406030204" pitchFamily="18" charset="0"/>
                        </a:rPr>
                        <m:t>𝐸𝑥𝑝</m:t>
                      </m:r>
                      <m:r>
                        <a:rPr lang="en-US" sz="1940" i="1" kern="0">
                          <a:latin typeface="Cambria Math" panose="02040503050406030204" pitchFamily="18" charset="0"/>
                          <a:ea typeface="Cambria Math" panose="02040503050406030204" pitchFamily="18" charset="0"/>
                        </a:rPr>
                        <m:t>.∆</m:t>
                      </m:r>
                      <m:r>
                        <a:rPr lang="en-US" sz="1940" i="1" kern="0">
                          <a:latin typeface="Cambria Math" panose="02040503050406030204" pitchFamily="18" charset="0"/>
                          <a:ea typeface="Cambria Math" panose="02040503050406030204" pitchFamily="18" charset="0"/>
                        </a:rPr>
                        <m:t>𝑇</m:t>
                      </m:r>
                      <m:r>
                        <a:rPr lang="en-US" sz="1940" i="1" kern="0">
                          <a:latin typeface="Cambria Math" panose="02040503050406030204" pitchFamily="18" charset="0"/>
                          <a:ea typeface="Cambria Math" panose="02040503050406030204" pitchFamily="18" charset="0"/>
                        </a:rPr>
                        <m:t>=</m:t>
                      </m:r>
                      <m:r>
                        <a:rPr lang="en-US" sz="1940" i="1" kern="0">
                          <a:latin typeface="Cambria Math" panose="02040503050406030204" pitchFamily="18" charset="0"/>
                          <a:ea typeface="Cambria Math" panose="02040503050406030204" pitchFamily="18" charset="0"/>
                        </a:rPr>
                        <m:t>𝐶</m:t>
                      </m:r>
                      <m:r>
                        <a:rPr lang="en-US" sz="1940" i="1" kern="0">
                          <a:latin typeface="Cambria Math" panose="02040503050406030204" pitchFamily="18" charset="0"/>
                          <a:ea typeface="Cambria Math" panose="02040503050406030204" pitchFamily="18" charset="0"/>
                        </a:rPr>
                        <m:t>∗</m:t>
                      </m:r>
                      <m:f>
                        <m:fPr>
                          <m:ctrlPr>
                            <a:rPr lang="en-US" sz="1940" i="1" kern="0">
                              <a:latin typeface="Cambria Math" panose="02040503050406030204" pitchFamily="18" charset="0"/>
                              <a:ea typeface="Cambria Math" panose="02040503050406030204" pitchFamily="18" charset="0"/>
                            </a:rPr>
                          </m:ctrlPr>
                        </m:fPr>
                        <m:num>
                          <m:sSup>
                            <m:sSupPr>
                              <m:ctrlPr>
                                <a:rPr lang="en-US" sz="1940" i="1" kern="0">
                                  <a:latin typeface="Cambria Math" panose="02040503050406030204" pitchFamily="18" charset="0"/>
                                  <a:ea typeface="Cambria Math" panose="02040503050406030204" pitchFamily="18" charset="0"/>
                                </a:rPr>
                              </m:ctrlPr>
                            </m:sSupPr>
                            <m:e>
                              <m:r>
                                <a:rPr lang="en-US" sz="1940" i="1" kern="0">
                                  <a:latin typeface="Cambria Math" panose="02040503050406030204" pitchFamily="18" charset="0"/>
                                  <a:ea typeface="Cambria Math" panose="02040503050406030204" pitchFamily="18" charset="0"/>
                                </a:rPr>
                                <m:t>𝑉</m:t>
                              </m:r>
                            </m:e>
                            <m:sup>
                              <m:r>
                                <a:rPr lang="en-US" sz="1940" i="1" kern="0">
                                  <a:latin typeface="Cambria Math" panose="02040503050406030204" pitchFamily="18" charset="0"/>
                                  <a:ea typeface="Cambria Math" panose="02040503050406030204" pitchFamily="18" charset="0"/>
                                </a:rPr>
                                <m:t>2</m:t>
                              </m:r>
                            </m:sup>
                          </m:sSup>
                        </m:num>
                        <m:den>
                          <m:r>
                            <a:rPr lang="en-US" sz="1940" i="1" kern="0">
                              <a:latin typeface="Cambria Math" panose="02040503050406030204" pitchFamily="18" charset="0"/>
                              <a:ea typeface="Cambria Math" panose="02040503050406030204" pitchFamily="18" charset="0"/>
                            </a:rPr>
                            <m:t>𝑅</m:t>
                          </m:r>
                        </m:den>
                      </m:f>
                    </m:oMath>
                  </m:oMathPara>
                </a14:m>
                <a:endParaRPr lang="en-US" sz="1940" kern="0" dirty="0"/>
              </a:p>
            </p:txBody>
          </p:sp>
        </mc:Choice>
        <mc:Fallback xmlns="">
          <p:sp>
            <p:nvSpPr>
              <p:cNvPr id="8" name="TextBox 7">
                <a:extLst>
                  <a:ext uri="{FF2B5EF4-FFF2-40B4-BE49-F238E27FC236}">
                    <a16:creationId xmlns:a16="http://schemas.microsoft.com/office/drawing/2014/main" id="{63B4E09F-D4EE-4C85-B647-F92DE77AD139}"/>
                  </a:ext>
                </a:extLst>
              </p:cNvPr>
              <p:cNvSpPr txBox="1">
                <a:spLocks noRot="1" noChangeAspect="1" noMove="1" noResize="1" noEditPoints="1" noAdjustHandles="1" noChangeArrowheads="1" noChangeShapeType="1" noTextEdit="1"/>
              </p:cNvSpPr>
              <p:nvPr/>
            </p:nvSpPr>
            <p:spPr>
              <a:xfrm>
                <a:off x="694088" y="4338734"/>
                <a:ext cx="1880643" cy="597151"/>
              </a:xfrm>
              <a:prstGeom prst="rect">
                <a:avLst/>
              </a:prstGeom>
              <a:blipFill>
                <a:blip r:embed="rId2"/>
                <a:stretch>
                  <a:fillRect/>
                </a:stretch>
              </a:blipFill>
            </p:spPr>
            <p:txBody>
              <a:bodyPr/>
              <a:lstStyle/>
              <a:p>
                <a:r>
                  <a:rPr lang="en-US">
                    <a:noFill/>
                  </a:rPr>
                  <a:t> </a:t>
                </a:r>
              </a:p>
            </p:txBody>
          </p:sp>
        </mc:Fallback>
      </mc:AlternateContent>
      <p:sp>
        <p:nvSpPr>
          <p:cNvPr id="9" name="TextBox 8">
            <a:extLst>
              <a:ext uri="{FF2B5EF4-FFF2-40B4-BE49-F238E27FC236}">
                <a16:creationId xmlns:a16="http://schemas.microsoft.com/office/drawing/2014/main" id="{4E7F1AF0-C38E-4484-8A2C-1920C04FEBF9}"/>
              </a:ext>
            </a:extLst>
          </p:cNvPr>
          <p:cNvSpPr txBox="1"/>
          <p:nvPr/>
        </p:nvSpPr>
        <p:spPr>
          <a:xfrm>
            <a:off x="2794121" y="4760121"/>
            <a:ext cx="8768251" cy="1921360"/>
          </a:xfrm>
          <a:prstGeom prst="rect">
            <a:avLst/>
          </a:prstGeom>
        </p:spPr>
        <p:txBody>
          <a:bodyPr wrap="square" rtlCol="0">
            <a:spAutoFit/>
          </a:bodyPr>
          <a:lstStyle/>
          <a:p>
            <a:pPr marL="277246" indent="-277246">
              <a:buFont typeface="Arial" panose="020B0604020202020204" pitchFamily="34" charset="0"/>
              <a:buChar char="•"/>
            </a:pPr>
            <a:r>
              <a:rPr lang="en-US" sz="1698" kern="0" dirty="0"/>
              <a:t>Experimental </a:t>
            </a:r>
            <a:r>
              <a:rPr lang="el-GR" sz="1698" kern="0" dirty="0">
                <a:latin typeface="Calibri" panose="020F0502020204030204" pitchFamily="34" charset="0"/>
                <a:cs typeface="Calibri" panose="020F0502020204030204" pitchFamily="34" charset="0"/>
              </a:rPr>
              <a:t>Δ</a:t>
            </a:r>
            <a:r>
              <a:rPr lang="en-US" sz="1698" kern="0" dirty="0">
                <a:latin typeface="Calibri" panose="020F0502020204030204" pitchFamily="34" charset="0"/>
                <a:cs typeface="Calibri" panose="020F0502020204030204" pitchFamily="34" charset="0"/>
              </a:rPr>
              <a:t>T</a:t>
            </a:r>
            <a:r>
              <a:rPr lang="en-US" sz="1698" kern="0" baseline="-25000" dirty="0">
                <a:latin typeface="Calibri" panose="020F0502020204030204" pitchFamily="34" charset="0"/>
                <a:cs typeface="Calibri" panose="020F0502020204030204" pitchFamily="34" charset="0"/>
              </a:rPr>
              <a:t>SH</a:t>
            </a:r>
            <a:r>
              <a:rPr lang="en-US" sz="1698" kern="0" dirty="0"/>
              <a:t> increase fits well with </a:t>
            </a:r>
            <a:r>
              <a:rPr lang="en-US" sz="1698" kern="0" dirty="0" err="1"/>
              <a:t>Zunaid’s</a:t>
            </a:r>
            <a:r>
              <a:rPr lang="en-US" sz="1698" kern="0" dirty="0"/>
              <a:t> simulation</a:t>
            </a:r>
          </a:p>
          <a:p>
            <a:pPr marL="277246" indent="-277246">
              <a:buFont typeface="Arial" panose="020B0604020202020204" pitchFamily="34" charset="0"/>
              <a:buChar char="•"/>
            </a:pPr>
            <a:r>
              <a:rPr lang="en-US" sz="1698" kern="0" dirty="0"/>
              <a:t>C is obtained by manual tweaking to fit </a:t>
            </a:r>
            <a:r>
              <a:rPr lang="en-US" sz="1698" kern="0" dirty="0" err="1"/>
              <a:t>Zunaid’s</a:t>
            </a:r>
            <a:r>
              <a:rPr lang="en-US" sz="1698" kern="0" dirty="0"/>
              <a:t> curve. This is still non-trivial as R decreases with V (especially R</a:t>
            </a:r>
            <a:r>
              <a:rPr lang="en-US" sz="1698" kern="0" baseline="-25000" dirty="0"/>
              <a:t>AP</a:t>
            </a:r>
            <a:r>
              <a:rPr lang="en-US" sz="1698" kern="0" dirty="0"/>
              <a:t>) so not expected to fit perfectly.</a:t>
            </a:r>
          </a:p>
          <a:p>
            <a:pPr marL="277246" indent="-277246">
              <a:buFont typeface="Arial" panose="020B0604020202020204" pitchFamily="34" charset="0"/>
              <a:buChar char="•"/>
            </a:pPr>
            <a:r>
              <a:rPr lang="en-US" sz="1698" kern="0" dirty="0"/>
              <a:t>C is uniform for a given CD and </a:t>
            </a:r>
            <a:r>
              <a:rPr lang="en-US" sz="1698" kern="0" dirty="0" err="1"/>
              <a:t>T</a:t>
            </a:r>
            <a:r>
              <a:rPr lang="en-US" sz="1698" kern="0" baseline="-25000" dirty="0" err="1"/>
              <a:t>ambient</a:t>
            </a:r>
            <a:r>
              <a:rPr lang="en-US" sz="1698" kern="0" dirty="0"/>
              <a:t>. </a:t>
            </a:r>
          </a:p>
          <a:p>
            <a:pPr marL="277246" indent="-277246">
              <a:buFont typeface="Arial" panose="020B0604020202020204" pitchFamily="34" charset="0"/>
              <a:buChar char="•"/>
            </a:pPr>
            <a:r>
              <a:rPr lang="en-US" sz="1698" kern="0" dirty="0"/>
              <a:t>PW is tricky to simulate. C </a:t>
            </a:r>
            <a:r>
              <a:rPr lang="en-US" sz="1698" i="1" kern="0" dirty="0"/>
              <a:t>should</a:t>
            </a:r>
            <a:r>
              <a:rPr lang="en-US" sz="1698" kern="0" dirty="0"/>
              <a:t> be uniform for given PW. Naga has suggested simulating </a:t>
            </a:r>
            <a:r>
              <a:rPr lang="el-GR" sz="1698" kern="0" dirty="0">
                <a:latin typeface="Calibri" panose="020F0502020204030204" pitchFamily="34" charset="0"/>
                <a:cs typeface="Calibri" panose="020F0502020204030204" pitchFamily="34" charset="0"/>
              </a:rPr>
              <a:t>Δ</a:t>
            </a:r>
            <a:r>
              <a:rPr lang="en-US" sz="1698" kern="0" dirty="0">
                <a:latin typeface="Calibri" panose="020F0502020204030204" pitchFamily="34" charset="0"/>
                <a:cs typeface="Calibri" panose="020F0502020204030204" pitchFamily="34" charset="0"/>
              </a:rPr>
              <a:t>T</a:t>
            </a:r>
            <a:r>
              <a:rPr lang="en-US" sz="1698" kern="0" baseline="-25000" dirty="0">
                <a:latin typeface="Calibri" panose="020F0502020204030204" pitchFamily="34" charset="0"/>
                <a:cs typeface="Calibri" panose="020F0502020204030204" pitchFamily="34" charset="0"/>
              </a:rPr>
              <a:t>SH</a:t>
            </a:r>
            <a:r>
              <a:rPr lang="en-US" sz="1698" kern="0" dirty="0"/>
              <a:t> </a:t>
            </a:r>
            <a:r>
              <a:rPr lang="en-US" sz="1698" kern="0" dirty="0">
                <a:latin typeface="Calibri" panose="020F0502020204030204" pitchFamily="34" charset="0"/>
                <a:cs typeface="Calibri" panose="020F0502020204030204" pitchFamily="34" charset="0"/>
              </a:rPr>
              <a:t>vs. PW, still thinking about it. </a:t>
            </a:r>
            <a:r>
              <a:rPr lang="en-US" sz="1698" kern="0" dirty="0" err="1">
                <a:latin typeface="Calibri" panose="020F0502020204030204" pitchFamily="34" charset="0"/>
                <a:cs typeface="Calibri" panose="020F0502020204030204" pitchFamily="34" charset="0"/>
              </a:rPr>
              <a:t>Zunaid</a:t>
            </a:r>
            <a:r>
              <a:rPr lang="en-US" sz="1698" kern="0" dirty="0">
                <a:latin typeface="Calibri" panose="020F0502020204030204" pitchFamily="34" charset="0"/>
                <a:cs typeface="Calibri" panose="020F0502020204030204" pitchFamily="34" charset="0"/>
              </a:rPr>
              <a:t> has simulated with a different/normalized PW that produces comparable </a:t>
            </a:r>
            <a:r>
              <a:rPr lang="el-GR" sz="1698" kern="0" dirty="0">
                <a:latin typeface="Calibri" panose="020F0502020204030204" pitchFamily="34" charset="0"/>
                <a:cs typeface="Calibri" panose="020F0502020204030204" pitchFamily="34" charset="0"/>
              </a:rPr>
              <a:t>Δ</a:t>
            </a:r>
            <a:r>
              <a:rPr lang="en-US" sz="1698" kern="0" dirty="0">
                <a:latin typeface="Calibri" panose="020F0502020204030204" pitchFamily="34" charset="0"/>
                <a:cs typeface="Calibri" panose="020F0502020204030204" pitchFamily="34" charset="0"/>
              </a:rPr>
              <a:t>T</a:t>
            </a:r>
            <a:r>
              <a:rPr lang="en-US" sz="1698" kern="0" baseline="-25000" dirty="0">
                <a:latin typeface="Calibri" panose="020F0502020204030204" pitchFamily="34" charset="0"/>
                <a:cs typeface="Calibri" panose="020F0502020204030204" pitchFamily="34" charset="0"/>
              </a:rPr>
              <a:t>SH</a:t>
            </a:r>
            <a:r>
              <a:rPr lang="en-US" sz="1698" kern="0" dirty="0"/>
              <a:t>. I’m not sure of details.</a:t>
            </a:r>
          </a:p>
        </p:txBody>
      </p:sp>
      <p:grpSp>
        <p:nvGrpSpPr>
          <p:cNvPr id="5" name="Group 4">
            <a:extLst>
              <a:ext uri="{FF2B5EF4-FFF2-40B4-BE49-F238E27FC236}">
                <a16:creationId xmlns:a16="http://schemas.microsoft.com/office/drawing/2014/main" id="{70C61350-30BC-4F31-B4C9-BA557E15B4EF}"/>
              </a:ext>
            </a:extLst>
          </p:cNvPr>
          <p:cNvGrpSpPr/>
          <p:nvPr/>
        </p:nvGrpSpPr>
        <p:grpSpPr>
          <a:xfrm>
            <a:off x="5333083" y="46206"/>
            <a:ext cx="6085496" cy="4900766"/>
            <a:chOff x="9395235" y="415207"/>
            <a:chExt cx="9422567" cy="7588173"/>
          </a:xfrm>
        </p:grpSpPr>
        <p:pic>
          <p:nvPicPr>
            <p:cNvPr id="17" name="Picture 16">
              <a:extLst>
                <a:ext uri="{FF2B5EF4-FFF2-40B4-BE49-F238E27FC236}">
                  <a16:creationId xmlns:a16="http://schemas.microsoft.com/office/drawing/2014/main" id="{B9D716DC-E4C2-43AA-8672-0FD678BB8BDC}"/>
                </a:ext>
              </a:extLst>
            </p:cNvPr>
            <p:cNvPicPr>
              <a:picLocks noChangeAspect="1"/>
            </p:cNvPicPr>
            <p:nvPr/>
          </p:nvPicPr>
          <p:blipFill rotWithShape="1">
            <a:blip r:embed="rId3"/>
            <a:srcRect l="17488" t="6538" r="5269" b="16568"/>
            <a:stretch/>
          </p:blipFill>
          <p:spPr>
            <a:xfrm>
              <a:off x="10804939" y="590309"/>
              <a:ext cx="7494636" cy="6111577"/>
            </a:xfrm>
            <a:prstGeom prst="rect">
              <a:avLst/>
            </a:prstGeom>
          </p:spPr>
        </p:pic>
        <p:sp>
          <p:nvSpPr>
            <p:cNvPr id="18" name="Rectangle 17">
              <a:extLst>
                <a:ext uri="{FF2B5EF4-FFF2-40B4-BE49-F238E27FC236}">
                  <a16:creationId xmlns:a16="http://schemas.microsoft.com/office/drawing/2014/main" id="{E9EC16F6-514C-4604-993D-D70908487E85}"/>
                </a:ext>
              </a:extLst>
            </p:cNvPr>
            <p:cNvSpPr/>
            <p:nvPr/>
          </p:nvSpPr>
          <p:spPr>
            <a:xfrm>
              <a:off x="11362678" y="1258192"/>
              <a:ext cx="5322658" cy="180609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2"/>
            </a:p>
          </p:txBody>
        </p:sp>
        <p:graphicFrame>
          <p:nvGraphicFramePr>
            <p:cNvPr id="40" name="Chart 39">
              <a:extLst>
                <a:ext uri="{FF2B5EF4-FFF2-40B4-BE49-F238E27FC236}">
                  <a16:creationId xmlns:a16="http://schemas.microsoft.com/office/drawing/2014/main" id="{46868765-8E29-4732-A73F-97A596126ED4}"/>
                </a:ext>
              </a:extLst>
            </p:cNvPr>
            <p:cNvGraphicFramePr>
              <a:graphicFrameLocks/>
            </p:cNvGraphicFramePr>
            <p:nvPr/>
          </p:nvGraphicFramePr>
          <p:xfrm>
            <a:off x="9395235" y="415207"/>
            <a:ext cx="9422567" cy="7588173"/>
          </p:xfrm>
          <a:graphic>
            <a:graphicData uri="http://schemas.openxmlformats.org/drawingml/2006/chart">
              <c:chart xmlns:c="http://schemas.openxmlformats.org/drawingml/2006/chart" xmlns:r="http://schemas.openxmlformats.org/officeDocument/2006/relationships" r:id="rId4"/>
            </a:graphicData>
          </a:graphic>
        </p:graphicFrame>
        <p:sp>
          <p:nvSpPr>
            <p:cNvPr id="29" name="TextBox 28">
              <a:extLst>
                <a:ext uri="{FF2B5EF4-FFF2-40B4-BE49-F238E27FC236}">
                  <a16:creationId xmlns:a16="http://schemas.microsoft.com/office/drawing/2014/main" id="{B1B47238-DAEF-419F-8F82-3491FABC7ACF}"/>
                </a:ext>
              </a:extLst>
            </p:cNvPr>
            <p:cNvSpPr txBox="1"/>
            <p:nvPr/>
          </p:nvSpPr>
          <p:spPr>
            <a:xfrm>
              <a:off x="11362679" y="3264070"/>
              <a:ext cx="2996310" cy="720981"/>
            </a:xfrm>
            <a:prstGeom prst="rect">
              <a:avLst/>
            </a:prstGeom>
          </p:spPr>
          <p:txBody>
            <a:bodyPr wrap="none" rtlCol="0">
              <a:spAutoFit/>
            </a:bodyPr>
            <a:lstStyle/>
            <a:p>
              <a:pPr algn="l"/>
              <a:r>
                <a:rPr lang="en-US" sz="2426" kern="0" dirty="0"/>
                <a:t>UNI+ AP state</a:t>
              </a:r>
            </a:p>
          </p:txBody>
        </p:sp>
      </p:grpSp>
      <p:grpSp>
        <p:nvGrpSpPr>
          <p:cNvPr id="3" name="Group 2">
            <a:extLst>
              <a:ext uri="{FF2B5EF4-FFF2-40B4-BE49-F238E27FC236}">
                <a16:creationId xmlns:a16="http://schemas.microsoft.com/office/drawing/2014/main" id="{F3A1657B-33DA-4973-913D-CC7AD82ECD63}"/>
              </a:ext>
            </a:extLst>
          </p:cNvPr>
          <p:cNvGrpSpPr/>
          <p:nvPr/>
        </p:nvGrpSpPr>
        <p:grpSpPr>
          <a:xfrm>
            <a:off x="597701" y="735963"/>
            <a:ext cx="4626956" cy="3602771"/>
            <a:chOff x="1249732" y="1843251"/>
            <a:chExt cx="7271304" cy="5661789"/>
          </a:xfrm>
        </p:grpSpPr>
        <p:pic>
          <p:nvPicPr>
            <p:cNvPr id="4" name="Picture 3">
              <a:extLst>
                <a:ext uri="{FF2B5EF4-FFF2-40B4-BE49-F238E27FC236}">
                  <a16:creationId xmlns:a16="http://schemas.microsoft.com/office/drawing/2014/main" id="{AD54E2BB-22DE-4E32-B7BD-D90E161E9ADD}"/>
                </a:ext>
              </a:extLst>
            </p:cNvPr>
            <p:cNvPicPr>
              <a:picLocks noChangeAspect="1"/>
            </p:cNvPicPr>
            <p:nvPr/>
          </p:nvPicPr>
          <p:blipFill>
            <a:blip r:embed="rId5"/>
            <a:stretch>
              <a:fillRect/>
            </a:stretch>
          </p:blipFill>
          <p:spPr>
            <a:xfrm>
              <a:off x="1249732" y="1843251"/>
              <a:ext cx="7271304" cy="5661789"/>
            </a:xfrm>
            <a:prstGeom prst="rect">
              <a:avLst/>
            </a:prstGeom>
          </p:spPr>
        </p:pic>
        <p:sp>
          <p:nvSpPr>
            <p:cNvPr id="41" name="TextBox 40">
              <a:extLst>
                <a:ext uri="{FF2B5EF4-FFF2-40B4-BE49-F238E27FC236}">
                  <a16:creationId xmlns:a16="http://schemas.microsoft.com/office/drawing/2014/main" id="{A25E1D95-B233-408F-9309-2DFB07FF5BA8}"/>
                </a:ext>
              </a:extLst>
            </p:cNvPr>
            <p:cNvSpPr txBox="1"/>
            <p:nvPr/>
          </p:nvSpPr>
          <p:spPr>
            <a:xfrm>
              <a:off x="3180251" y="4357673"/>
              <a:ext cx="2663229" cy="731758"/>
            </a:xfrm>
            <a:prstGeom prst="rect">
              <a:avLst/>
            </a:prstGeom>
          </p:spPr>
          <p:txBody>
            <a:bodyPr wrap="none" rtlCol="0">
              <a:spAutoFit/>
            </a:bodyPr>
            <a:lstStyle/>
            <a:p>
              <a:pPr algn="l"/>
              <a:r>
                <a:rPr lang="en-US" sz="2426" kern="0" dirty="0"/>
                <a:t>UNI- P state</a:t>
              </a:r>
            </a:p>
          </p:txBody>
        </p:sp>
      </p:grpSp>
      <p:graphicFrame>
        <p:nvGraphicFramePr>
          <p:cNvPr id="42" name="Table 42">
            <a:extLst>
              <a:ext uri="{FF2B5EF4-FFF2-40B4-BE49-F238E27FC236}">
                <a16:creationId xmlns:a16="http://schemas.microsoft.com/office/drawing/2014/main" id="{A6CC2D5B-9D86-45B4-BCFD-736B9B608F1C}"/>
              </a:ext>
            </a:extLst>
          </p:cNvPr>
          <p:cNvGraphicFramePr>
            <a:graphicFrameLocks noGrp="1"/>
          </p:cNvGraphicFramePr>
          <p:nvPr/>
        </p:nvGraphicFramePr>
        <p:xfrm>
          <a:off x="629629" y="5019199"/>
          <a:ext cx="1880396" cy="1304477"/>
        </p:xfrm>
        <a:graphic>
          <a:graphicData uri="http://schemas.openxmlformats.org/drawingml/2006/table">
            <a:tbl>
              <a:tblPr firstRow="1" bandRow="1">
                <a:tableStyleId>{5C22544A-7EE6-4342-B048-85BDC9FD1C3A}</a:tableStyleId>
              </a:tblPr>
              <a:tblGrid>
                <a:gridCol w="439898">
                  <a:extLst>
                    <a:ext uri="{9D8B030D-6E8A-4147-A177-3AD203B41FA5}">
                      <a16:colId xmlns:a16="http://schemas.microsoft.com/office/drawing/2014/main" val="1797099918"/>
                    </a:ext>
                  </a:extLst>
                </a:gridCol>
                <a:gridCol w="659845">
                  <a:extLst>
                    <a:ext uri="{9D8B030D-6E8A-4147-A177-3AD203B41FA5}">
                      <a16:colId xmlns:a16="http://schemas.microsoft.com/office/drawing/2014/main" val="1670884307"/>
                    </a:ext>
                  </a:extLst>
                </a:gridCol>
                <a:gridCol w="780652">
                  <a:extLst>
                    <a:ext uri="{9D8B030D-6E8A-4147-A177-3AD203B41FA5}">
                      <a16:colId xmlns:a16="http://schemas.microsoft.com/office/drawing/2014/main" val="1434413163"/>
                    </a:ext>
                  </a:extLst>
                </a:gridCol>
              </a:tblGrid>
              <a:tr h="314213">
                <a:tc>
                  <a:txBody>
                    <a:bodyPr/>
                    <a:lstStyle/>
                    <a:p>
                      <a:endParaRPr lang="en-US" sz="1700" b="0" dirty="0"/>
                    </a:p>
                  </a:txBody>
                  <a:tcPr marL="55449" marR="55449" marT="27725" marB="27725"/>
                </a:tc>
                <a:tc>
                  <a:txBody>
                    <a:bodyPr/>
                    <a:lstStyle/>
                    <a:p>
                      <a:r>
                        <a:rPr lang="en-US" sz="1700" b="0" dirty="0"/>
                        <a:t>P</a:t>
                      </a:r>
                    </a:p>
                  </a:txBody>
                  <a:tcPr marL="55449" marR="55449" marT="27725" marB="27725"/>
                </a:tc>
                <a:tc>
                  <a:txBody>
                    <a:bodyPr/>
                    <a:lstStyle/>
                    <a:p>
                      <a:r>
                        <a:rPr lang="en-US" sz="1700" b="0" dirty="0"/>
                        <a:t>AP</a:t>
                      </a:r>
                    </a:p>
                  </a:txBody>
                  <a:tcPr marL="55449" marR="55449" marT="27725" marB="27725"/>
                </a:tc>
                <a:extLst>
                  <a:ext uri="{0D108BD9-81ED-4DB2-BD59-A6C34878D82A}">
                    <a16:rowId xmlns:a16="http://schemas.microsoft.com/office/drawing/2014/main" val="58901407"/>
                  </a:ext>
                </a:extLst>
              </a:tr>
              <a:tr h="330088">
                <a:tc>
                  <a:txBody>
                    <a:bodyPr/>
                    <a:lstStyle/>
                    <a:p>
                      <a:r>
                        <a:rPr lang="en-US" sz="1700" b="0" dirty="0"/>
                        <a:t>65</a:t>
                      </a:r>
                    </a:p>
                  </a:txBody>
                  <a:tcPr marL="55449" marR="55449" marT="27725" marB="27725"/>
                </a:tc>
                <a:tc>
                  <a:txBody>
                    <a:bodyPr/>
                    <a:lstStyle/>
                    <a:p>
                      <a:r>
                        <a:rPr lang="en-US" sz="1700" b="0" dirty="0"/>
                        <a:t>0.43</a:t>
                      </a:r>
                    </a:p>
                  </a:txBody>
                  <a:tcPr marL="55449" marR="55449" marT="27725" marB="27725"/>
                </a:tc>
                <a:tc>
                  <a:txBody>
                    <a:bodyPr/>
                    <a:lstStyle/>
                    <a:p>
                      <a:r>
                        <a:rPr lang="en-US" sz="1700" b="0" dirty="0"/>
                        <a:t>0.69</a:t>
                      </a:r>
                    </a:p>
                  </a:txBody>
                  <a:tcPr marL="55449" marR="55449" marT="27725" marB="27725"/>
                </a:tc>
                <a:extLst>
                  <a:ext uri="{0D108BD9-81ED-4DB2-BD59-A6C34878D82A}">
                    <a16:rowId xmlns:a16="http://schemas.microsoft.com/office/drawing/2014/main" val="4227474879"/>
                  </a:ext>
                </a:extLst>
              </a:tr>
              <a:tr h="330088">
                <a:tc>
                  <a:txBody>
                    <a:bodyPr/>
                    <a:lstStyle/>
                    <a:p>
                      <a:r>
                        <a:rPr lang="en-US" sz="1700" b="0" dirty="0"/>
                        <a:t>77</a:t>
                      </a:r>
                    </a:p>
                  </a:txBody>
                  <a:tcPr marL="55449" marR="55449" marT="27725" marB="27725"/>
                </a:tc>
                <a:tc>
                  <a:txBody>
                    <a:bodyPr/>
                    <a:lstStyle/>
                    <a:p>
                      <a:r>
                        <a:rPr lang="en-US" sz="1700" b="0" dirty="0"/>
                        <a:t>0.41</a:t>
                      </a:r>
                    </a:p>
                  </a:txBody>
                  <a:tcPr marL="55449" marR="55449" marT="27725" marB="27725"/>
                </a:tc>
                <a:tc>
                  <a:txBody>
                    <a:bodyPr/>
                    <a:lstStyle/>
                    <a:p>
                      <a:r>
                        <a:rPr lang="en-US" sz="1700" b="0" dirty="0"/>
                        <a:t>0.54</a:t>
                      </a:r>
                    </a:p>
                  </a:txBody>
                  <a:tcPr marL="55449" marR="55449" marT="27725" marB="27725"/>
                </a:tc>
                <a:extLst>
                  <a:ext uri="{0D108BD9-81ED-4DB2-BD59-A6C34878D82A}">
                    <a16:rowId xmlns:a16="http://schemas.microsoft.com/office/drawing/2014/main" val="3814936272"/>
                  </a:ext>
                </a:extLst>
              </a:tr>
              <a:tr h="330088">
                <a:tc>
                  <a:txBody>
                    <a:bodyPr/>
                    <a:lstStyle/>
                    <a:p>
                      <a:r>
                        <a:rPr lang="en-US" sz="1700" b="0" dirty="0"/>
                        <a:t>88</a:t>
                      </a:r>
                    </a:p>
                  </a:txBody>
                  <a:tcPr marL="55449" marR="55449" marT="27725" marB="27725"/>
                </a:tc>
                <a:tc>
                  <a:txBody>
                    <a:bodyPr/>
                    <a:lstStyle/>
                    <a:p>
                      <a:r>
                        <a:rPr lang="en-US" sz="1700" b="0" dirty="0"/>
                        <a:t>0.38</a:t>
                      </a:r>
                    </a:p>
                  </a:txBody>
                  <a:tcPr marL="55449" marR="55449" marT="27725" marB="27725"/>
                </a:tc>
                <a:tc>
                  <a:txBody>
                    <a:bodyPr/>
                    <a:lstStyle/>
                    <a:p>
                      <a:r>
                        <a:rPr lang="en-US" sz="1700" b="0" dirty="0"/>
                        <a:t>0.54</a:t>
                      </a:r>
                    </a:p>
                  </a:txBody>
                  <a:tcPr marL="55449" marR="55449" marT="27725" marB="27725"/>
                </a:tc>
                <a:extLst>
                  <a:ext uri="{0D108BD9-81ED-4DB2-BD59-A6C34878D82A}">
                    <a16:rowId xmlns:a16="http://schemas.microsoft.com/office/drawing/2014/main" val="2120261317"/>
                  </a:ext>
                </a:extLst>
              </a:tr>
            </a:tbl>
          </a:graphicData>
        </a:graphic>
      </p:graphicFrame>
      <p:sp>
        <p:nvSpPr>
          <p:cNvPr id="6" name="TextBox 5">
            <a:extLst>
              <a:ext uri="{FF2B5EF4-FFF2-40B4-BE49-F238E27FC236}">
                <a16:creationId xmlns:a16="http://schemas.microsoft.com/office/drawing/2014/main" id="{8A97B6D6-7CF4-408B-9941-2FEC57AEAA58}"/>
              </a:ext>
            </a:extLst>
          </p:cNvPr>
          <p:cNvSpPr txBox="1"/>
          <p:nvPr/>
        </p:nvSpPr>
        <p:spPr>
          <a:xfrm>
            <a:off x="506111" y="6357338"/>
            <a:ext cx="2332690" cy="316240"/>
          </a:xfrm>
          <a:prstGeom prst="rect">
            <a:avLst/>
          </a:prstGeom>
        </p:spPr>
        <p:txBody>
          <a:bodyPr wrap="none" rtlCol="0">
            <a:spAutoFit/>
          </a:bodyPr>
          <a:lstStyle/>
          <a:p>
            <a:pPr algn="l"/>
            <a:r>
              <a:rPr lang="en-US" sz="1455" kern="0" dirty="0"/>
              <a:t>Table 1. C vs CD and Polarity</a:t>
            </a:r>
          </a:p>
        </p:txBody>
      </p:sp>
      <p:sp>
        <p:nvSpPr>
          <p:cNvPr id="19" name="TextBox 18">
            <a:extLst>
              <a:ext uri="{FF2B5EF4-FFF2-40B4-BE49-F238E27FC236}">
                <a16:creationId xmlns:a16="http://schemas.microsoft.com/office/drawing/2014/main" id="{87A1B8AB-9BBF-426D-BF5C-97DAAA4A9D1D}"/>
              </a:ext>
            </a:extLst>
          </p:cNvPr>
          <p:cNvSpPr txBox="1"/>
          <p:nvPr/>
        </p:nvSpPr>
        <p:spPr>
          <a:xfrm>
            <a:off x="2911179" y="1034209"/>
            <a:ext cx="1877437" cy="838948"/>
          </a:xfrm>
          <a:prstGeom prst="rect">
            <a:avLst/>
          </a:prstGeom>
        </p:spPr>
        <p:txBody>
          <a:bodyPr wrap="none" rtlCol="0">
            <a:spAutoFit/>
          </a:bodyPr>
          <a:lstStyle/>
          <a:p>
            <a:pPr algn="l"/>
            <a:r>
              <a:rPr lang="en-US" sz="2426" kern="0" dirty="0"/>
              <a:t>Dots are </a:t>
            </a:r>
            <a:r>
              <a:rPr lang="en-US" sz="2426" kern="0" dirty="0" err="1"/>
              <a:t>expt</a:t>
            </a:r>
            <a:endParaRPr lang="en-US" sz="2426" kern="0" dirty="0"/>
          </a:p>
          <a:p>
            <a:pPr algn="l"/>
            <a:r>
              <a:rPr lang="en-US" sz="2426" kern="0" dirty="0"/>
              <a:t>Line is sim</a:t>
            </a:r>
          </a:p>
        </p:txBody>
      </p:sp>
      <p:sp>
        <p:nvSpPr>
          <p:cNvPr id="20" name="TextBox 19">
            <a:extLst>
              <a:ext uri="{FF2B5EF4-FFF2-40B4-BE49-F238E27FC236}">
                <a16:creationId xmlns:a16="http://schemas.microsoft.com/office/drawing/2014/main" id="{B86488DE-018E-4DC6-9D0D-975C4A334029}"/>
              </a:ext>
            </a:extLst>
          </p:cNvPr>
          <p:cNvSpPr txBox="1"/>
          <p:nvPr/>
        </p:nvSpPr>
        <p:spPr>
          <a:xfrm>
            <a:off x="8480463" y="528723"/>
            <a:ext cx="1877437" cy="838948"/>
          </a:xfrm>
          <a:prstGeom prst="rect">
            <a:avLst/>
          </a:prstGeom>
        </p:spPr>
        <p:txBody>
          <a:bodyPr wrap="none" rtlCol="0">
            <a:spAutoFit/>
          </a:bodyPr>
          <a:lstStyle/>
          <a:p>
            <a:pPr algn="l"/>
            <a:r>
              <a:rPr lang="en-US" sz="2426" kern="0" dirty="0"/>
              <a:t>Dots are </a:t>
            </a:r>
            <a:r>
              <a:rPr lang="en-US" sz="2426" kern="0" dirty="0" err="1"/>
              <a:t>expt</a:t>
            </a:r>
            <a:endParaRPr lang="en-US" sz="2426" kern="0" dirty="0"/>
          </a:p>
          <a:p>
            <a:pPr algn="l"/>
            <a:r>
              <a:rPr lang="en-US" sz="2426" kern="0" dirty="0"/>
              <a:t>Line is sim</a:t>
            </a:r>
          </a:p>
        </p:txBody>
      </p:sp>
    </p:spTree>
    <p:extLst>
      <p:ext uri="{BB962C8B-B14F-4D97-AF65-F5344CB8AC3E}">
        <p14:creationId xmlns:p14="http://schemas.microsoft.com/office/powerpoint/2010/main" val="7044174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44FC9EF-8F62-472D-8273-84B420A3ABCB}"/>
              </a:ext>
            </a:extLst>
          </p:cNvPr>
          <p:cNvSpPr/>
          <p:nvPr/>
        </p:nvSpPr>
        <p:spPr>
          <a:xfrm>
            <a:off x="312595" y="1759918"/>
            <a:ext cx="11527518" cy="3730834"/>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092"/>
          </a:p>
        </p:txBody>
      </p:sp>
      <p:sp>
        <p:nvSpPr>
          <p:cNvPr id="11" name="Title 10">
            <a:extLst>
              <a:ext uri="{FF2B5EF4-FFF2-40B4-BE49-F238E27FC236}">
                <a16:creationId xmlns:a16="http://schemas.microsoft.com/office/drawing/2014/main" id="{A2ABAC14-E44E-47F9-A412-B561B0F08E52}"/>
              </a:ext>
            </a:extLst>
          </p:cNvPr>
          <p:cNvSpPr>
            <a:spLocks noGrp="1"/>
          </p:cNvSpPr>
          <p:nvPr>
            <p:ph type="title"/>
          </p:nvPr>
        </p:nvSpPr>
        <p:spPr>
          <a:xfrm>
            <a:off x="829435" y="396118"/>
            <a:ext cx="9887340" cy="628057"/>
          </a:xfrm>
        </p:spPr>
        <p:txBody>
          <a:bodyPr/>
          <a:lstStyle/>
          <a:p>
            <a:r>
              <a:rPr lang="en-US" sz="4002" dirty="0"/>
              <a:t>What we know</a:t>
            </a:r>
          </a:p>
        </p:txBody>
      </p:sp>
      <p:sp>
        <p:nvSpPr>
          <p:cNvPr id="32" name="TextBox 31">
            <a:extLst>
              <a:ext uri="{FF2B5EF4-FFF2-40B4-BE49-F238E27FC236}">
                <a16:creationId xmlns:a16="http://schemas.microsoft.com/office/drawing/2014/main" id="{7CF4EB78-77FD-4C7E-8129-912465A59399}"/>
              </a:ext>
            </a:extLst>
          </p:cNvPr>
          <p:cNvSpPr txBox="1"/>
          <p:nvPr/>
        </p:nvSpPr>
        <p:spPr>
          <a:xfrm>
            <a:off x="6996832" y="839176"/>
            <a:ext cx="4118531" cy="987963"/>
          </a:xfrm>
          <a:prstGeom prst="rect">
            <a:avLst/>
          </a:prstGeom>
        </p:spPr>
        <p:txBody>
          <a:bodyPr wrap="square" rtlCol="0">
            <a:spAutoFit/>
          </a:bodyPr>
          <a:lstStyle/>
          <a:p>
            <a:pPr algn="l"/>
            <a:r>
              <a:rPr lang="en-US" sz="1940" kern="0" dirty="0"/>
              <a:t>Main difference in UNI+ and UNI- MTTF </a:t>
            </a:r>
            <a:r>
              <a:rPr lang="en-US" sz="1940" i="1" kern="0" dirty="0"/>
              <a:t>could</a:t>
            </a:r>
            <a:r>
              <a:rPr lang="en-US" sz="1940" kern="0" dirty="0"/>
              <a:t> be accounted for with SH.</a:t>
            </a:r>
          </a:p>
          <a:p>
            <a:pPr algn="l"/>
            <a:r>
              <a:rPr lang="en-US" sz="1940" kern="0" dirty="0"/>
              <a:t>BIP still very different.</a:t>
            </a:r>
          </a:p>
        </p:txBody>
      </p:sp>
      <p:sp>
        <p:nvSpPr>
          <p:cNvPr id="33" name="TextBox 32">
            <a:extLst>
              <a:ext uri="{FF2B5EF4-FFF2-40B4-BE49-F238E27FC236}">
                <a16:creationId xmlns:a16="http://schemas.microsoft.com/office/drawing/2014/main" id="{FC0E2EC5-96AB-4DB7-92A9-DA7B42D640BA}"/>
              </a:ext>
            </a:extLst>
          </p:cNvPr>
          <p:cNvSpPr txBox="1"/>
          <p:nvPr/>
        </p:nvSpPr>
        <p:spPr>
          <a:xfrm>
            <a:off x="3239907" y="5490752"/>
            <a:ext cx="7069786" cy="987963"/>
          </a:xfrm>
          <a:prstGeom prst="rect">
            <a:avLst/>
          </a:prstGeom>
        </p:spPr>
        <p:txBody>
          <a:bodyPr wrap="square" rtlCol="0">
            <a:spAutoFit/>
          </a:bodyPr>
          <a:lstStyle/>
          <a:p>
            <a:pPr algn="l"/>
            <a:r>
              <a:rPr lang="en-US" sz="1940" kern="0" dirty="0"/>
              <a:t>Unsure BIP SH correction due to switching. </a:t>
            </a:r>
          </a:p>
          <a:p>
            <a:pPr algn="l"/>
            <a:r>
              <a:rPr lang="en-US" sz="1940" kern="0" dirty="0"/>
              <a:t>+109C is from averaging </a:t>
            </a:r>
            <a:r>
              <a:rPr lang="el-GR" sz="1940" kern="0" dirty="0">
                <a:latin typeface="Calibri" panose="020F0502020204030204" pitchFamily="34" charset="0"/>
                <a:cs typeface="Calibri" panose="020F0502020204030204" pitchFamily="34" charset="0"/>
              </a:rPr>
              <a:t>Δ</a:t>
            </a:r>
            <a:r>
              <a:rPr lang="en-US" sz="1940" kern="0" dirty="0">
                <a:latin typeface="Calibri" panose="020F0502020204030204" pitchFamily="34" charset="0"/>
                <a:cs typeface="Calibri" panose="020F0502020204030204" pitchFamily="34" charset="0"/>
              </a:rPr>
              <a:t>T</a:t>
            </a:r>
            <a:r>
              <a:rPr lang="en-US" sz="1940" kern="0" baseline="-25000" dirty="0">
                <a:latin typeface="Calibri" panose="020F0502020204030204" pitchFamily="34" charset="0"/>
                <a:cs typeface="Calibri" panose="020F0502020204030204" pitchFamily="34" charset="0"/>
              </a:rPr>
              <a:t>SH</a:t>
            </a:r>
            <a:r>
              <a:rPr lang="en-US" sz="1940" kern="0" dirty="0"/>
              <a:t> of UNI- and UNI+. </a:t>
            </a:r>
          </a:p>
          <a:p>
            <a:pPr algn="l"/>
            <a:r>
              <a:rPr lang="en-US" sz="1940" kern="0" dirty="0"/>
              <a:t>+125C is from worst case (</a:t>
            </a:r>
            <a:r>
              <a:rPr lang="en-US" sz="1940" kern="0" dirty="0" err="1"/>
              <a:t>ie</a:t>
            </a:r>
            <a:r>
              <a:rPr lang="en-US" sz="1940" kern="0" dirty="0"/>
              <a:t>. P state). </a:t>
            </a:r>
          </a:p>
        </p:txBody>
      </p:sp>
      <p:sp>
        <p:nvSpPr>
          <p:cNvPr id="20" name="TextBox 19">
            <a:extLst>
              <a:ext uri="{FF2B5EF4-FFF2-40B4-BE49-F238E27FC236}">
                <a16:creationId xmlns:a16="http://schemas.microsoft.com/office/drawing/2014/main" id="{189204E2-492B-4989-B709-04C0E04AA416}"/>
              </a:ext>
            </a:extLst>
          </p:cNvPr>
          <p:cNvSpPr txBox="1"/>
          <p:nvPr/>
        </p:nvSpPr>
        <p:spPr>
          <a:xfrm>
            <a:off x="1497513" y="1148166"/>
            <a:ext cx="4118531" cy="689420"/>
          </a:xfrm>
          <a:prstGeom prst="rect">
            <a:avLst/>
          </a:prstGeom>
        </p:spPr>
        <p:txBody>
          <a:bodyPr wrap="square" rtlCol="0">
            <a:spAutoFit/>
          </a:bodyPr>
          <a:lstStyle/>
          <a:p>
            <a:pPr algn="l"/>
            <a:r>
              <a:rPr lang="en-US" sz="1940" kern="0" dirty="0"/>
              <a:t>MTTF trend seems non-Arrhenius… more on that later</a:t>
            </a:r>
          </a:p>
        </p:txBody>
      </p:sp>
      <p:sp>
        <p:nvSpPr>
          <p:cNvPr id="21" name="TextBox 20">
            <a:extLst>
              <a:ext uri="{FF2B5EF4-FFF2-40B4-BE49-F238E27FC236}">
                <a16:creationId xmlns:a16="http://schemas.microsoft.com/office/drawing/2014/main" id="{E8263CB6-041D-4217-AEF3-FA20FE698E9A}"/>
              </a:ext>
            </a:extLst>
          </p:cNvPr>
          <p:cNvSpPr txBox="1"/>
          <p:nvPr/>
        </p:nvSpPr>
        <p:spPr>
          <a:xfrm>
            <a:off x="1821111" y="5075348"/>
            <a:ext cx="2748294" cy="689420"/>
          </a:xfrm>
          <a:prstGeom prst="rect">
            <a:avLst/>
          </a:prstGeom>
        </p:spPr>
        <p:txBody>
          <a:bodyPr wrap="square" rtlCol="0">
            <a:spAutoFit/>
          </a:bodyPr>
          <a:lstStyle/>
          <a:p>
            <a:pPr algn="ctr"/>
            <a:r>
              <a:rPr lang="en-US" sz="1940" kern="0" dirty="0"/>
              <a:t>Before UNI- SH correction</a:t>
            </a:r>
          </a:p>
        </p:txBody>
      </p:sp>
      <p:sp>
        <p:nvSpPr>
          <p:cNvPr id="23" name="TextBox 22">
            <a:extLst>
              <a:ext uri="{FF2B5EF4-FFF2-40B4-BE49-F238E27FC236}">
                <a16:creationId xmlns:a16="http://schemas.microsoft.com/office/drawing/2014/main" id="{060CCA0A-9790-48A5-9A80-203CD4BF889B}"/>
              </a:ext>
            </a:extLst>
          </p:cNvPr>
          <p:cNvSpPr txBox="1"/>
          <p:nvPr/>
        </p:nvSpPr>
        <p:spPr>
          <a:xfrm>
            <a:off x="7847315" y="5075348"/>
            <a:ext cx="2417564" cy="390876"/>
          </a:xfrm>
          <a:prstGeom prst="rect">
            <a:avLst/>
          </a:prstGeom>
        </p:spPr>
        <p:txBody>
          <a:bodyPr wrap="square" rtlCol="0">
            <a:spAutoFit/>
          </a:bodyPr>
          <a:lstStyle/>
          <a:p>
            <a:pPr algn="ctr"/>
            <a:r>
              <a:rPr lang="en-US" sz="1940" kern="0" dirty="0"/>
              <a:t>After SH correction</a:t>
            </a:r>
          </a:p>
        </p:txBody>
      </p:sp>
      <p:sp>
        <p:nvSpPr>
          <p:cNvPr id="10" name="TextBox 9">
            <a:extLst>
              <a:ext uri="{FF2B5EF4-FFF2-40B4-BE49-F238E27FC236}">
                <a16:creationId xmlns:a16="http://schemas.microsoft.com/office/drawing/2014/main" id="{8BCD5767-FB52-4579-8D1F-E12732DF9F1B}"/>
              </a:ext>
            </a:extLst>
          </p:cNvPr>
          <p:cNvSpPr txBox="1"/>
          <p:nvPr/>
        </p:nvSpPr>
        <p:spPr>
          <a:xfrm>
            <a:off x="3239907" y="6442595"/>
            <a:ext cx="6094802" cy="390876"/>
          </a:xfrm>
          <a:prstGeom prst="rect">
            <a:avLst/>
          </a:prstGeom>
          <a:noFill/>
        </p:spPr>
        <p:txBody>
          <a:bodyPr wrap="square">
            <a:spAutoFit/>
          </a:bodyPr>
          <a:lstStyle/>
          <a:p>
            <a:pPr algn="l"/>
            <a:r>
              <a:rPr lang="en-US" sz="1940" kern="0" dirty="0"/>
              <a:t>Note: PW=200ns throughout this presentation!</a:t>
            </a:r>
          </a:p>
        </p:txBody>
      </p:sp>
      <p:pic>
        <p:nvPicPr>
          <p:cNvPr id="5" name="Picture 4">
            <a:extLst>
              <a:ext uri="{FF2B5EF4-FFF2-40B4-BE49-F238E27FC236}">
                <a16:creationId xmlns:a16="http://schemas.microsoft.com/office/drawing/2014/main" id="{4D0B67F3-5E41-4809-82F2-F78AD292C58F}"/>
              </a:ext>
            </a:extLst>
          </p:cNvPr>
          <p:cNvPicPr>
            <a:picLocks noChangeAspect="1"/>
          </p:cNvPicPr>
          <p:nvPr/>
        </p:nvPicPr>
        <p:blipFill>
          <a:blip r:embed="rId2"/>
          <a:stretch>
            <a:fillRect/>
          </a:stretch>
        </p:blipFill>
        <p:spPr>
          <a:xfrm>
            <a:off x="6601907" y="1801392"/>
            <a:ext cx="4908380" cy="3273956"/>
          </a:xfrm>
          <a:prstGeom prst="rect">
            <a:avLst/>
          </a:prstGeom>
        </p:spPr>
      </p:pic>
      <p:pic>
        <p:nvPicPr>
          <p:cNvPr id="6" name="Picture 5">
            <a:extLst>
              <a:ext uri="{FF2B5EF4-FFF2-40B4-BE49-F238E27FC236}">
                <a16:creationId xmlns:a16="http://schemas.microsoft.com/office/drawing/2014/main" id="{1AFC6DDE-1EFE-40E6-83FB-0F958B5BE45C}"/>
              </a:ext>
            </a:extLst>
          </p:cNvPr>
          <p:cNvPicPr>
            <a:picLocks noChangeAspect="1"/>
          </p:cNvPicPr>
          <p:nvPr/>
        </p:nvPicPr>
        <p:blipFill>
          <a:blip r:embed="rId3"/>
          <a:stretch>
            <a:fillRect/>
          </a:stretch>
        </p:blipFill>
        <p:spPr>
          <a:xfrm>
            <a:off x="617412" y="1801407"/>
            <a:ext cx="5155693" cy="3273941"/>
          </a:xfrm>
          <a:prstGeom prst="rect">
            <a:avLst/>
          </a:prstGeom>
        </p:spPr>
      </p:pic>
      <p:sp>
        <p:nvSpPr>
          <p:cNvPr id="17" name="TextBox 16">
            <a:extLst>
              <a:ext uri="{FF2B5EF4-FFF2-40B4-BE49-F238E27FC236}">
                <a16:creationId xmlns:a16="http://schemas.microsoft.com/office/drawing/2014/main" id="{5D5FAD6C-E70B-4DAF-A9F4-3A76C7843F42}"/>
              </a:ext>
            </a:extLst>
          </p:cNvPr>
          <p:cNvSpPr txBox="1"/>
          <p:nvPr/>
        </p:nvSpPr>
        <p:spPr>
          <a:xfrm>
            <a:off x="11022933" y="5248125"/>
            <a:ext cx="856472" cy="278987"/>
          </a:xfrm>
          <a:prstGeom prst="rect">
            <a:avLst/>
          </a:prstGeom>
        </p:spPr>
        <p:txBody>
          <a:bodyPr wrap="square" rtlCol="0">
            <a:spAutoFit/>
          </a:bodyPr>
          <a:lstStyle/>
          <a:p>
            <a:pPr algn="ctr"/>
            <a:r>
              <a:rPr lang="en-US" sz="1213" kern="0" dirty="0"/>
              <a:t>*key plots</a:t>
            </a:r>
          </a:p>
        </p:txBody>
      </p:sp>
    </p:spTree>
    <p:extLst>
      <p:ext uri="{BB962C8B-B14F-4D97-AF65-F5344CB8AC3E}">
        <p14:creationId xmlns:p14="http://schemas.microsoft.com/office/powerpoint/2010/main" val="357110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A2ABAC14-E44E-47F9-A412-B561B0F08E52}"/>
              </a:ext>
            </a:extLst>
          </p:cNvPr>
          <p:cNvSpPr>
            <a:spLocks noGrp="1"/>
          </p:cNvSpPr>
          <p:nvPr>
            <p:ph type="title"/>
          </p:nvPr>
        </p:nvSpPr>
        <p:spPr>
          <a:xfrm>
            <a:off x="829435" y="396118"/>
            <a:ext cx="9887340" cy="628057"/>
          </a:xfrm>
        </p:spPr>
        <p:txBody>
          <a:bodyPr/>
          <a:lstStyle/>
          <a:p>
            <a:r>
              <a:rPr lang="en-US" sz="4002" dirty="0"/>
              <a:t>What we know</a:t>
            </a:r>
          </a:p>
        </p:txBody>
      </p:sp>
      <p:pic>
        <p:nvPicPr>
          <p:cNvPr id="35" name="Picture 34">
            <a:extLst>
              <a:ext uri="{FF2B5EF4-FFF2-40B4-BE49-F238E27FC236}">
                <a16:creationId xmlns:a16="http://schemas.microsoft.com/office/drawing/2014/main" id="{594216BA-F613-42C3-91AF-764E1FA9E921}"/>
              </a:ext>
            </a:extLst>
          </p:cNvPr>
          <p:cNvPicPr>
            <a:picLocks noChangeAspect="1"/>
          </p:cNvPicPr>
          <p:nvPr/>
        </p:nvPicPr>
        <p:blipFill>
          <a:blip r:embed="rId2"/>
          <a:stretch>
            <a:fillRect/>
          </a:stretch>
        </p:blipFill>
        <p:spPr>
          <a:xfrm>
            <a:off x="1002891" y="1382341"/>
            <a:ext cx="4596158" cy="3647550"/>
          </a:xfrm>
          <a:prstGeom prst="rect">
            <a:avLst/>
          </a:prstGeom>
        </p:spPr>
      </p:pic>
      <p:sp>
        <p:nvSpPr>
          <p:cNvPr id="20" name="TextBox 30">
            <a:extLst>
              <a:ext uri="{FF2B5EF4-FFF2-40B4-BE49-F238E27FC236}">
                <a16:creationId xmlns:a16="http://schemas.microsoft.com/office/drawing/2014/main" id="{FFCE0F7A-CCE6-4B24-BD00-D6B3FC87118A}"/>
              </a:ext>
            </a:extLst>
          </p:cNvPr>
          <p:cNvSpPr txBox="1"/>
          <p:nvPr/>
        </p:nvSpPr>
        <p:spPr>
          <a:xfrm>
            <a:off x="1607470" y="875034"/>
            <a:ext cx="3387001" cy="689420"/>
          </a:xfrm>
          <a:prstGeom prst="rect">
            <a:avLst/>
          </a:prstGeom>
        </p:spPr>
        <p:txBody>
          <a:bodyPr wrap="square" rtlCol="0">
            <a:spAutoFit/>
          </a:bodyPr>
          <a:lstStyle/>
          <a:p>
            <a:pPr algn="l"/>
            <a:r>
              <a:rPr lang="en-US" sz="1940" kern="0" dirty="0"/>
              <a:t>Power Law Exponent decreases with temperature</a:t>
            </a:r>
          </a:p>
        </p:txBody>
      </p:sp>
      <p:pic>
        <p:nvPicPr>
          <p:cNvPr id="4" name="Picture 3">
            <a:extLst>
              <a:ext uri="{FF2B5EF4-FFF2-40B4-BE49-F238E27FC236}">
                <a16:creationId xmlns:a16="http://schemas.microsoft.com/office/drawing/2014/main" id="{14B15D41-E627-48D2-BE5A-4290AAA4F352}"/>
              </a:ext>
            </a:extLst>
          </p:cNvPr>
          <p:cNvPicPr>
            <a:picLocks noChangeAspect="1"/>
          </p:cNvPicPr>
          <p:nvPr/>
        </p:nvPicPr>
        <p:blipFill>
          <a:blip r:embed="rId3"/>
          <a:stretch>
            <a:fillRect/>
          </a:stretch>
        </p:blipFill>
        <p:spPr>
          <a:xfrm>
            <a:off x="6331552" y="1534164"/>
            <a:ext cx="4596158" cy="2905218"/>
          </a:xfrm>
          <a:prstGeom prst="rect">
            <a:avLst/>
          </a:prstGeom>
        </p:spPr>
      </p:pic>
      <p:sp>
        <p:nvSpPr>
          <p:cNvPr id="24" name="TextBox 30">
            <a:extLst>
              <a:ext uri="{FF2B5EF4-FFF2-40B4-BE49-F238E27FC236}">
                <a16:creationId xmlns:a16="http://schemas.microsoft.com/office/drawing/2014/main" id="{E6078726-9049-4B97-A3D1-2DAE52C3A22B}"/>
              </a:ext>
            </a:extLst>
          </p:cNvPr>
          <p:cNvSpPr txBox="1"/>
          <p:nvPr/>
        </p:nvSpPr>
        <p:spPr>
          <a:xfrm>
            <a:off x="6809732" y="875035"/>
            <a:ext cx="3387001" cy="689420"/>
          </a:xfrm>
          <a:prstGeom prst="rect">
            <a:avLst/>
          </a:prstGeom>
        </p:spPr>
        <p:txBody>
          <a:bodyPr wrap="square" rtlCol="0">
            <a:spAutoFit/>
          </a:bodyPr>
          <a:lstStyle/>
          <a:p>
            <a:pPr algn="l"/>
            <a:r>
              <a:rPr lang="en-US" sz="1940" kern="0" dirty="0"/>
              <a:t>Power Law Exponent no specific trend with device area</a:t>
            </a:r>
          </a:p>
        </p:txBody>
      </p:sp>
      <p:pic>
        <p:nvPicPr>
          <p:cNvPr id="7" name="Picture 6">
            <a:extLst>
              <a:ext uri="{FF2B5EF4-FFF2-40B4-BE49-F238E27FC236}">
                <a16:creationId xmlns:a16="http://schemas.microsoft.com/office/drawing/2014/main" id="{36AC2CBF-AD53-4186-8343-5A2F84BC214D}"/>
              </a:ext>
            </a:extLst>
          </p:cNvPr>
          <p:cNvPicPr>
            <a:picLocks noChangeAspect="1"/>
          </p:cNvPicPr>
          <p:nvPr/>
        </p:nvPicPr>
        <p:blipFill>
          <a:blip r:embed="rId4"/>
          <a:stretch>
            <a:fillRect/>
          </a:stretch>
        </p:blipFill>
        <p:spPr>
          <a:xfrm>
            <a:off x="1440509" y="5171301"/>
            <a:ext cx="2970497" cy="1535346"/>
          </a:xfrm>
          <a:prstGeom prst="rect">
            <a:avLst/>
          </a:prstGeom>
        </p:spPr>
      </p:pic>
      <p:sp>
        <p:nvSpPr>
          <p:cNvPr id="8" name="TextBox 7">
            <a:extLst>
              <a:ext uri="{FF2B5EF4-FFF2-40B4-BE49-F238E27FC236}">
                <a16:creationId xmlns:a16="http://schemas.microsoft.com/office/drawing/2014/main" id="{13DC4DAF-9A28-4A2F-BC9D-07CEDE35CD15}"/>
              </a:ext>
            </a:extLst>
          </p:cNvPr>
          <p:cNvSpPr txBox="1"/>
          <p:nvPr/>
        </p:nvSpPr>
        <p:spPr>
          <a:xfrm>
            <a:off x="4411005" y="5025381"/>
            <a:ext cx="7241288" cy="1659685"/>
          </a:xfrm>
          <a:prstGeom prst="rect">
            <a:avLst/>
          </a:prstGeom>
          <a:noFill/>
        </p:spPr>
        <p:txBody>
          <a:bodyPr wrap="square">
            <a:spAutoFit/>
          </a:bodyPr>
          <a:lstStyle/>
          <a:p>
            <a:r>
              <a:rPr lang="en-US" sz="1455" dirty="0"/>
              <a:t>(How power law comes about</a:t>
            </a:r>
            <a:r>
              <a:rPr lang="en-US" sz="1455" dirty="0">
                <a:sym typeface="Wingdings" panose="05000000000000000000" pitchFamily="2" charset="2"/>
              </a:rPr>
              <a:t>) </a:t>
            </a:r>
            <a:r>
              <a:rPr lang="en-US" sz="1455" dirty="0"/>
              <a:t>FIG. 5. Schematics of the thermally assisted hydrogen release model. When Si-H bond is in the ground state at T¼0 C (a), Si-H breakage occurs through excitation over all the energy-levels by electrons. When Si-H bond is excited to higher energy states at finite temperatures (b), the number of energy levels for bond breakage are reduced, leading to smaller exponents since the power-law exponents is equal to 4N.9–12 This new model explains the reduction of the power law exponent with increasing temperature.</a:t>
            </a:r>
          </a:p>
        </p:txBody>
      </p:sp>
    </p:spTree>
    <p:extLst>
      <p:ext uri="{BB962C8B-B14F-4D97-AF65-F5344CB8AC3E}">
        <p14:creationId xmlns:p14="http://schemas.microsoft.com/office/powerpoint/2010/main" val="15813363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0F4A063F-A1A5-4495-AC92-A32FEECCAADA}"/>
              </a:ext>
            </a:extLst>
          </p:cNvPr>
          <p:cNvPicPr>
            <a:picLocks noChangeAspect="1"/>
          </p:cNvPicPr>
          <p:nvPr/>
        </p:nvPicPr>
        <p:blipFill>
          <a:blip r:embed="rId2"/>
          <a:stretch>
            <a:fillRect/>
          </a:stretch>
        </p:blipFill>
        <p:spPr>
          <a:xfrm>
            <a:off x="7109026" y="1554699"/>
            <a:ext cx="4184775" cy="2657394"/>
          </a:xfrm>
          <a:prstGeom prst="rect">
            <a:avLst/>
          </a:prstGeom>
        </p:spPr>
      </p:pic>
      <p:sp>
        <p:nvSpPr>
          <p:cNvPr id="11" name="Title 10">
            <a:extLst>
              <a:ext uri="{FF2B5EF4-FFF2-40B4-BE49-F238E27FC236}">
                <a16:creationId xmlns:a16="http://schemas.microsoft.com/office/drawing/2014/main" id="{A2ABAC14-E44E-47F9-A412-B561B0F08E52}"/>
              </a:ext>
            </a:extLst>
          </p:cNvPr>
          <p:cNvSpPr>
            <a:spLocks noGrp="1"/>
          </p:cNvSpPr>
          <p:nvPr>
            <p:ph type="title"/>
          </p:nvPr>
        </p:nvSpPr>
        <p:spPr>
          <a:xfrm>
            <a:off x="829435" y="396118"/>
            <a:ext cx="9887340" cy="628057"/>
          </a:xfrm>
        </p:spPr>
        <p:txBody>
          <a:bodyPr/>
          <a:lstStyle/>
          <a:p>
            <a:r>
              <a:rPr lang="en-US" sz="4002" dirty="0"/>
              <a:t>Open question 1: Arrhenius or not?</a:t>
            </a:r>
            <a:endParaRPr lang="en-US" sz="4366" dirty="0"/>
          </a:p>
        </p:txBody>
      </p:sp>
      <p:pic>
        <p:nvPicPr>
          <p:cNvPr id="4" name="Picture 3">
            <a:extLst>
              <a:ext uri="{FF2B5EF4-FFF2-40B4-BE49-F238E27FC236}">
                <a16:creationId xmlns:a16="http://schemas.microsoft.com/office/drawing/2014/main" id="{367F0D9A-3078-497A-89B6-C2BD15955E35}"/>
              </a:ext>
            </a:extLst>
          </p:cNvPr>
          <p:cNvPicPr>
            <a:picLocks noChangeAspect="1"/>
          </p:cNvPicPr>
          <p:nvPr/>
        </p:nvPicPr>
        <p:blipFill>
          <a:blip r:embed="rId3"/>
          <a:stretch>
            <a:fillRect/>
          </a:stretch>
        </p:blipFill>
        <p:spPr>
          <a:xfrm>
            <a:off x="2471442" y="1354387"/>
            <a:ext cx="3057852" cy="2581463"/>
          </a:xfrm>
          <a:prstGeom prst="rect">
            <a:avLst/>
          </a:prstGeom>
        </p:spPr>
      </p:pic>
      <p:cxnSp>
        <p:nvCxnSpPr>
          <p:cNvPr id="17" name="Straight Connector 16">
            <a:extLst>
              <a:ext uri="{FF2B5EF4-FFF2-40B4-BE49-F238E27FC236}">
                <a16:creationId xmlns:a16="http://schemas.microsoft.com/office/drawing/2014/main" id="{3E2D1D60-E2F0-42EB-B61D-16A08DFF83A2}"/>
              </a:ext>
            </a:extLst>
          </p:cNvPr>
          <p:cNvCxnSpPr>
            <a:cxnSpLocks/>
          </p:cNvCxnSpPr>
          <p:nvPr/>
        </p:nvCxnSpPr>
        <p:spPr>
          <a:xfrm flipV="1">
            <a:off x="8335677" y="2174036"/>
            <a:ext cx="556976" cy="804407"/>
          </a:xfrm>
          <a:prstGeom prst="line">
            <a:avLst/>
          </a:prstGeom>
          <a:ln>
            <a:prstDash val="lgDash"/>
          </a:ln>
        </p:spPr>
        <p:style>
          <a:lnRef idx="1">
            <a:schemeClr val="accent5"/>
          </a:lnRef>
          <a:fillRef idx="0">
            <a:schemeClr val="accent5"/>
          </a:fillRef>
          <a:effectRef idx="0">
            <a:schemeClr val="accent5"/>
          </a:effectRef>
          <a:fontRef idx="minor">
            <a:schemeClr val="tx1"/>
          </a:fontRef>
        </p:style>
      </p:cxnSp>
      <p:cxnSp>
        <p:nvCxnSpPr>
          <p:cNvPr id="18" name="Straight Connector 17">
            <a:extLst>
              <a:ext uri="{FF2B5EF4-FFF2-40B4-BE49-F238E27FC236}">
                <a16:creationId xmlns:a16="http://schemas.microsoft.com/office/drawing/2014/main" id="{94F88792-57EE-4A3F-8B9D-F42D6FF5B8B9}"/>
              </a:ext>
            </a:extLst>
          </p:cNvPr>
          <p:cNvCxnSpPr>
            <a:cxnSpLocks/>
          </p:cNvCxnSpPr>
          <p:nvPr/>
        </p:nvCxnSpPr>
        <p:spPr>
          <a:xfrm flipV="1">
            <a:off x="9095837" y="1699664"/>
            <a:ext cx="600354" cy="510805"/>
          </a:xfrm>
          <a:prstGeom prst="line">
            <a:avLst/>
          </a:prstGeom>
          <a:ln>
            <a:prstDash val="lgDash"/>
          </a:ln>
        </p:spPr>
        <p:style>
          <a:lnRef idx="1">
            <a:schemeClr val="accent5"/>
          </a:lnRef>
          <a:fillRef idx="0">
            <a:schemeClr val="accent5"/>
          </a:fillRef>
          <a:effectRef idx="0">
            <a:schemeClr val="accent5"/>
          </a:effectRef>
          <a:fontRef idx="minor">
            <a:schemeClr val="tx1"/>
          </a:fontRef>
        </p:style>
      </p:cxnSp>
      <p:cxnSp>
        <p:nvCxnSpPr>
          <p:cNvPr id="21" name="Straight Connector 20">
            <a:extLst>
              <a:ext uri="{FF2B5EF4-FFF2-40B4-BE49-F238E27FC236}">
                <a16:creationId xmlns:a16="http://schemas.microsoft.com/office/drawing/2014/main" id="{3F75FEF3-DCAE-475B-AEF5-99AC2A8F09F6}"/>
              </a:ext>
            </a:extLst>
          </p:cNvPr>
          <p:cNvCxnSpPr>
            <a:cxnSpLocks/>
          </p:cNvCxnSpPr>
          <p:nvPr/>
        </p:nvCxnSpPr>
        <p:spPr>
          <a:xfrm flipV="1">
            <a:off x="8370665" y="2398684"/>
            <a:ext cx="501848" cy="980133"/>
          </a:xfrm>
          <a:prstGeom prst="line">
            <a:avLst/>
          </a:prstGeom>
          <a:ln>
            <a:solidFill>
              <a:srgbClr val="0070C0"/>
            </a:solidFill>
            <a:prstDash val="lg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A6CD6B-E90B-44A4-BFA7-04C83F2C4E26}"/>
              </a:ext>
            </a:extLst>
          </p:cNvPr>
          <p:cNvCxnSpPr>
            <a:cxnSpLocks/>
          </p:cNvCxnSpPr>
          <p:nvPr/>
        </p:nvCxnSpPr>
        <p:spPr>
          <a:xfrm flipV="1">
            <a:off x="9125780" y="2075990"/>
            <a:ext cx="624721" cy="258559"/>
          </a:xfrm>
          <a:prstGeom prst="line">
            <a:avLst/>
          </a:prstGeom>
          <a:ln>
            <a:solidFill>
              <a:srgbClr val="0070C0"/>
            </a:solidFill>
            <a:prstDash val="lgDash"/>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40E7F9A4-A360-44A6-8A3E-0C46DF61A8B8}"/>
              </a:ext>
            </a:extLst>
          </p:cNvPr>
          <p:cNvSpPr txBox="1"/>
          <p:nvPr/>
        </p:nvSpPr>
        <p:spPr>
          <a:xfrm>
            <a:off x="9568259" y="3935849"/>
            <a:ext cx="1725542" cy="540148"/>
          </a:xfrm>
          <a:prstGeom prst="rect">
            <a:avLst/>
          </a:prstGeom>
        </p:spPr>
        <p:txBody>
          <a:bodyPr wrap="square" rtlCol="0">
            <a:spAutoFit/>
          </a:bodyPr>
          <a:lstStyle/>
          <a:p>
            <a:pPr algn="l"/>
            <a:r>
              <a:rPr lang="en-US" sz="1455" kern="0" dirty="0"/>
              <a:t>*Lines are visual aids</a:t>
            </a:r>
          </a:p>
        </p:txBody>
      </p:sp>
      <p:pic>
        <p:nvPicPr>
          <p:cNvPr id="36" name="Picture 8">
            <a:extLst>
              <a:ext uri="{FF2B5EF4-FFF2-40B4-BE49-F238E27FC236}">
                <a16:creationId xmlns:a16="http://schemas.microsoft.com/office/drawing/2014/main" id="{57D06413-F1DF-4C0F-B3AF-AAEF476F4FB6}"/>
              </a:ext>
            </a:extLst>
          </p:cNvPr>
          <p:cNvPicPr>
            <a:picLocks noChangeAspect="1"/>
          </p:cNvPicPr>
          <p:nvPr/>
        </p:nvPicPr>
        <p:blipFill>
          <a:blip r:embed="rId4"/>
          <a:stretch>
            <a:fillRect/>
          </a:stretch>
        </p:blipFill>
        <p:spPr>
          <a:xfrm>
            <a:off x="2386954" y="4092943"/>
            <a:ext cx="3226828" cy="2581462"/>
          </a:xfrm>
          <a:prstGeom prst="rect">
            <a:avLst/>
          </a:prstGeom>
        </p:spPr>
      </p:pic>
      <p:cxnSp>
        <p:nvCxnSpPr>
          <p:cNvPr id="39" name="Straight Connector 38">
            <a:extLst>
              <a:ext uri="{FF2B5EF4-FFF2-40B4-BE49-F238E27FC236}">
                <a16:creationId xmlns:a16="http://schemas.microsoft.com/office/drawing/2014/main" id="{4F4F19C7-FC09-4E35-BC62-937BE92F42A2}"/>
              </a:ext>
            </a:extLst>
          </p:cNvPr>
          <p:cNvCxnSpPr>
            <a:cxnSpLocks/>
          </p:cNvCxnSpPr>
          <p:nvPr/>
        </p:nvCxnSpPr>
        <p:spPr>
          <a:xfrm>
            <a:off x="5779055" y="1082480"/>
            <a:ext cx="0" cy="5377017"/>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71C1FDC0-6FE4-42B1-B151-687676D6C7DA}"/>
              </a:ext>
            </a:extLst>
          </p:cNvPr>
          <p:cNvSpPr txBox="1"/>
          <p:nvPr/>
        </p:nvSpPr>
        <p:spPr>
          <a:xfrm>
            <a:off x="6305487" y="1061490"/>
            <a:ext cx="5244310" cy="540276"/>
          </a:xfrm>
          <a:prstGeom prst="rect">
            <a:avLst/>
          </a:prstGeom>
        </p:spPr>
        <p:txBody>
          <a:bodyPr wrap="square" rtlCol="0">
            <a:spAutoFit/>
          </a:bodyPr>
          <a:lstStyle/>
          <a:p>
            <a:pPr algn="l"/>
            <a:r>
              <a:rPr lang="en-US" sz="2911" b="1" kern="0" dirty="0">
                <a:solidFill>
                  <a:srgbClr val="FF0000"/>
                </a:solidFill>
              </a:rPr>
              <a:t>NO</a:t>
            </a:r>
            <a:r>
              <a:rPr lang="en-US" sz="2183" kern="0" dirty="0"/>
              <a:t>: trend is non-linear for UNI. -20 to 125C</a:t>
            </a:r>
          </a:p>
        </p:txBody>
      </p:sp>
      <p:sp>
        <p:nvSpPr>
          <p:cNvPr id="42" name="TextBox 41">
            <a:extLst>
              <a:ext uri="{FF2B5EF4-FFF2-40B4-BE49-F238E27FC236}">
                <a16:creationId xmlns:a16="http://schemas.microsoft.com/office/drawing/2014/main" id="{7A14EBE2-0354-47B8-A96E-786A6B2D0AB8}"/>
              </a:ext>
            </a:extLst>
          </p:cNvPr>
          <p:cNvSpPr txBox="1"/>
          <p:nvPr/>
        </p:nvSpPr>
        <p:spPr>
          <a:xfrm>
            <a:off x="829435" y="1139756"/>
            <a:ext cx="2439769" cy="596317"/>
          </a:xfrm>
          <a:prstGeom prst="rect">
            <a:avLst/>
          </a:prstGeom>
        </p:spPr>
        <p:txBody>
          <a:bodyPr wrap="square" rtlCol="0">
            <a:spAutoFit/>
          </a:bodyPr>
          <a:lstStyle/>
          <a:p>
            <a:pPr algn="l"/>
            <a:r>
              <a:rPr lang="en-US" sz="3275" b="1" kern="0" dirty="0">
                <a:solidFill>
                  <a:srgbClr val="00B050"/>
                </a:solidFill>
              </a:rPr>
              <a:t>YES</a:t>
            </a:r>
          </a:p>
        </p:txBody>
      </p:sp>
      <p:sp>
        <p:nvSpPr>
          <p:cNvPr id="43" name="TextBox 42">
            <a:extLst>
              <a:ext uri="{FF2B5EF4-FFF2-40B4-BE49-F238E27FC236}">
                <a16:creationId xmlns:a16="http://schemas.microsoft.com/office/drawing/2014/main" id="{43E89E0D-6874-45D9-8815-B09030A9B903}"/>
              </a:ext>
            </a:extLst>
          </p:cNvPr>
          <p:cNvSpPr txBox="1"/>
          <p:nvPr/>
        </p:nvSpPr>
        <p:spPr>
          <a:xfrm>
            <a:off x="195956" y="1942613"/>
            <a:ext cx="2439769" cy="2107885"/>
          </a:xfrm>
          <a:prstGeom prst="rect">
            <a:avLst/>
          </a:prstGeom>
        </p:spPr>
        <p:txBody>
          <a:bodyPr wrap="square" rtlCol="0">
            <a:spAutoFit/>
          </a:bodyPr>
          <a:lstStyle/>
          <a:p>
            <a:pPr algn="l"/>
            <a:r>
              <a:rPr lang="en-US" sz="2183" kern="0" dirty="0"/>
              <a:t>Trend is linear </a:t>
            </a:r>
            <a:r>
              <a:rPr lang="en-US" sz="2183" b="1" kern="0" dirty="0"/>
              <a:t>FOR BIP</a:t>
            </a:r>
            <a:r>
              <a:rPr lang="en-US" sz="2183" kern="0" dirty="0"/>
              <a:t> in previous paper by </a:t>
            </a:r>
            <a:r>
              <a:rPr lang="en-US" sz="2183" kern="0" dirty="0" err="1"/>
              <a:t>Jiahao</a:t>
            </a:r>
            <a:r>
              <a:rPr lang="en-US" sz="2183" kern="0" dirty="0"/>
              <a:t> “Correct Extrapolation…” for -20 to 85C</a:t>
            </a:r>
          </a:p>
        </p:txBody>
      </p:sp>
      <p:sp>
        <p:nvSpPr>
          <p:cNvPr id="44" name="TextBox 43">
            <a:extLst>
              <a:ext uri="{FF2B5EF4-FFF2-40B4-BE49-F238E27FC236}">
                <a16:creationId xmlns:a16="http://schemas.microsoft.com/office/drawing/2014/main" id="{2A2B2475-F920-4112-945D-DF9A97EECB5E}"/>
              </a:ext>
            </a:extLst>
          </p:cNvPr>
          <p:cNvSpPr txBox="1"/>
          <p:nvPr/>
        </p:nvSpPr>
        <p:spPr>
          <a:xfrm>
            <a:off x="177868" y="4763443"/>
            <a:ext cx="2439769" cy="1100109"/>
          </a:xfrm>
          <a:prstGeom prst="rect">
            <a:avLst/>
          </a:prstGeom>
        </p:spPr>
        <p:txBody>
          <a:bodyPr wrap="square" rtlCol="0">
            <a:spAutoFit/>
          </a:bodyPr>
          <a:lstStyle/>
          <a:p>
            <a:pPr algn="l"/>
            <a:r>
              <a:rPr lang="en-US" sz="2183" kern="0" dirty="0"/>
              <a:t>UNI+ and UNI- </a:t>
            </a:r>
            <a:r>
              <a:rPr lang="en-US" sz="2183" kern="0" dirty="0" err="1"/>
              <a:t>Ea</a:t>
            </a:r>
            <a:r>
              <a:rPr lang="en-US" sz="2183" kern="0" dirty="0"/>
              <a:t> matches after SH correction</a:t>
            </a:r>
          </a:p>
        </p:txBody>
      </p:sp>
      <p:sp>
        <p:nvSpPr>
          <p:cNvPr id="48" name="TextBox 47">
            <a:extLst>
              <a:ext uri="{FF2B5EF4-FFF2-40B4-BE49-F238E27FC236}">
                <a16:creationId xmlns:a16="http://schemas.microsoft.com/office/drawing/2014/main" id="{68E11B0C-27E9-4CF6-A64D-AAD812709F91}"/>
              </a:ext>
            </a:extLst>
          </p:cNvPr>
          <p:cNvSpPr txBox="1"/>
          <p:nvPr/>
        </p:nvSpPr>
        <p:spPr>
          <a:xfrm>
            <a:off x="194558" y="3881195"/>
            <a:ext cx="2537429" cy="540148"/>
          </a:xfrm>
          <a:prstGeom prst="rect">
            <a:avLst/>
          </a:prstGeom>
          <a:noFill/>
        </p:spPr>
        <p:txBody>
          <a:bodyPr wrap="square">
            <a:spAutoFit/>
          </a:bodyPr>
          <a:lstStyle/>
          <a:p>
            <a:r>
              <a:rPr lang="en-US" sz="1455" dirty="0" err="1"/>
              <a:t>Ea</a:t>
            </a:r>
            <a:r>
              <a:rPr lang="en-US" sz="1455" dirty="0"/>
              <a:t> range = 0.18-0.28eV</a:t>
            </a:r>
          </a:p>
          <a:p>
            <a:r>
              <a:rPr lang="en-US" sz="1455" dirty="0"/>
              <a:t>0.92-0.98V</a:t>
            </a:r>
          </a:p>
        </p:txBody>
      </p:sp>
      <p:sp>
        <p:nvSpPr>
          <p:cNvPr id="50" name="TextBox 49">
            <a:extLst>
              <a:ext uri="{FF2B5EF4-FFF2-40B4-BE49-F238E27FC236}">
                <a16:creationId xmlns:a16="http://schemas.microsoft.com/office/drawing/2014/main" id="{F30D341D-A2B2-4A59-9529-783434DEB3CD}"/>
              </a:ext>
            </a:extLst>
          </p:cNvPr>
          <p:cNvSpPr txBox="1"/>
          <p:nvPr/>
        </p:nvSpPr>
        <p:spPr>
          <a:xfrm>
            <a:off x="177868" y="5946150"/>
            <a:ext cx="6094802" cy="540148"/>
          </a:xfrm>
          <a:prstGeom prst="rect">
            <a:avLst/>
          </a:prstGeom>
          <a:noFill/>
        </p:spPr>
        <p:txBody>
          <a:bodyPr wrap="square">
            <a:spAutoFit/>
          </a:bodyPr>
          <a:lstStyle/>
          <a:p>
            <a:r>
              <a:rPr lang="en-US" sz="1455" dirty="0" err="1"/>
              <a:t>Ea</a:t>
            </a:r>
            <a:r>
              <a:rPr lang="en-US" sz="1455" dirty="0"/>
              <a:t> range = 0.17-0.19eV</a:t>
            </a:r>
          </a:p>
          <a:p>
            <a:r>
              <a:rPr lang="en-US" sz="1455" dirty="0"/>
              <a:t>0.92-0.98V</a:t>
            </a:r>
          </a:p>
        </p:txBody>
      </p:sp>
      <p:pic>
        <p:nvPicPr>
          <p:cNvPr id="52" name="Picture 51">
            <a:extLst>
              <a:ext uri="{FF2B5EF4-FFF2-40B4-BE49-F238E27FC236}">
                <a16:creationId xmlns:a16="http://schemas.microsoft.com/office/drawing/2014/main" id="{7262BA7C-E347-4BE8-AC36-05C49B34CC8C}"/>
              </a:ext>
            </a:extLst>
          </p:cNvPr>
          <p:cNvPicPr>
            <a:picLocks noChangeAspect="1"/>
          </p:cNvPicPr>
          <p:nvPr/>
        </p:nvPicPr>
        <p:blipFill>
          <a:blip r:embed="rId5"/>
          <a:stretch>
            <a:fillRect/>
          </a:stretch>
        </p:blipFill>
        <p:spPr>
          <a:xfrm>
            <a:off x="7795394" y="4249871"/>
            <a:ext cx="2808138" cy="2267605"/>
          </a:xfrm>
          <a:prstGeom prst="rect">
            <a:avLst/>
          </a:prstGeom>
        </p:spPr>
      </p:pic>
    </p:spTree>
    <p:extLst>
      <p:ext uri="{BB962C8B-B14F-4D97-AF65-F5344CB8AC3E}">
        <p14:creationId xmlns:p14="http://schemas.microsoft.com/office/powerpoint/2010/main" val="1525111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A2ABAC14-E44E-47F9-A412-B561B0F08E52}"/>
              </a:ext>
            </a:extLst>
          </p:cNvPr>
          <p:cNvSpPr>
            <a:spLocks noGrp="1"/>
          </p:cNvSpPr>
          <p:nvPr>
            <p:ph type="title"/>
          </p:nvPr>
        </p:nvSpPr>
        <p:spPr>
          <a:xfrm>
            <a:off x="754595" y="234651"/>
            <a:ext cx="9887340" cy="628057"/>
          </a:xfrm>
        </p:spPr>
        <p:txBody>
          <a:bodyPr/>
          <a:lstStyle/>
          <a:p>
            <a:r>
              <a:rPr lang="en-US" sz="4002" dirty="0"/>
              <a:t>Open question 1: Arrhenius or not?</a:t>
            </a:r>
          </a:p>
        </p:txBody>
      </p:sp>
      <p:sp>
        <p:nvSpPr>
          <p:cNvPr id="14" name="TextBox 13">
            <a:extLst>
              <a:ext uri="{FF2B5EF4-FFF2-40B4-BE49-F238E27FC236}">
                <a16:creationId xmlns:a16="http://schemas.microsoft.com/office/drawing/2014/main" id="{89EA7BBC-DE48-4C99-9ED2-700937C8AB32}"/>
              </a:ext>
            </a:extLst>
          </p:cNvPr>
          <p:cNvSpPr txBox="1"/>
          <p:nvPr/>
        </p:nvSpPr>
        <p:spPr>
          <a:xfrm>
            <a:off x="653794" y="1721280"/>
            <a:ext cx="10735067" cy="3452099"/>
          </a:xfrm>
          <a:prstGeom prst="rect">
            <a:avLst/>
          </a:prstGeom>
          <a:noFill/>
        </p:spPr>
        <p:txBody>
          <a:bodyPr wrap="square">
            <a:spAutoFit/>
          </a:bodyPr>
          <a:lstStyle/>
          <a:p>
            <a:r>
              <a:rPr lang="en-US" sz="2426" dirty="0"/>
              <a:t>In Wu et al. 2012 “Temperature Dependence of TDDB Voltage Acceleration in High-κ/ SiO2Bilayers and SiO2 Gate Dielectrics” talks about non-Arrhenius trends in HfO2 stacks. The paper DOES NOT have a single plot of </a:t>
            </a:r>
            <a:r>
              <a:rPr lang="en-US" sz="2426" dirty="0" err="1"/>
              <a:t>Ea</a:t>
            </a:r>
            <a:r>
              <a:rPr lang="en-US" sz="2426" dirty="0"/>
              <a:t> - versus - voltage or field because extracting </a:t>
            </a:r>
            <a:r>
              <a:rPr lang="en-US" sz="2426" dirty="0" err="1"/>
              <a:t>E</a:t>
            </a:r>
            <a:r>
              <a:rPr lang="en-US" sz="2426" baseline="-25000" dirty="0" err="1"/>
              <a:t>a</a:t>
            </a:r>
            <a:r>
              <a:rPr lang="en-US" sz="2426" dirty="0"/>
              <a:t> makes no sense.</a:t>
            </a:r>
          </a:p>
          <a:p>
            <a:endParaRPr lang="en-US" sz="2426" dirty="0"/>
          </a:p>
          <a:p>
            <a:r>
              <a:rPr lang="en-US" sz="2426" dirty="0"/>
              <a:t>Wu et al. 2013 “Generalized hydrogen release-reaction model for the breakdown of modern gate dielectrics” clearly claims that to PROVE that field and current both play a role in the BD process, we should be observing non-Arrhenius trends.</a:t>
            </a:r>
          </a:p>
          <a:p>
            <a:endParaRPr lang="en-US" sz="2426" dirty="0"/>
          </a:p>
        </p:txBody>
      </p:sp>
    </p:spTree>
    <p:extLst>
      <p:ext uri="{BB962C8B-B14F-4D97-AF65-F5344CB8AC3E}">
        <p14:creationId xmlns:p14="http://schemas.microsoft.com/office/powerpoint/2010/main" val="8195359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41B9967-7FCA-483F-8825-E734C1BE0D57}"/>
              </a:ext>
            </a:extLst>
          </p:cNvPr>
          <p:cNvSpPr/>
          <p:nvPr/>
        </p:nvSpPr>
        <p:spPr>
          <a:xfrm>
            <a:off x="952101" y="2272239"/>
            <a:ext cx="5143899" cy="3880831"/>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092"/>
          </a:p>
        </p:txBody>
      </p:sp>
      <p:sp>
        <p:nvSpPr>
          <p:cNvPr id="19" name="Title 10">
            <a:extLst>
              <a:ext uri="{FF2B5EF4-FFF2-40B4-BE49-F238E27FC236}">
                <a16:creationId xmlns:a16="http://schemas.microsoft.com/office/drawing/2014/main" id="{20348E71-8E04-4287-A313-AECBDADCB1BD}"/>
              </a:ext>
            </a:extLst>
          </p:cNvPr>
          <p:cNvSpPr>
            <a:spLocks noGrp="1"/>
          </p:cNvSpPr>
          <p:nvPr>
            <p:ph type="title"/>
          </p:nvPr>
        </p:nvSpPr>
        <p:spPr>
          <a:xfrm>
            <a:off x="785522" y="-2385"/>
            <a:ext cx="9887340" cy="628057"/>
          </a:xfrm>
        </p:spPr>
        <p:txBody>
          <a:bodyPr/>
          <a:lstStyle/>
          <a:p>
            <a:r>
              <a:rPr lang="en-US" sz="4002" dirty="0"/>
              <a:t>Open question 2: Two </a:t>
            </a:r>
            <a:r>
              <a:rPr lang="en-US" sz="4002" dirty="0" err="1"/>
              <a:t>E</a:t>
            </a:r>
            <a:r>
              <a:rPr lang="en-US" sz="4002" baseline="-25000" dirty="0" err="1"/>
              <a:t>a</a:t>
            </a:r>
            <a:r>
              <a:rPr lang="en-US" sz="4002" dirty="0"/>
              <a:t> regimes </a:t>
            </a:r>
            <a:endParaRPr lang="en-US" sz="4366" dirty="0"/>
          </a:p>
        </p:txBody>
      </p:sp>
      <p:sp>
        <p:nvSpPr>
          <p:cNvPr id="5" name="TextBox 4">
            <a:extLst>
              <a:ext uri="{FF2B5EF4-FFF2-40B4-BE49-F238E27FC236}">
                <a16:creationId xmlns:a16="http://schemas.microsoft.com/office/drawing/2014/main" id="{D2DB7D5D-BAD4-4B8E-B756-975C128740B1}"/>
              </a:ext>
            </a:extLst>
          </p:cNvPr>
          <p:cNvSpPr txBox="1"/>
          <p:nvPr/>
        </p:nvSpPr>
        <p:spPr>
          <a:xfrm>
            <a:off x="785522" y="640409"/>
            <a:ext cx="10657819" cy="1585049"/>
          </a:xfrm>
          <a:prstGeom prst="rect">
            <a:avLst/>
          </a:prstGeom>
        </p:spPr>
        <p:txBody>
          <a:bodyPr wrap="square" rtlCol="0">
            <a:spAutoFit/>
          </a:bodyPr>
          <a:lstStyle/>
          <a:p>
            <a:pPr algn="l"/>
            <a:r>
              <a:rPr lang="en-US" sz="1940" kern="0" dirty="0"/>
              <a:t>*Assuming Arrhenius is true.</a:t>
            </a:r>
          </a:p>
          <a:p>
            <a:pPr algn="l"/>
            <a:r>
              <a:rPr lang="en-US" sz="1940" kern="0" dirty="0"/>
              <a:t>We observe two </a:t>
            </a:r>
            <a:r>
              <a:rPr lang="en-US" sz="1940" kern="0" dirty="0" err="1"/>
              <a:t>Ea</a:t>
            </a:r>
            <a:r>
              <a:rPr lang="en-US" sz="1940" kern="0" dirty="0"/>
              <a:t> regimes that are unexplained. (Could be due to mechanical causes)</a:t>
            </a:r>
          </a:p>
          <a:p>
            <a:pPr algn="l"/>
            <a:r>
              <a:rPr lang="en-US" sz="1940" kern="0" dirty="0"/>
              <a:t>To remove UNI cases. Can plot in MV/cm units instead. </a:t>
            </a:r>
          </a:p>
          <a:p>
            <a:pPr algn="l"/>
            <a:r>
              <a:rPr lang="en-US" sz="1940" kern="0" dirty="0"/>
              <a:t>Gradient = dipole moment*permittivity. Gradient has a physical meaning. Suspect dipole moment.</a:t>
            </a:r>
          </a:p>
          <a:p>
            <a:pPr algn="l"/>
            <a:r>
              <a:rPr lang="en-US" sz="1940" kern="0" dirty="0"/>
              <a:t>Left plot is with </a:t>
            </a:r>
            <a:r>
              <a:rPr lang="en-US" sz="1940" kern="0" dirty="0" err="1"/>
              <a:t>Jiahao’s</a:t>
            </a:r>
            <a:r>
              <a:rPr lang="en-US" sz="1940" kern="0" dirty="0"/>
              <a:t> SH correction which assumes </a:t>
            </a:r>
            <a:r>
              <a:rPr lang="el-GR" sz="1940" kern="0" dirty="0">
                <a:latin typeface="Calibri" panose="020F0502020204030204" pitchFamily="34" charset="0"/>
                <a:cs typeface="Calibri" panose="020F0502020204030204" pitchFamily="34" charset="0"/>
              </a:rPr>
              <a:t>Δ</a:t>
            </a:r>
            <a:r>
              <a:rPr lang="en-US" sz="1940" kern="0" dirty="0">
                <a:latin typeface="Calibri" panose="020F0502020204030204" pitchFamily="34" charset="0"/>
                <a:cs typeface="Calibri" panose="020F0502020204030204" pitchFamily="34" charset="0"/>
              </a:rPr>
              <a:t>T</a:t>
            </a:r>
            <a:r>
              <a:rPr lang="en-US" sz="1940" kern="0" baseline="-25000" dirty="0">
                <a:latin typeface="Calibri" panose="020F0502020204030204" pitchFamily="34" charset="0"/>
                <a:cs typeface="Calibri" panose="020F0502020204030204" pitchFamily="34" charset="0"/>
              </a:rPr>
              <a:t>SH </a:t>
            </a:r>
            <a:r>
              <a:rPr lang="en-US" sz="1940" kern="0" dirty="0">
                <a:latin typeface="Calibri" panose="020F0502020204030204" pitchFamily="34" charset="0"/>
                <a:cs typeface="Calibri" panose="020F0502020204030204" pitchFamily="34" charset="0"/>
              </a:rPr>
              <a:t>is uniform for all ambient temperatures.</a:t>
            </a:r>
            <a:endParaRPr lang="en-US" sz="1940" kern="0" baseline="-25000" dirty="0"/>
          </a:p>
        </p:txBody>
      </p:sp>
      <p:grpSp>
        <p:nvGrpSpPr>
          <p:cNvPr id="2" name="Group 1">
            <a:extLst>
              <a:ext uri="{FF2B5EF4-FFF2-40B4-BE49-F238E27FC236}">
                <a16:creationId xmlns:a16="http://schemas.microsoft.com/office/drawing/2014/main" id="{EAADC6AD-4232-494E-9877-6D717FF8E19F}"/>
              </a:ext>
            </a:extLst>
          </p:cNvPr>
          <p:cNvGrpSpPr/>
          <p:nvPr/>
        </p:nvGrpSpPr>
        <p:grpSpPr>
          <a:xfrm>
            <a:off x="1332104" y="2343860"/>
            <a:ext cx="9527793" cy="3634416"/>
            <a:chOff x="2166808" y="3121844"/>
            <a:chExt cx="15712037" cy="5993422"/>
          </a:xfrm>
        </p:grpSpPr>
        <p:pic>
          <p:nvPicPr>
            <p:cNvPr id="7" name="Picture 6">
              <a:extLst>
                <a:ext uri="{FF2B5EF4-FFF2-40B4-BE49-F238E27FC236}">
                  <a16:creationId xmlns:a16="http://schemas.microsoft.com/office/drawing/2014/main" id="{6D7D33E0-97F0-4030-92A3-7CB9958123F9}"/>
                </a:ext>
              </a:extLst>
            </p:cNvPr>
            <p:cNvPicPr>
              <a:picLocks noChangeAspect="1"/>
            </p:cNvPicPr>
            <p:nvPr/>
          </p:nvPicPr>
          <p:blipFill>
            <a:blip r:embed="rId2"/>
            <a:stretch>
              <a:fillRect/>
            </a:stretch>
          </p:blipFill>
          <p:spPr>
            <a:xfrm>
              <a:off x="10473441" y="3314366"/>
              <a:ext cx="7405404" cy="5800900"/>
            </a:xfrm>
            <a:prstGeom prst="rect">
              <a:avLst/>
            </a:prstGeom>
          </p:spPr>
        </p:pic>
        <p:pic>
          <p:nvPicPr>
            <p:cNvPr id="9" name="Picture 8">
              <a:extLst>
                <a:ext uri="{FF2B5EF4-FFF2-40B4-BE49-F238E27FC236}">
                  <a16:creationId xmlns:a16="http://schemas.microsoft.com/office/drawing/2014/main" id="{807FAC1E-CFA6-4437-A5F2-6734DC5548D4}"/>
                </a:ext>
              </a:extLst>
            </p:cNvPr>
            <p:cNvPicPr>
              <a:picLocks noChangeAspect="1"/>
            </p:cNvPicPr>
            <p:nvPr/>
          </p:nvPicPr>
          <p:blipFill>
            <a:blip r:embed="rId3"/>
            <a:stretch>
              <a:fillRect/>
            </a:stretch>
          </p:blipFill>
          <p:spPr>
            <a:xfrm>
              <a:off x="2166808" y="3121844"/>
              <a:ext cx="7251125" cy="5800900"/>
            </a:xfrm>
            <a:prstGeom prst="rect">
              <a:avLst/>
            </a:prstGeom>
          </p:spPr>
        </p:pic>
        <p:cxnSp>
          <p:nvCxnSpPr>
            <p:cNvPr id="15" name="Straight Connector 14">
              <a:extLst>
                <a:ext uri="{FF2B5EF4-FFF2-40B4-BE49-F238E27FC236}">
                  <a16:creationId xmlns:a16="http://schemas.microsoft.com/office/drawing/2014/main" id="{BA573F3D-E51C-4DD6-9492-F90EB5B864E2}"/>
                </a:ext>
              </a:extLst>
            </p:cNvPr>
            <p:cNvCxnSpPr/>
            <p:nvPr/>
          </p:nvCxnSpPr>
          <p:spPr>
            <a:xfrm>
              <a:off x="4174587" y="7052381"/>
              <a:ext cx="2393937" cy="152400"/>
            </a:xfrm>
            <a:prstGeom prst="line">
              <a:avLst/>
            </a:prstGeom>
            <a:ln w="5715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DBCC2BA-927C-40DA-A6A9-09A0132144BB}"/>
                </a:ext>
              </a:extLst>
            </p:cNvPr>
            <p:cNvCxnSpPr>
              <a:cxnSpLocks/>
            </p:cNvCxnSpPr>
            <p:nvPr/>
          </p:nvCxnSpPr>
          <p:spPr>
            <a:xfrm>
              <a:off x="3519267" y="6214816"/>
              <a:ext cx="655320" cy="837565"/>
            </a:xfrm>
            <a:prstGeom prst="line">
              <a:avLst/>
            </a:prstGeom>
            <a:ln w="5715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ED742F5-E5CD-4D23-AFB6-D9965E47F83E}"/>
                </a:ext>
              </a:extLst>
            </p:cNvPr>
            <p:cNvCxnSpPr>
              <a:cxnSpLocks/>
            </p:cNvCxnSpPr>
            <p:nvPr/>
          </p:nvCxnSpPr>
          <p:spPr>
            <a:xfrm>
              <a:off x="4174587" y="6171918"/>
              <a:ext cx="2393937" cy="33513"/>
            </a:xfrm>
            <a:prstGeom prst="line">
              <a:avLst/>
            </a:prstGeom>
            <a:ln w="5715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4DCC659-35B5-428C-AF26-6745E2EF02A0}"/>
                </a:ext>
              </a:extLst>
            </p:cNvPr>
            <p:cNvCxnSpPr>
              <a:cxnSpLocks/>
            </p:cNvCxnSpPr>
            <p:nvPr/>
          </p:nvCxnSpPr>
          <p:spPr>
            <a:xfrm>
              <a:off x="3519267" y="5146884"/>
              <a:ext cx="655320" cy="837565"/>
            </a:xfrm>
            <a:prstGeom prst="line">
              <a:avLst/>
            </a:prstGeom>
            <a:ln w="5715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30C8B36-B9F9-4504-B8A0-DC832C49E975}"/>
                </a:ext>
              </a:extLst>
            </p:cNvPr>
            <p:cNvCxnSpPr>
              <a:cxnSpLocks/>
            </p:cNvCxnSpPr>
            <p:nvPr/>
          </p:nvCxnSpPr>
          <p:spPr>
            <a:xfrm>
              <a:off x="13566543" y="4724988"/>
              <a:ext cx="1306524" cy="1669869"/>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C9E9170-023E-4757-B579-DF4B3AEA74EF}"/>
                </a:ext>
              </a:extLst>
            </p:cNvPr>
            <p:cNvCxnSpPr>
              <a:cxnSpLocks/>
            </p:cNvCxnSpPr>
            <p:nvPr/>
          </p:nvCxnSpPr>
          <p:spPr>
            <a:xfrm>
              <a:off x="14644467" y="6267661"/>
              <a:ext cx="1188720" cy="0"/>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96A084D-A39E-4863-9EF1-24FFF7194E2F}"/>
                </a:ext>
              </a:extLst>
            </p:cNvPr>
            <p:cNvCxnSpPr>
              <a:cxnSpLocks/>
            </p:cNvCxnSpPr>
            <p:nvPr/>
          </p:nvCxnSpPr>
          <p:spPr>
            <a:xfrm>
              <a:off x="13566543" y="7052381"/>
              <a:ext cx="2266644" cy="753098"/>
            </a:xfrm>
            <a:prstGeom prst="line">
              <a:avLst/>
            </a:prstGeom>
            <a:ln w="5715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145BA1DF-1E6B-4362-8E43-5747330D635C}"/>
                </a:ext>
              </a:extLst>
            </p:cNvPr>
            <p:cNvCxnSpPr>
              <a:cxnSpLocks/>
            </p:cNvCxnSpPr>
            <p:nvPr/>
          </p:nvCxnSpPr>
          <p:spPr>
            <a:xfrm>
              <a:off x="12282267" y="5254061"/>
              <a:ext cx="1493520" cy="1950720"/>
            </a:xfrm>
            <a:prstGeom prst="line">
              <a:avLst/>
            </a:prstGeom>
            <a:ln w="57150">
              <a:solidFill>
                <a:srgbClr val="92D050"/>
              </a:solidFill>
            </a:ln>
          </p:spPr>
          <p:style>
            <a:lnRef idx="1">
              <a:schemeClr val="accent1"/>
            </a:lnRef>
            <a:fillRef idx="0">
              <a:schemeClr val="accent1"/>
            </a:fillRef>
            <a:effectRef idx="0">
              <a:schemeClr val="accent1"/>
            </a:effectRef>
            <a:fontRef idx="minor">
              <a:schemeClr val="tx1"/>
            </a:fontRef>
          </p:style>
        </p:cxnSp>
        <p:sp>
          <p:nvSpPr>
            <p:cNvPr id="42" name="TextBox 34">
              <a:extLst>
                <a:ext uri="{FF2B5EF4-FFF2-40B4-BE49-F238E27FC236}">
                  <a16:creationId xmlns:a16="http://schemas.microsoft.com/office/drawing/2014/main" id="{485E7096-6FD8-454C-82F7-8B372540732C}"/>
                </a:ext>
              </a:extLst>
            </p:cNvPr>
            <p:cNvSpPr txBox="1"/>
            <p:nvPr/>
          </p:nvSpPr>
          <p:spPr>
            <a:xfrm>
              <a:off x="11932891" y="3591716"/>
              <a:ext cx="4023360" cy="521503"/>
            </a:xfrm>
            <a:prstGeom prst="rect">
              <a:avLst/>
            </a:prstGeom>
          </p:spPr>
          <p:txBody>
            <a:bodyPr wrap="square" rtlCol="0">
              <a:spAutoFit/>
            </a:bodyPr>
            <a:lstStyle/>
            <a:p>
              <a:pPr algn="l"/>
              <a:r>
                <a:rPr lang="en-US" sz="1455" kern="0" dirty="0"/>
                <a:t>*Lines are visual aids</a:t>
              </a:r>
            </a:p>
          </p:txBody>
        </p:sp>
        <p:sp>
          <p:nvSpPr>
            <p:cNvPr id="43" name="TextBox 34">
              <a:extLst>
                <a:ext uri="{FF2B5EF4-FFF2-40B4-BE49-F238E27FC236}">
                  <a16:creationId xmlns:a16="http://schemas.microsoft.com/office/drawing/2014/main" id="{4C1FA076-EED1-44B6-929B-D9A877037AD3}"/>
                </a:ext>
              </a:extLst>
            </p:cNvPr>
            <p:cNvSpPr txBox="1"/>
            <p:nvPr/>
          </p:nvSpPr>
          <p:spPr>
            <a:xfrm>
              <a:off x="3459704" y="3288793"/>
              <a:ext cx="4023360" cy="521503"/>
            </a:xfrm>
            <a:prstGeom prst="rect">
              <a:avLst/>
            </a:prstGeom>
          </p:spPr>
          <p:txBody>
            <a:bodyPr wrap="square" rtlCol="0">
              <a:spAutoFit/>
            </a:bodyPr>
            <a:lstStyle/>
            <a:p>
              <a:pPr algn="l"/>
              <a:r>
                <a:rPr lang="en-US" sz="1455" kern="0" dirty="0"/>
                <a:t>*Lines are visual aids</a:t>
              </a:r>
            </a:p>
          </p:txBody>
        </p:sp>
      </p:grpSp>
      <p:sp>
        <p:nvSpPr>
          <p:cNvPr id="20" name="TextBox 34">
            <a:extLst>
              <a:ext uri="{FF2B5EF4-FFF2-40B4-BE49-F238E27FC236}">
                <a16:creationId xmlns:a16="http://schemas.microsoft.com/office/drawing/2014/main" id="{67EE4C74-1A62-4766-BB8A-498E7B2326B9}"/>
              </a:ext>
            </a:extLst>
          </p:cNvPr>
          <p:cNvSpPr txBox="1"/>
          <p:nvPr/>
        </p:nvSpPr>
        <p:spPr>
          <a:xfrm>
            <a:off x="7567245" y="6046977"/>
            <a:ext cx="2729831" cy="540148"/>
          </a:xfrm>
          <a:prstGeom prst="rect">
            <a:avLst/>
          </a:prstGeom>
        </p:spPr>
        <p:txBody>
          <a:bodyPr wrap="square" rtlCol="0">
            <a:spAutoFit/>
          </a:bodyPr>
          <a:lstStyle/>
          <a:p>
            <a:pPr algn="l"/>
            <a:r>
              <a:rPr lang="en-US" sz="1455" kern="0" dirty="0"/>
              <a:t>Blue and green lines seem parallel</a:t>
            </a:r>
          </a:p>
        </p:txBody>
      </p:sp>
      <p:sp>
        <p:nvSpPr>
          <p:cNvPr id="21" name="TextBox 20">
            <a:extLst>
              <a:ext uri="{FF2B5EF4-FFF2-40B4-BE49-F238E27FC236}">
                <a16:creationId xmlns:a16="http://schemas.microsoft.com/office/drawing/2014/main" id="{3219E39C-D17E-449D-813E-9C1B658AB3AE}"/>
              </a:ext>
            </a:extLst>
          </p:cNvPr>
          <p:cNvSpPr txBox="1"/>
          <p:nvPr/>
        </p:nvSpPr>
        <p:spPr>
          <a:xfrm>
            <a:off x="5332674" y="5922500"/>
            <a:ext cx="856472" cy="278987"/>
          </a:xfrm>
          <a:prstGeom prst="rect">
            <a:avLst/>
          </a:prstGeom>
        </p:spPr>
        <p:txBody>
          <a:bodyPr wrap="square" rtlCol="0">
            <a:spAutoFit/>
          </a:bodyPr>
          <a:lstStyle/>
          <a:p>
            <a:pPr algn="ctr"/>
            <a:r>
              <a:rPr lang="en-US" sz="1213" kern="0" dirty="0"/>
              <a:t>*key plot</a:t>
            </a:r>
          </a:p>
        </p:txBody>
      </p:sp>
    </p:spTree>
    <p:extLst>
      <p:ext uri="{BB962C8B-B14F-4D97-AF65-F5344CB8AC3E}">
        <p14:creationId xmlns:p14="http://schemas.microsoft.com/office/powerpoint/2010/main" val="17116575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95F32CE-B27D-4824-87D5-25A67F8B6F1B}"/>
              </a:ext>
            </a:extLst>
          </p:cNvPr>
          <p:cNvSpPr txBox="1"/>
          <p:nvPr/>
        </p:nvSpPr>
        <p:spPr>
          <a:xfrm>
            <a:off x="1958340" y="246756"/>
            <a:ext cx="3406140" cy="523220"/>
          </a:xfrm>
          <a:prstGeom prst="rect">
            <a:avLst/>
          </a:prstGeom>
          <a:noFill/>
        </p:spPr>
        <p:txBody>
          <a:bodyPr wrap="square" rtlCol="0">
            <a:spAutoFit/>
          </a:bodyPr>
          <a:lstStyle/>
          <a:p>
            <a:r>
              <a:rPr lang="en-US" altLang="zh-CN" sz="2800" dirty="0">
                <a:solidFill>
                  <a:srgbClr val="6A0160"/>
                </a:solidFill>
                <a:latin typeface="Times New Roman" panose="02020603050405020304" pitchFamily="18" charset="0"/>
                <a:cs typeface="Times New Roman" panose="02020603050405020304" pitchFamily="18" charset="0"/>
              </a:rPr>
              <a:t>Group Meeting</a:t>
            </a:r>
            <a:endParaRPr lang="zh-CN" altLang="en-US" sz="2800" dirty="0">
              <a:solidFill>
                <a:srgbClr val="6A0160"/>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A50E839E-C22A-4A7F-BB28-E0931E45EB43}"/>
              </a:ext>
            </a:extLst>
          </p:cNvPr>
          <p:cNvSpPr/>
          <p:nvPr/>
        </p:nvSpPr>
        <p:spPr>
          <a:xfrm>
            <a:off x="1524000" y="769976"/>
            <a:ext cx="9144000" cy="2874561"/>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BD92009C-7D73-4EB8-9BCD-C28FE78A144A}"/>
              </a:ext>
            </a:extLst>
          </p:cNvPr>
          <p:cNvSpPr txBox="1"/>
          <p:nvPr/>
        </p:nvSpPr>
        <p:spPr>
          <a:xfrm>
            <a:off x="1958340" y="1673096"/>
            <a:ext cx="8317774" cy="1077218"/>
          </a:xfrm>
          <a:prstGeom prst="rect">
            <a:avLst/>
          </a:prstGeom>
          <a:noFill/>
        </p:spPr>
        <p:txBody>
          <a:bodyPr wrap="square" rtlCol="0">
            <a:spAutoFit/>
          </a:bodyPr>
          <a:lstStyle/>
          <a:p>
            <a:pPr algn="ctr"/>
            <a:r>
              <a:rPr lang="en-US" altLang="zh-CN" sz="3200" dirty="0">
                <a:solidFill>
                  <a:srgbClr val="6A0160"/>
                </a:solidFill>
              </a:rPr>
              <a:t>An ab initio study on the formation energy (</a:t>
            </a:r>
            <a:r>
              <a:rPr lang="en-US" altLang="zh-CN" sz="3200" dirty="0" err="1">
                <a:solidFill>
                  <a:srgbClr val="6A0160"/>
                </a:solidFill>
              </a:rPr>
              <a:t>E</a:t>
            </a:r>
            <a:r>
              <a:rPr lang="en-US" altLang="zh-CN" sz="3200" baseline="-25000" dirty="0" err="1">
                <a:solidFill>
                  <a:srgbClr val="6A0160"/>
                </a:solidFill>
              </a:rPr>
              <a:t>f</a:t>
            </a:r>
            <a:r>
              <a:rPr lang="en-US" altLang="zh-CN" sz="3200" dirty="0">
                <a:solidFill>
                  <a:srgbClr val="6A0160"/>
                </a:solidFill>
              </a:rPr>
              <a:t>) of </a:t>
            </a:r>
            <a:r>
              <a:rPr lang="en-US" altLang="zh-CN" sz="3200" dirty="0" err="1">
                <a:solidFill>
                  <a:srgbClr val="6A0160"/>
                </a:solidFill>
              </a:rPr>
              <a:t>MgO</a:t>
            </a:r>
            <a:endParaRPr lang="zh-CN" altLang="en-US" baseline="-25000" dirty="0"/>
          </a:p>
        </p:txBody>
      </p:sp>
      <p:sp>
        <p:nvSpPr>
          <p:cNvPr id="9" name="文本框 8">
            <a:extLst>
              <a:ext uri="{FF2B5EF4-FFF2-40B4-BE49-F238E27FC236}">
                <a16:creationId xmlns:a16="http://schemas.microsoft.com/office/drawing/2014/main" id="{916B30DC-8EC8-4178-A30B-5C5EEC23B31A}"/>
              </a:ext>
            </a:extLst>
          </p:cNvPr>
          <p:cNvSpPr txBox="1"/>
          <p:nvPr/>
        </p:nvSpPr>
        <p:spPr>
          <a:xfrm>
            <a:off x="4941570" y="4138999"/>
            <a:ext cx="3589020" cy="923330"/>
          </a:xfrm>
          <a:prstGeom prst="rect">
            <a:avLst/>
          </a:prstGeom>
          <a:noFill/>
        </p:spPr>
        <p:txBody>
          <a:bodyPr wrap="square" rtlCol="0">
            <a:spAutoFit/>
          </a:bodyPr>
          <a:lstStyle/>
          <a:p>
            <a:r>
              <a:rPr lang="en-US" altLang="zh-CN" dirty="0"/>
              <a:t>Reporter</a:t>
            </a:r>
            <a:r>
              <a:rPr lang="zh-CN" altLang="en-US" dirty="0"/>
              <a:t>：</a:t>
            </a:r>
            <a:r>
              <a:rPr lang="en-US" altLang="zh-CN" dirty="0"/>
              <a:t>Tong Su</a:t>
            </a:r>
          </a:p>
          <a:p>
            <a:r>
              <a:rPr lang="en-US" altLang="zh-CN" dirty="0"/>
              <a:t>Supervisor</a:t>
            </a:r>
            <a:r>
              <a:rPr lang="zh-CN" altLang="en-US" dirty="0"/>
              <a:t>：</a:t>
            </a:r>
            <a:r>
              <a:rPr lang="en-US" altLang="zh-CN" dirty="0"/>
              <a:t>Prof </a:t>
            </a:r>
            <a:r>
              <a:rPr lang="en-US" altLang="zh-CN" dirty="0" err="1"/>
              <a:t>Ang</a:t>
            </a:r>
            <a:r>
              <a:rPr lang="en-US" altLang="zh-CN" dirty="0"/>
              <a:t> Yee Sin</a:t>
            </a:r>
          </a:p>
          <a:p>
            <a:endParaRPr lang="zh-CN" altLang="en-US" dirty="0"/>
          </a:p>
        </p:txBody>
      </p:sp>
      <p:sp>
        <p:nvSpPr>
          <p:cNvPr id="10" name="矩形 9">
            <a:extLst>
              <a:ext uri="{FF2B5EF4-FFF2-40B4-BE49-F238E27FC236}">
                <a16:creationId xmlns:a16="http://schemas.microsoft.com/office/drawing/2014/main" id="{69FD2801-AF30-4804-A5A4-62A0878F5EC1}"/>
              </a:ext>
            </a:extLst>
          </p:cNvPr>
          <p:cNvSpPr/>
          <p:nvPr/>
        </p:nvSpPr>
        <p:spPr>
          <a:xfrm>
            <a:off x="4941571" y="4677318"/>
            <a:ext cx="2029723" cy="369332"/>
          </a:xfrm>
          <a:prstGeom prst="rect">
            <a:avLst/>
          </a:prstGeom>
        </p:spPr>
        <p:txBody>
          <a:bodyPr wrap="none">
            <a:spAutoFit/>
          </a:bodyPr>
          <a:lstStyle/>
          <a:p>
            <a:r>
              <a:rPr lang="en-US" altLang="zh-CN" dirty="0"/>
              <a:t>Date</a:t>
            </a:r>
            <a:r>
              <a:rPr lang="zh-CN" altLang="en-US" dirty="0"/>
              <a:t>：</a:t>
            </a:r>
            <a:r>
              <a:rPr lang="en-US" altLang="zh-CN" dirty="0"/>
              <a:t>06/12/2021</a:t>
            </a:r>
          </a:p>
        </p:txBody>
      </p:sp>
    </p:spTree>
    <p:extLst>
      <p:ext uri="{BB962C8B-B14F-4D97-AF65-F5344CB8AC3E}">
        <p14:creationId xmlns:p14="http://schemas.microsoft.com/office/powerpoint/2010/main" val="7970236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81448" y="5506721"/>
            <a:ext cx="8243757" cy="923330"/>
          </a:xfrm>
          <a:prstGeom prst="rect">
            <a:avLst/>
          </a:prstGeom>
        </p:spPr>
        <p:txBody>
          <a:bodyPr wrap="square">
            <a:spAutoFit/>
          </a:bodyPr>
          <a:lstStyle/>
          <a:p>
            <a:r>
              <a:rPr lang="en-US" altLang="zh-CN" dirty="0"/>
              <a:t>Fang-</a:t>
            </a:r>
            <a:r>
              <a:rPr lang="en-US" altLang="zh-CN" dirty="0" err="1"/>
              <a:t>Guang</a:t>
            </a:r>
            <a:r>
              <a:rPr lang="en-US" altLang="zh-CN" dirty="0"/>
              <a:t> </a:t>
            </a:r>
            <a:r>
              <a:rPr lang="en-US" altLang="zh-CN" dirty="0" err="1"/>
              <a:t>Kuang</a:t>
            </a:r>
            <a:r>
              <a:rPr lang="en-US" altLang="zh-CN" dirty="0"/>
              <a:t> et al. 2017 An ab initio study on the electronic and magnetic properties of Mg0 with intrinsic defects</a:t>
            </a:r>
            <a:endParaRPr lang="zh-CN" altLang="en-US" dirty="0"/>
          </a:p>
        </p:txBody>
      </p:sp>
      <p:pic>
        <p:nvPicPr>
          <p:cNvPr id="5" name="图片 4"/>
          <p:cNvPicPr>
            <a:picLocks noChangeAspect="1"/>
          </p:cNvPicPr>
          <p:nvPr/>
        </p:nvPicPr>
        <p:blipFill>
          <a:blip r:embed="rId2"/>
          <a:stretch>
            <a:fillRect/>
          </a:stretch>
        </p:blipFill>
        <p:spPr>
          <a:xfrm>
            <a:off x="1981447" y="1358537"/>
            <a:ext cx="4025928" cy="3525488"/>
          </a:xfrm>
          <a:prstGeom prst="rect">
            <a:avLst/>
          </a:prstGeom>
        </p:spPr>
      </p:pic>
      <p:pic>
        <p:nvPicPr>
          <p:cNvPr id="6" name="图片 5"/>
          <p:cNvPicPr>
            <a:picLocks noChangeAspect="1"/>
          </p:cNvPicPr>
          <p:nvPr/>
        </p:nvPicPr>
        <p:blipFill>
          <a:blip r:embed="rId3"/>
          <a:stretch>
            <a:fillRect/>
          </a:stretch>
        </p:blipFill>
        <p:spPr>
          <a:xfrm>
            <a:off x="6281855" y="1306286"/>
            <a:ext cx="4122123" cy="2730137"/>
          </a:xfrm>
          <a:prstGeom prst="rect">
            <a:avLst/>
          </a:prstGeom>
        </p:spPr>
      </p:pic>
      <p:pic>
        <p:nvPicPr>
          <p:cNvPr id="7" name="图片 6"/>
          <p:cNvPicPr>
            <a:picLocks noChangeAspect="1"/>
          </p:cNvPicPr>
          <p:nvPr/>
        </p:nvPicPr>
        <p:blipFill>
          <a:blip r:embed="rId4"/>
          <a:stretch>
            <a:fillRect/>
          </a:stretch>
        </p:blipFill>
        <p:spPr>
          <a:xfrm>
            <a:off x="7202517" y="4036423"/>
            <a:ext cx="2280796" cy="1766913"/>
          </a:xfrm>
          <a:prstGeom prst="rect">
            <a:avLst/>
          </a:prstGeom>
        </p:spPr>
      </p:pic>
      <p:sp>
        <p:nvSpPr>
          <p:cNvPr id="8" name="文本框 7"/>
          <p:cNvSpPr txBox="1"/>
          <p:nvPr/>
        </p:nvSpPr>
        <p:spPr>
          <a:xfrm>
            <a:off x="2333897" y="274320"/>
            <a:ext cx="2847254" cy="523220"/>
          </a:xfrm>
          <a:prstGeom prst="rect">
            <a:avLst/>
          </a:prstGeom>
          <a:noFill/>
        </p:spPr>
        <p:txBody>
          <a:bodyPr wrap="none" rtlCol="0">
            <a:spAutoFit/>
          </a:bodyPr>
          <a:lstStyle/>
          <a:p>
            <a:r>
              <a:rPr lang="en-US" altLang="zh-CN" sz="2800" dirty="0"/>
              <a:t>Calculation theory</a:t>
            </a:r>
            <a:endParaRPr lang="zh-CN" altLang="en-US" sz="2800" dirty="0"/>
          </a:p>
        </p:txBody>
      </p:sp>
    </p:spTree>
    <p:extLst>
      <p:ext uri="{BB962C8B-B14F-4D97-AF65-F5344CB8AC3E}">
        <p14:creationId xmlns:p14="http://schemas.microsoft.com/office/powerpoint/2010/main" val="20823565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E4EAA-8735-42AF-9A9D-F59CDE0A7F23}"/>
              </a:ext>
            </a:extLst>
          </p:cNvPr>
          <p:cNvSpPr>
            <a:spLocks noGrp="1"/>
          </p:cNvSpPr>
          <p:nvPr>
            <p:ph type="title"/>
          </p:nvPr>
        </p:nvSpPr>
        <p:spPr/>
        <p:txBody>
          <a:bodyPr/>
          <a:lstStyle/>
          <a:p>
            <a:r>
              <a:rPr lang="en-US" dirty="0"/>
              <a:t>Agenda</a:t>
            </a:r>
          </a:p>
        </p:txBody>
      </p:sp>
      <p:sp>
        <p:nvSpPr>
          <p:cNvPr id="8" name="TextBox 7">
            <a:extLst>
              <a:ext uri="{FF2B5EF4-FFF2-40B4-BE49-F238E27FC236}">
                <a16:creationId xmlns:a16="http://schemas.microsoft.com/office/drawing/2014/main" id="{EC937B50-AAA0-4678-83AF-54865317191B}"/>
              </a:ext>
            </a:extLst>
          </p:cNvPr>
          <p:cNvSpPr txBox="1"/>
          <p:nvPr/>
        </p:nvSpPr>
        <p:spPr>
          <a:xfrm>
            <a:off x="829065" y="1430402"/>
            <a:ext cx="6713220" cy="3046988"/>
          </a:xfrm>
          <a:prstGeom prst="rect">
            <a:avLst/>
          </a:prstGeom>
          <a:noFill/>
        </p:spPr>
        <p:txBody>
          <a:bodyPr wrap="square">
            <a:spAutoFit/>
          </a:bodyPr>
          <a:lstStyle/>
          <a:p>
            <a:pPr marL="207935" indent="-207935">
              <a:buAutoNum type="arabicPeriod"/>
            </a:pPr>
            <a:r>
              <a:rPr lang="en-US" sz="2400" kern="0" dirty="0"/>
              <a:t> Device</a:t>
            </a:r>
          </a:p>
          <a:p>
            <a:pPr marL="207935" indent="-207935">
              <a:buAutoNum type="arabicPeriod"/>
            </a:pPr>
            <a:r>
              <a:rPr lang="en-US" sz="2400" kern="0" dirty="0"/>
              <a:t> Literature</a:t>
            </a:r>
          </a:p>
          <a:p>
            <a:pPr marL="207935" indent="-207935">
              <a:buAutoNum type="arabicPeriod"/>
            </a:pPr>
            <a:r>
              <a:rPr lang="en-US" sz="2400" kern="0" dirty="0"/>
              <a:t> Hypothesized models and assumptions</a:t>
            </a:r>
          </a:p>
          <a:p>
            <a:pPr marL="207935" indent="-207935">
              <a:buAutoNum type="arabicPeriod"/>
            </a:pPr>
            <a:r>
              <a:rPr lang="en-US" sz="2400" kern="0" dirty="0"/>
              <a:t> Objectives of Atomistic simulation</a:t>
            </a:r>
          </a:p>
          <a:p>
            <a:pPr marL="207935" indent="-207935">
              <a:buFontTx/>
              <a:buAutoNum type="arabicPeriod"/>
            </a:pPr>
            <a:r>
              <a:rPr lang="en-US" sz="2400" kern="0" dirty="0"/>
              <a:t> Contribution and Novelty</a:t>
            </a:r>
          </a:p>
          <a:p>
            <a:pPr marL="207935" indent="-207935">
              <a:buAutoNum type="arabicPeriod"/>
            </a:pPr>
            <a:r>
              <a:rPr lang="en-US" sz="2400" kern="0" dirty="0"/>
              <a:t> Kinetic Monte Carlo Simulation and Equations </a:t>
            </a:r>
          </a:p>
          <a:p>
            <a:pPr marL="207935" indent="-207935">
              <a:buAutoNum type="arabicPeriod"/>
            </a:pPr>
            <a:r>
              <a:rPr lang="en-US" sz="2400" kern="0" dirty="0"/>
              <a:t> KMC discussion on 31 Jan 22</a:t>
            </a:r>
          </a:p>
          <a:p>
            <a:pPr marL="207935" indent="-207935">
              <a:buAutoNum type="arabicPeriod"/>
            </a:pPr>
            <a:r>
              <a:rPr lang="en-US" sz="2400" kern="0" dirty="0"/>
              <a:t> Potentially add TEM data from GF</a:t>
            </a:r>
          </a:p>
        </p:txBody>
      </p:sp>
    </p:spTree>
    <p:extLst>
      <p:ext uri="{BB962C8B-B14F-4D97-AF65-F5344CB8AC3E}">
        <p14:creationId xmlns:p14="http://schemas.microsoft.com/office/powerpoint/2010/main" val="42859247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402546" y="1225038"/>
            <a:ext cx="6265455" cy="2730831"/>
          </a:xfrm>
          <a:prstGeom prst="rect">
            <a:avLst/>
          </a:prstGeom>
        </p:spPr>
      </p:pic>
      <p:sp>
        <p:nvSpPr>
          <p:cNvPr id="3" name="矩形 2"/>
          <p:cNvSpPr/>
          <p:nvPr/>
        </p:nvSpPr>
        <p:spPr>
          <a:xfrm>
            <a:off x="6615790" y="2474318"/>
            <a:ext cx="1838965" cy="369332"/>
          </a:xfrm>
          <a:prstGeom prst="rect">
            <a:avLst/>
          </a:prstGeom>
        </p:spPr>
        <p:txBody>
          <a:bodyPr wrap="none">
            <a:spAutoFit/>
          </a:bodyPr>
          <a:lstStyle/>
          <a:p>
            <a:r>
              <a:rPr lang="en-US" altLang="zh-CN">
                <a:latin typeface="Courier New" panose="02070309020205020404" pitchFamily="49" charset="0"/>
              </a:rPr>
              <a:t>4.19793(0) Å</a:t>
            </a:r>
            <a:endParaRPr lang="zh-CN" altLang="en-US" dirty="0"/>
          </a:p>
        </p:txBody>
      </p:sp>
      <p:cxnSp>
        <p:nvCxnSpPr>
          <p:cNvPr id="5" name="直接连接符 4"/>
          <p:cNvCxnSpPr/>
          <p:nvPr/>
        </p:nvCxnSpPr>
        <p:spPr>
          <a:xfrm>
            <a:off x="7990841" y="3278777"/>
            <a:ext cx="86214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990841" y="1942010"/>
            <a:ext cx="862148" cy="0"/>
          </a:xfrm>
          <a:prstGeom prst="line">
            <a:avLst/>
          </a:prstGeom>
        </p:spPr>
        <p:style>
          <a:lnRef idx="1">
            <a:schemeClr val="accent1"/>
          </a:lnRef>
          <a:fillRef idx="0">
            <a:schemeClr val="accent1"/>
          </a:fillRef>
          <a:effectRef idx="0">
            <a:schemeClr val="accent1"/>
          </a:effectRef>
          <a:fontRef idx="minor">
            <a:schemeClr val="tx1"/>
          </a:fontRef>
        </p:style>
      </p:cxnSp>
      <p:pic>
        <p:nvPicPr>
          <p:cNvPr id="7" name="图片 6"/>
          <p:cNvPicPr>
            <a:picLocks noChangeAspect="1"/>
          </p:cNvPicPr>
          <p:nvPr/>
        </p:nvPicPr>
        <p:blipFill>
          <a:blip r:embed="rId3"/>
          <a:stretch>
            <a:fillRect/>
          </a:stretch>
        </p:blipFill>
        <p:spPr>
          <a:xfrm>
            <a:off x="2118203" y="4075709"/>
            <a:ext cx="5498898" cy="2686347"/>
          </a:xfrm>
          <a:prstGeom prst="rect">
            <a:avLst/>
          </a:prstGeom>
        </p:spPr>
      </p:pic>
      <p:cxnSp>
        <p:nvCxnSpPr>
          <p:cNvPr id="8" name="直接连接符 7"/>
          <p:cNvCxnSpPr/>
          <p:nvPr/>
        </p:nvCxnSpPr>
        <p:spPr>
          <a:xfrm>
            <a:off x="5047344" y="6004561"/>
            <a:ext cx="86214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5047344" y="4628605"/>
            <a:ext cx="862148"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3639454" y="5191647"/>
            <a:ext cx="1838965" cy="369332"/>
          </a:xfrm>
          <a:prstGeom prst="rect">
            <a:avLst/>
          </a:prstGeom>
        </p:spPr>
        <p:txBody>
          <a:bodyPr wrap="none">
            <a:spAutoFit/>
          </a:bodyPr>
          <a:lstStyle/>
          <a:p>
            <a:r>
              <a:rPr lang="en-US" altLang="zh-CN" dirty="0">
                <a:latin typeface="Courier New" panose="02070309020205020404" pitchFamily="49" charset="0"/>
              </a:rPr>
              <a:t>4.29596(0) Å</a:t>
            </a:r>
            <a:endParaRPr lang="zh-CN" altLang="en-US" dirty="0"/>
          </a:p>
        </p:txBody>
      </p:sp>
      <p:sp>
        <p:nvSpPr>
          <p:cNvPr id="11" name="矩形 10"/>
          <p:cNvSpPr/>
          <p:nvPr/>
        </p:nvSpPr>
        <p:spPr>
          <a:xfrm>
            <a:off x="3039832" y="1757344"/>
            <a:ext cx="3116046" cy="369332"/>
          </a:xfrm>
          <a:prstGeom prst="rect">
            <a:avLst/>
          </a:prstGeom>
        </p:spPr>
        <p:txBody>
          <a:bodyPr wrap="none">
            <a:spAutoFit/>
          </a:bodyPr>
          <a:lstStyle/>
          <a:p>
            <a:r>
              <a:rPr lang="en-US" altLang="zh-CN" dirty="0" err="1"/>
              <a:t>Toten</a:t>
            </a:r>
            <a:r>
              <a:rPr lang="en-US" altLang="zh-CN" dirty="0"/>
              <a:t> Energy=</a:t>
            </a:r>
            <a:r>
              <a:rPr lang="zh-CN" altLang="en-US" dirty="0"/>
              <a:t>-34.71809618 eV</a:t>
            </a:r>
          </a:p>
        </p:txBody>
      </p:sp>
      <p:sp>
        <p:nvSpPr>
          <p:cNvPr id="12" name="矩形 11"/>
          <p:cNvSpPr/>
          <p:nvPr/>
        </p:nvSpPr>
        <p:spPr>
          <a:xfrm>
            <a:off x="2118204" y="4022381"/>
            <a:ext cx="3415807" cy="369332"/>
          </a:xfrm>
          <a:prstGeom prst="rect">
            <a:avLst/>
          </a:prstGeom>
        </p:spPr>
        <p:txBody>
          <a:bodyPr wrap="none">
            <a:spAutoFit/>
          </a:bodyPr>
          <a:lstStyle/>
          <a:p>
            <a:r>
              <a:rPr lang="en-US" altLang="zh-CN" dirty="0" err="1"/>
              <a:t>Toten</a:t>
            </a:r>
            <a:r>
              <a:rPr lang="en-US" altLang="zh-CN" dirty="0"/>
              <a:t> Energy=-34.71809618 eV</a:t>
            </a:r>
            <a:r>
              <a:rPr lang="zh-CN" altLang="en-US" dirty="0"/>
              <a:t> eV</a:t>
            </a:r>
          </a:p>
        </p:txBody>
      </p:sp>
      <p:sp>
        <p:nvSpPr>
          <p:cNvPr id="13" name="矩形 12"/>
          <p:cNvSpPr/>
          <p:nvPr/>
        </p:nvSpPr>
        <p:spPr>
          <a:xfrm>
            <a:off x="1628503" y="989814"/>
            <a:ext cx="8597202" cy="3085895"/>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2549004" y="198474"/>
            <a:ext cx="1818447" cy="523220"/>
          </a:xfrm>
          <a:prstGeom prst="rect">
            <a:avLst/>
          </a:prstGeom>
          <a:noFill/>
        </p:spPr>
        <p:txBody>
          <a:bodyPr wrap="none" rtlCol="0">
            <a:spAutoFit/>
          </a:bodyPr>
          <a:lstStyle/>
          <a:p>
            <a:r>
              <a:rPr lang="en-US" altLang="zh-CN" sz="2800" dirty="0"/>
              <a:t>3-layer test</a:t>
            </a:r>
            <a:endParaRPr lang="zh-CN" altLang="en-US" sz="2800" dirty="0"/>
          </a:p>
        </p:txBody>
      </p:sp>
    </p:spTree>
    <p:extLst>
      <p:ext uri="{BB962C8B-B14F-4D97-AF65-F5344CB8AC3E}">
        <p14:creationId xmlns:p14="http://schemas.microsoft.com/office/powerpoint/2010/main" val="1119357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92373" y="1123995"/>
            <a:ext cx="5333333" cy="2885714"/>
          </a:xfrm>
          <a:prstGeom prst="rect">
            <a:avLst/>
          </a:prstGeom>
        </p:spPr>
      </p:pic>
      <p:sp>
        <p:nvSpPr>
          <p:cNvPr id="3" name="矩形 2"/>
          <p:cNvSpPr/>
          <p:nvPr/>
        </p:nvSpPr>
        <p:spPr>
          <a:xfrm>
            <a:off x="6913877" y="2592756"/>
            <a:ext cx="1838965" cy="369332"/>
          </a:xfrm>
          <a:prstGeom prst="rect">
            <a:avLst/>
          </a:prstGeom>
        </p:spPr>
        <p:txBody>
          <a:bodyPr wrap="none">
            <a:spAutoFit/>
          </a:bodyPr>
          <a:lstStyle/>
          <a:p>
            <a:r>
              <a:rPr lang="en-US" altLang="zh-CN" dirty="0">
                <a:latin typeface="Courier New" panose="02070309020205020404" pitchFamily="49" charset="0"/>
              </a:rPr>
              <a:t>6.36825(0) Å</a:t>
            </a:r>
            <a:endParaRPr lang="zh-CN" altLang="en-US" dirty="0"/>
          </a:p>
        </p:txBody>
      </p:sp>
      <p:pic>
        <p:nvPicPr>
          <p:cNvPr id="4" name="图片 3"/>
          <p:cNvPicPr>
            <a:picLocks noChangeAspect="1"/>
          </p:cNvPicPr>
          <p:nvPr/>
        </p:nvPicPr>
        <p:blipFill>
          <a:blip r:embed="rId3"/>
          <a:stretch>
            <a:fillRect/>
          </a:stretch>
        </p:blipFill>
        <p:spPr>
          <a:xfrm>
            <a:off x="1947505" y="4088087"/>
            <a:ext cx="5161905" cy="2714286"/>
          </a:xfrm>
          <a:prstGeom prst="rect">
            <a:avLst/>
          </a:prstGeom>
        </p:spPr>
      </p:pic>
      <p:sp>
        <p:nvSpPr>
          <p:cNvPr id="5" name="矩形 4"/>
          <p:cNvSpPr/>
          <p:nvPr/>
        </p:nvSpPr>
        <p:spPr>
          <a:xfrm>
            <a:off x="3752667" y="5262546"/>
            <a:ext cx="1838965" cy="369332"/>
          </a:xfrm>
          <a:prstGeom prst="rect">
            <a:avLst/>
          </a:prstGeom>
        </p:spPr>
        <p:txBody>
          <a:bodyPr wrap="none">
            <a:spAutoFit/>
          </a:bodyPr>
          <a:lstStyle/>
          <a:p>
            <a:r>
              <a:rPr lang="en-US" altLang="zh-CN" dirty="0">
                <a:latin typeface="Courier New" panose="02070309020205020404" pitchFamily="49" charset="0"/>
              </a:rPr>
              <a:t>6.36825(0) Å</a:t>
            </a:r>
            <a:endParaRPr lang="zh-CN" altLang="en-US" dirty="0"/>
          </a:p>
        </p:txBody>
      </p:sp>
      <p:cxnSp>
        <p:nvCxnSpPr>
          <p:cNvPr id="6" name="直接连接符 5"/>
          <p:cNvCxnSpPr/>
          <p:nvPr/>
        </p:nvCxnSpPr>
        <p:spPr>
          <a:xfrm>
            <a:off x="5047344" y="6383384"/>
            <a:ext cx="86214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5047344" y="4511039"/>
            <a:ext cx="86214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8073573" y="3792584"/>
            <a:ext cx="86214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8073573" y="1789610"/>
            <a:ext cx="862148"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562340" y="2110651"/>
            <a:ext cx="3116046" cy="369332"/>
          </a:xfrm>
          <a:prstGeom prst="rect">
            <a:avLst/>
          </a:prstGeom>
        </p:spPr>
        <p:txBody>
          <a:bodyPr wrap="none">
            <a:spAutoFit/>
          </a:bodyPr>
          <a:lstStyle/>
          <a:p>
            <a:r>
              <a:rPr lang="en-US" altLang="zh-CN" dirty="0" err="1"/>
              <a:t>Toten</a:t>
            </a:r>
            <a:r>
              <a:rPr lang="en-US" altLang="zh-CN" dirty="0"/>
              <a:t> Energy=-46.63555909 </a:t>
            </a:r>
            <a:r>
              <a:rPr lang="zh-CN" altLang="en-US" dirty="0"/>
              <a:t>eV</a:t>
            </a:r>
          </a:p>
        </p:txBody>
      </p:sp>
      <p:sp>
        <p:nvSpPr>
          <p:cNvPr id="11" name="矩形 10"/>
          <p:cNvSpPr/>
          <p:nvPr/>
        </p:nvSpPr>
        <p:spPr>
          <a:xfrm>
            <a:off x="2052889" y="4127347"/>
            <a:ext cx="3116046" cy="369332"/>
          </a:xfrm>
          <a:prstGeom prst="rect">
            <a:avLst/>
          </a:prstGeom>
        </p:spPr>
        <p:txBody>
          <a:bodyPr wrap="none">
            <a:spAutoFit/>
          </a:bodyPr>
          <a:lstStyle/>
          <a:p>
            <a:r>
              <a:rPr lang="en-US" altLang="zh-CN" dirty="0" err="1"/>
              <a:t>Toten</a:t>
            </a:r>
            <a:r>
              <a:rPr lang="en-US" altLang="zh-CN" dirty="0"/>
              <a:t> Energy=-46.63555909 </a:t>
            </a:r>
            <a:r>
              <a:rPr lang="zh-CN" altLang="en-US" dirty="0"/>
              <a:t>eV</a:t>
            </a:r>
          </a:p>
        </p:txBody>
      </p:sp>
      <p:sp>
        <p:nvSpPr>
          <p:cNvPr id="12" name="矩形 11"/>
          <p:cNvSpPr/>
          <p:nvPr/>
        </p:nvSpPr>
        <p:spPr>
          <a:xfrm>
            <a:off x="1628503" y="989814"/>
            <a:ext cx="8597202" cy="3085895"/>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549004" y="198474"/>
            <a:ext cx="1818447" cy="523220"/>
          </a:xfrm>
          <a:prstGeom prst="rect">
            <a:avLst/>
          </a:prstGeom>
          <a:noFill/>
        </p:spPr>
        <p:txBody>
          <a:bodyPr wrap="none" rtlCol="0">
            <a:spAutoFit/>
          </a:bodyPr>
          <a:lstStyle/>
          <a:p>
            <a:r>
              <a:rPr lang="en-US" altLang="zh-CN" sz="2800" dirty="0"/>
              <a:t>4-layer test</a:t>
            </a:r>
            <a:endParaRPr lang="zh-CN" altLang="en-US" sz="2800" dirty="0"/>
          </a:p>
        </p:txBody>
      </p:sp>
    </p:spTree>
    <p:extLst>
      <p:ext uri="{BB962C8B-B14F-4D97-AF65-F5344CB8AC3E}">
        <p14:creationId xmlns:p14="http://schemas.microsoft.com/office/powerpoint/2010/main" val="30615815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1850712" y="1587235"/>
            <a:ext cx="8342495" cy="4748250"/>
          </a:xfrm>
          <a:prstGeom prst="rect">
            <a:avLst/>
          </a:prstGeom>
        </p:spPr>
      </p:pic>
      <p:sp>
        <p:nvSpPr>
          <p:cNvPr id="5" name="文本框 4"/>
          <p:cNvSpPr txBox="1"/>
          <p:nvPr/>
        </p:nvSpPr>
        <p:spPr>
          <a:xfrm>
            <a:off x="7872549" y="1698171"/>
            <a:ext cx="340158" cy="369332"/>
          </a:xfrm>
          <a:prstGeom prst="rect">
            <a:avLst/>
          </a:prstGeom>
          <a:noFill/>
        </p:spPr>
        <p:txBody>
          <a:bodyPr wrap="none" rtlCol="0">
            <a:spAutoFit/>
          </a:bodyPr>
          <a:lstStyle/>
          <a:p>
            <a:r>
              <a:rPr lang="en-US" altLang="zh-CN" b="1" dirty="0"/>
              <a:t>O</a:t>
            </a:r>
            <a:endParaRPr lang="zh-CN" altLang="en-US" b="1" dirty="0"/>
          </a:p>
        </p:txBody>
      </p:sp>
      <p:sp>
        <p:nvSpPr>
          <p:cNvPr id="6" name="文本框 5"/>
          <p:cNvSpPr txBox="1"/>
          <p:nvPr/>
        </p:nvSpPr>
        <p:spPr>
          <a:xfrm>
            <a:off x="2333898" y="274320"/>
            <a:ext cx="5062155" cy="523220"/>
          </a:xfrm>
          <a:prstGeom prst="rect">
            <a:avLst/>
          </a:prstGeom>
          <a:noFill/>
        </p:spPr>
        <p:txBody>
          <a:bodyPr wrap="none" rtlCol="0">
            <a:spAutoFit/>
          </a:bodyPr>
          <a:lstStyle/>
          <a:p>
            <a:r>
              <a:rPr lang="en-US" altLang="zh-CN" sz="2800" dirty="0"/>
              <a:t>2X2X2 supercell bulk </a:t>
            </a:r>
            <a:r>
              <a:rPr lang="en-US" altLang="zh-CN" sz="2800" dirty="0" err="1"/>
              <a:t>MgO</a:t>
            </a:r>
            <a:r>
              <a:rPr lang="en-US" altLang="zh-CN" sz="2800" dirty="0"/>
              <a:t> (cubic)</a:t>
            </a:r>
            <a:endParaRPr lang="zh-CN" altLang="en-US" sz="2800" dirty="0"/>
          </a:p>
        </p:txBody>
      </p:sp>
    </p:spTree>
    <p:extLst>
      <p:ext uri="{BB962C8B-B14F-4D97-AF65-F5344CB8AC3E}">
        <p14:creationId xmlns:p14="http://schemas.microsoft.com/office/powerpoint/2010/main" val="35077891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1990606" y="1748752"/>
            <a:ext cx="8240982" cy="4547545"/>
          </a:xfrm>
          <a:prstGeom prst="rect">
            <a:avLst/>
          </a:prstGeom>
        </p:spPr>
      </p:pic>
      <p:sp>
        <p:nvSpPr>
          <p:cNvPr id="3" name="椭圆 2"/>
          <p:cNvSpPr/>
          <p:nvPr/>
        </p:nvSpPr>
        <p:spPr>
          <a:xfrm>
            <a:off x="7010399" y="3885363"/>
            <a:ext cx="274320" cy="2743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箭头连接符 4"/>
          <p:cNvCxnSpPr>
            <a:stCxn id="3" idx="1"/>
          </p:cNvCxnSpPr>
          <p:nvPr/>
        </p:nvCxnSpPr>
        <p:spPr>
          <a:xfrm flipH="1" flipV="1">
            <a:off x="5220790" y="3187338"/>
            <a:ext cx="1829783" cy="7381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3965318" y="2953190"/>
            <a:ext cx="1149161" cy="369332"/>
          </a:xfrm>
          <a:prstGeom prst="rect">
            <a:avLst/>
          </a:prstGeom>
          <a:noFill/>
        </p:spPr>
        <p:txBody>
          <a:bodyPr wrap="none" rtlCol="0">
            <a:spAutoFit/>
          </a:bodyPr>
          <a:lstStyle/>
          <a:p>
            <a:r>
              <a:rPr lang="en-US" altLang="zh-CN" dirty="0"/>
              <a:t>O-vacancy</a:t>
            </a:r>
            <a:endParaRPr lang="zh-CN" altLang="en-US" dirty="0"/>
          </a:p>
        </p:txBody>
      </p:sp>
      <p:sp>
        <p:nvSpPr>
          <p:cNvPr id="7" name="矩形 6"/>
          <p:cNvSpPr/>
          <p:nvPr/>
        </p:nvSpPr>
        <p:spPr>
          <a:xfrm>
            <a:off x="2358526" y="1379420"/>
            <a:ext cx="1725152" cy="1200329"/>
          </a:xfrm>
          <a:prstGeom prst="rect">
            <a:avLst/>
          </a:prstGeom>
        </p:spPr>
        <p:txBody>
          <a:bodyPr wrap="none">
            <a:spAutoFit/>
          </a:bodyPr>
          <a:lstStyle/>
          <a:p>
            <a:r>
              <a:rPr lang="en-US" altLang="zh-CN" dirty="0">
                <a:solidFill>
                  <a:srgbClr val="000000"/>
                </a:solidFill>
                <a:latin typeface="等线" panose="02010600030101010101" pitchFamily="2" charset="-122"/>
              </a:rPr>
              <a:t>O-rich:</a:t>
            </a:r>
          </a:p>
          <a:p>
            <a:r>
              <a:rPr lang="en-US" altLang="zh-CN" dirty="0" err="1">
                <a:solidFill>
                  <a:srgbClr val="000000"/>
                </a:solidFill>
                <a:latin typeface="等线" panose="02010600030101010101" pitchFamily="2" charset="-122"/>
              </a:rPr>
              <a:t>Ef</a:t>
            </a:r>
            <a:r>
              <a:rPr lang="en-US" altLang="zh-CN" dirty="0">
                <a:solidFill>
                  <a:srgbClr val="000000"/>
                </a:solidFill>
                <a:latin typeface="等线" panose="02010600030101010101" pitchFamily="2" charset="-122"/>
              </a:rPr>
              <a:t>=6.712164</a:t>
            </a:r>
            <a:r>
              <a:rPr lang="zh-CN" altLang="en-US" dirty="0"/>
              <a:t> </a:t>
            </a:r>
            <a:r>
              <a:rPr lang="en-US" altLang="zh-CN" dirty="0"/>
              <a:t>eV</a:t>
            </a:r>
          </a:p>
          <a:p>
            <a:r>
              <a:rPr lang="en-US" altLang="zh-CN" dirty="0"/>
              <a:t>Mg-rich:</a:t>
            </a:r>
          </a:p>
          <a:p>
            <a:r>
              <a:rPr lang="en-US" altLang="zh-CN" dirty="0" err="1"/>
              <a:t>Ef</a:t>
            </a:r>
            <a:r>
              <a:rPr lang="en-US" altLang="zh-CN" dirty="0"/>
              <a:t>=1.208855</a:t>
            </a:r>
            <a:r>
              <a:rPr lang="zh-CN" altLang="en-US" dirty="0"/>
              <a:t> </a:t>
            </a:r>
            <a:r>
              <a:rPr lang="en-US" altLang="zh-CN" dirty="0"/>
              <a:t>eV</a:t>
            </a:r>
            <a:endParaRPr lang="zh-CN" altLang="en-US" dirty="0"/>
          </a:p>
        </p:txBody>
      </p:sp>
      <p:sp>
        <p:nvSpPr>
          <p:cNvPr id="8" name="文本框 7"/>
          <p:cNvSpPr txBox="1"/>
          <p:nvPr/>
        </p:nvSpPr>
        <p:spPr>
          <a:xfrm>
            <a:off x="1990606" y="174980"/>
            <a:ext cx="6262612" cy="523220"/>
          </a:xfrm>
          <a:prstGeom prst="rect">
            <a:avLst/>
          </a:prstGeom>
          <a:noFill/>
        </p:spPr>
        <p:txBody>
          <a:bodyPr wrap="none" rtlCol="0">
            <a:spAutoFit/>
          </a:bodyPr>
          <a:lstStyle/>
          <a:p>
            <a:r>
              <a:rPr lang="en-US" altLang="zh-CN" sz="2800" dirty="0"/>
              <a:t>O vacancy in 2X2X2 supercell </a:t>
            </a:r>
            <a:r>
              <a:rPr lang="en-US" altLang="zh-CN" sz="2800" dirty="0" err="1"/>
              <a:t>MgO</a:t>
            </a:r>
            <a:r>
              <a:rPr lang="en-US" altLang="zh-CN" sz="2800" dirty="0"/>
              <a:t> (cubic)</a:t>
            </a:r>
            <a:endParaRPr lang="zh-CN" altLang="en-US" sz="2800" dirty="0"/>
          </a:p>
        </p:txBody>
      </p:sp>
    </p:spTree>
    <p:extLst>
      <p:ext uri="{BB962C8B-B14F-4D97-AF65-F5344CB8AC3E}">
        <p14:creationId xmlns:p14="http://schemas.microsoft.com/office/powerpoint/2010/main" val="40012506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stretch>
            <a:fillRect/>
          </a:stretch>
        </p:blipFill>
        <p:spPr>
          <a:xfrm>
            <a:off x="1524000" y="1902195"/>
            <a:ext cx="9144001" cy="4866969"/>
          </a:xfrm>
          <a:prstGeom prst="rect">
            <a:avLst/>
          </a:prstGeom>
        </p:spPr>
      </p:pic>
      <p:sp>
        <p:nvSpPr>
          <p:cNvPr id="4" name="矩形 3"/>
          <p:cNvSpPr/>
          <p:nvPr/>
        </p:nvSpPr>
        <p:spPr>
          <a:xfrm>
            <a:off x="2358526" y="1379420"/>
            <a:ext cx="1750800" cy="1200329"/>
          </a:xfrm>
          <a:prstGeom prst="rect">
            <a:avLst/>
          </a:prstGeom>
        </p:spPr>
        <p:txBody>
          <a:bodyPr wrap="none">
            <a:spAutoFit/>
          </a:bodyPr>
          <a:lstStyle/>
          <a:p>
            <a:r>
              <a:rPr lang="en-US" altLang="zh-CN" dirty="0">
                <a:solidFill>
                  <a:srgbClr val="000000"/>
                </a:solidFill>
                <a:latin typeface="等线" panose="02010600030101010101" pitchFamily="2" charset="-122"/>
              </a:rPr>
              <a:t>O-rich:</a:t>
            </a:r>
          </a:p>
          <a:p>
            <a:r>
              <a:rPr lang="en-US" altLang="zh-CN" dirty="0" err="1">
                <a:solidFill>
                  <a:srgbClr val="000000"/>
                </a:solidFill>
                <a:latin typeface="等线" panose="02010600030101010101" pitchFamily="2" charset="-122"/>
              </a:rPr>
              <a:t>Ef</a:t>
            </a:r>
            <a:r>
              <a:rPr lang="en-US" altLang="zh-CN" dirty="0">
                <a:solidFill>
                  <a:srgbClr val="000000"/>
                </a:solidFill>
                <a:latin typeface="等线" panose="02010600030101010101" pitchFamily="2" charset="-122"/>
              </a:rPr>
              <a:t>=</a:t>
            </a:r>
            <a:r>
              <a:rPr lang="en-US" altLang="zh-CN" dirty="0"/>
              <a:t>8.117685</a:t>
            </a:r>
            <a:r>
              <a:rPr lang="zh-CN" altLang="en-US" dirty="0"/>
              <a:t>  </a:t>
            </a:r>
            <a:r>
              <a:rPr lang="en-US" altLang="zh-CN" dirty="0"/>
              <a:t>eV</a:t>
            </a:r>
          </a:p>
          <a:p>
            <a:r>
              <a:rPr lang="en-US" altLang="zh-CN" dirty="0"/>
              <a:t>Mg-rich:</a:t>
            </a:r>
          </a:p>
          <a:p>
            <a:r>
              <a:rPr lang="en-US" altLang="zh-CN" dirty="0" err="1"/>
              <a:t>Ef</a:t>
            </a:r>
            <a:r>
              <a:rPr lang="en-US" altLang="zh-CN" dirty="0"/>
              <a:t>=8.117685</a:t>
            </a:r>
            <a:r>
              <a:rPr lang="zh-CN" altLang="en-US" dirty="0"/>
              <a:t> </a:t>
            </a:r>
            <a:r>
              <a:rPr lang="en-US" altLang="zh-CN" dirty="0"/>
              <a:t>eV</a:t>
            </a:r>
            <a:r>
              <a:rPr lang="zh-CN" altLang="en-US" dirty="0"/>
              <a:t> </a:t>
            </a:r>
          </a:p>
        </p:txBody>
      </p:sp>
      <p:sp>
        <p:nvSpPr>
          <p:cNvPr id="5" name="文本框 4"/>
          <p:cNvSpPr txBox="1"/>
          <p:nvPr/>
        </p:nvSpPr>
        <p:spPr>
          <a:xfrm>
            <a:off x="1990607" y="174980"/>
            <a:ext cx="6075253" cy="523220"/>
          </a:xfrm>
          <a:prstGeom prst="rect">
            <a:avLst/>
          </a:prstGeom>
          <a:noFill/>
        </p:spPr>
        <p:txBody>
          <a:bodyPr wrap="none" rtlCol="0">
            <a:spAutoFit/>
          </a:bodyPr>
          <a:lstStyle/>
          <a:p>
            <a:r>
              <a:rPr lang="en-US" altLang="zh-CN" sz="2800" dirty="0"/>
              <a:t>B doping in 2X2X2 supercell </a:t>
            </a:r>
            <a:r>
              <a:rPr lang="en-US" altLang="zh-CN" sz="2800" dirty="0" err="1"/>
              <a:t>MgO</a:t>
            </a:r>
            <a:r>
              <a:rPr lang="en-US" altLang="zh-CN" sz="2800" dirty="0"/>
              <a:t> (cubic)</a:t>
            </a:r>
            <a:endParaRPr lang="zh-CN" altLang="en-US" sz="2800" dirty="0"/>
          </a:p>
        </p:txBody>
      </p:sp>
    </p:spTree>
    <p:extLst>
      <p:ext uri="{BB962C8B-B14F-4D97-AF65-F5344CB8AC3E}">
        <p14:creationId xmlns:p14="http://schemas.microsoft.com/office/powerpoint/2010/main" val="15879433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stretch>
            <a:fillRect/>
          </a:stretch>
        </p:blipFill>
        <p:spPr>
          <a:xfrm>
            <a:off x="1524000" y="1369669"/>
            <a:ext cx="9103653" cy="5083382"/>
          </a:xfrm>
          <a:prstGeom prst="rect">
            <a:avLst/>
          </a:prstGeom>
        </p:spPr>
      </p:pic>
      <p:sp>
        <p:nvSpPr>
          <p:cNvPr id="8" name="矩形 7"/>
          <p:cNvSpPr/>
          <p:nvPr/>
        </p:nvSpPr>
        <p:spPr>
          <a:xfrm>
            <a:off x="2358526" y="1379420"/>
            <a:ext cx="1750800" cy="1200329"/>
          </a:xfrm>
          <a:prstGeom prst="rect">
            <a:avLst/>
          </a:prstGeom>
        </p:spPr>
        <p:txBody>
          <a:bodyPr wrap="none">
            <a:spAutoFit/>
          </a:bodyPr>
          <a:lstStyle/>
          <a:p>
            <a:r>
              <a:rPr lang="en-US" altLang="zh-CN" dirty="0">
                <a:solidFill>
                  <a:srgbClr val="000000"/>
                </a:solidFill>
                <a:latin typeface="等线" panose="02010600030101010101" pitchFamily="2" charset="-122"/>
              </a:rPr>
              <a:t>O-rich:</a:t>
            </a:r>
          </a:p>
          <a:p>
            <a:r>
              <a:rPr lang="en-US" altLang="zh-CN" dirty="0" err="1">
                <a:solidFill>
                  <a:srgbClr val="000000"/>
                </a:solidFill>
                <a:latin typeface="等线" panose="02010600030101010101" pitchFamily="2" charset="-122"/>
              </a:rPr>
              <a:t>Ef</a:t>
            </a:r>
            <a:r>
              <a:rPr lang="en-US" altLang="zh-CN" dirty="0">
                <a:solidFill>
                  <a:srgbClr val="000000"/>
                </a:solidFill>
                <a:latin typeface="等线" panose="02010600030101010101" pitchFamily="2" charset="-122"/>
              </a:rPr>
              <a:t>=</a:t>
            </a:r>
            <a:r>
              <a:rPr lang="en-US" altLang="zh-CN" dirty="0"/>
              <a:t>12.09441</a:t>
            </a:r>
            <a:r>
              <a:rPr lang="zh-CN" altLang="en-US" dirty="0"/>
              <a:t>  </a:t>
            </a:r>
            <a:r>
              <a:rPr lang="en-US" altLang="zh-CN" dirty="0"/>
              <a:t>eV</a:t>
            </a:r>
          </a:p>
          <a:p>
            <a:r>
              <a:rPr lang="en-US" altLang="zh-CN" dirty="0"/>
              <a:t>Mg-rich:</a:t>
            </a:r>
          </a:p>
          <a:p>
            <a:r>
              <a:rPr lang="en-US" altLang="zh-CN" dirty="0" err="1"/>
              <a:t>Ef</a:t>
            </a:r>
            <a:r>
              <a:rPr lang="en-US" altLang="zh-CN" dirty="0"/>
              <a:t>=5.152813</a:t>
            </a:r>
            <a:r>
              <a:rPr lang="zh-CN" altLang="en-US" dirty="0"/>
              <a:t> </a:t>
            </a:r>
            <a:r>
              <a:rPr lang="en-US" altLang="zh-CN" dirty="0"/>
              <a:t>eV</a:t>
            </a:r>
            <a:r>
              <a:rPr lang="zh-CN" altLang="en-US" dirty="0"/>
              <a:t> </a:t>
            </a:r>
          </a:p>
        </p:txBody>
      </p:sp>
      <p:sp>
        <p:nvSpPr>
          <p:cNvPr id="9" name="文本框 8"/>
          <p:cNvSpPr txBox="1"/>
          <p:nvPr/>
        </p:nvSpPr>
        <p:spPr>
          <a:xfrm>
            <a:off x="1990606" y="174980"/>
            <a:ext cx="6847900" cy="523220"/>
          </a:xfrm>
          <a:prstGeom prst="rect">
            <a:avLst/>
          </a:prstGeom>
          <a:noFill/>
        </p:spPr>
        <p:txBody>
          <a:bodyPr wrap="none" rtlCol="0">
            <a:spAutoFit/>
          </a:bodyPr>
          <a:lstStyle/>
          <a:p>
            <a:r>
              <a:rPr lang="en-US" altLang="zh-CN" sz="2800" dirty="0"/>
              <a:t>B substitute O in 2X2X2 supercell </a:t>
            </a:r>
            <a:r>
              <a:rPr lang="en-US" altLang="zh-CN" sz="2800" dirty="0" err="1"/>
              <a:t>MgO</a:t>
            </a:r>
            <a:r>
              <a:rPr lang="en-US" altLang="zh-CN" sz="2800" dirty="0"/>
              <a:t> (cubic)</a:t>
            </a:r>
            <a:endParaRPr lang="zh-CN" altLang="en-US" sz="2800" dirty="0"/>
          </a:p>
        </p:txBody>
      </p:sp>
      <p:cxnSp>
        <p:nvCxnSpPr>
          <p:cNvPr id="11" name="直接箭头连接符 10"/>
          <p:cNvCxnSpPr/>
          <p:nvPr/>
        </p:nvCxnSpPr>
        <p:spPr>
          <a:xfrm flipH="1">
            <a:off x="4776651" y="4245429"/>
            <a:ext cx="3344092" cy="3135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3757749" y="4598126"/>
            <a:ext cx="1627946" cy="369332"/>
          </a:xfrm>
          <a:prstGeom prst="rect">
            <a:avLst/>
          </a:prstGeom>
          <a:noFill/>
        </p:spPr>
        <p:txBody>
          <a:bodyPr wrap="none" rtlCol="0">
            <a:spAutoFit/>
          </a:bodyPr>
          <a:lstStyle/>
          <a:p>
            <a:r>
              <a:rPr lang="en-US" altLang="zh-CN" dirty="0"/>
              <a:t>B substituent O</a:t>
            </a:r>
            <a:endParaRPr lang="zh-CN" altLang="en-US" dirty="0"/>
          </a:p>
        </p:txBody>
      </p:sp>
    </p:spTree>
    <p:extLst>
      <p:ext uri="{BB962C8B-B14F-4D97-AF65-F5344CB8AC3E}">
        <p14:creationId xmlns:p14="http://schemas.microsoft.com/office/powerpoint/2010/main" val="35852703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stretch>
            <a:fillRect/>
          </a:stretch>
        </p:blipFill>
        <p:spPr>
          <a:xfrm>
            <a:off x="1524000" y="1424367"/>
            <a:ext cx="9144001" cy="5142717"/>
          </a:xfrm>
          <a:prstGeom prst="rect">
            <a:avLst/>
          </a:prstGeom>
        </p:spPr>
      </p:pic>
      <p:sp>
        <p:nvSpPr>
          <p:cNvPr id="4" name="椭圆 3"/>
          <p:cNvSpPr/>
          <p:nvPr/>
        </p:nvSpPr>
        <p:spPr>
          <a:xfrm>
            <a:off x="6997335" y="3786719"/>
            <a:ext cx="274320" cy="2743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箭头连接符 4"/>
          <p:cNvCxnSpPr>
            <a:stCxn id="4" idx="1"/>
          </p:cNvCxnSpPr>
          <p:nvPr/>
        </p:nvCxnSpPr>
        <p:spPr>
          <a:xfrm flipH="1" flipV="1">
            <a:off x="4526040" y="2850474"/>
            <a:ext cx="2511469" cy="9764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3312175" y="2665807"/>
            <a:ext cx="1149161" cy="369332"/>
          </a:xfrm>
          <a:prstGeom prst="rect">
            <a:avLst/>
          </a:prstGeom>
          <a:noFill/>
        </p:spPr>
        <p:txBody>
          <a:bodyPr wrap="none" rtlCol="0">
            <a:spAutoFit/>
          </a:bodyPr>
          <a:lstStyle/>
          <a:p>
            <a:r>
              <a:rPr lang="en-US" altLang="zh-CN" dirty="0"/>
              <a:t>O-vacancy</a:t>
            </a:r>
            <a:endParaRPr lang="zh-CN" altLang="en-US" dirty="0"/>
          </a:p>
        </p:txBody>
      </p:sp>
      <p:sp>
        <p:nvSpPr>
          <p:cNvPr id="8" name="矩形 7"/>
          <p:cNvSpPr/>
          <p:nvPr/>
        </p:nvSpPr>
        <p:spPr>
          <a:xfrm>
            <a:off x="2358526" y="1379420"/>
            <a:ext cx="1750800" cy="1200329"/>
          </a:xfrm>
          <a:prstGeom prst="rect">
            <a:avLst/>
          </a:prstGeom>
        </p:spPr>
        <p:txBody>
          <a:bodyPr wrap="none">
            <a:spAutoFit/>
          </a:bodyPr>
          <a:lstStyle/>
          <a:p>
            <a:r>
              <a:rPr lang="en-US" altLang="zh-CN" dirty="0">
                <a:solidFill>
                  <a:srgbClr val="000000"/>
                </a:solidFill>
                <a:latin typeface="等线" panose="02010600030101010101" pitchFamily="2" charset="-122"/>
              </a:rPr>
              <a:t>O-rich:</a:t>
            </a:r>
          </a:p>
          <a:p>
            <a:r>
              <a:rPr lang="en-US" altLang="zh-CN" dirty="0" err="1">
                <a:solidFill>
                  <a:srgbClr val="000000"/>
                </a:solidFill>
                <a:latin typeface="等线" panose="02010600030101010101" pitchFamily="2" charset="-122"/>
              </a:rPr>
              <a:t>Ef</a:t>
            </a:r>
            <a:r>
              <a:rPr lang="en-US" altLang="zh-CN" dirty="0">
                <a:solidFill>
                  <a:srgbClr val="000000"/>
                </a:solidFill>
                <a:latin typeface="等线" panose="02010600030101010101" pitchFamily="2" charset="-122"/>
              </a:rPr>
              <a:t>=</a:t>
            </a:r>
            <a:r>
              <a:rPr lang="en-US" altLang="zh-CN" dirty="0"/>
              <a:t>17.68484</a:t>
            </a:r>
            <a:r>
              <a:rPr lang="zh-CN" altLang="en-US" dirty="0"/>
              <a:t>  </a:t>
            </a:r>
            <a:r>
              <a:rPr lang="en-US" altLang="zh-CN" dirty="0"/>
              <a:t>eV</a:t>
            </a:r>
          </a:p>
          <a:p>
            <a:r>
              <a:rPr lang="en-US" altLang="zh-CN" dirty="0"/>
              <a:t>Mg-rich:</a:t>
            </a:r>
          </a:p>
          <a:p>
            <a:r>
              <a:rPr lang="en-US" altLang="zh-CN" dirty="0" err="1"/>
              <a:t>Ef</a:t>
            </a:r>
            <a:r>
              <a:rPr lang="en-US" altLang="zh-CN" dirty="0"/>
              <a:t>=6.678223</a:t>
            </a:r>
            <a:r>
              <a:rPr lang="zh-CN" altLang="en-US" dirty="0"/>
              <a:t> </a:t>
            </a:r>
            <a:r>
              <a:rPr lang="en-US" altLang="zh-CN" dirty="0"/>
              <a:t>eV</a:t>
            </a:r>
            <a:r>
              <a:rPr lang="zh-CN" altLang="en-US" dirty="0"/>
              <a:t> </a:t>
            </a:r>
          </a:p>
        </p:txBody>
      </p:sp>
      <p:sp>
        <p:nvSpPr>
          <p:cNvPr id="9" name="文本框 8"/>
          <p:cNvSpPr txBox="1"/>
          <p:nvPr/>
        </p:nvSpPr>
        <p:spPr>
          <a:xfrm>
            <a:off x="2055919" y="-12212"/>
            <a:ext cx="6704902" cy="954107"/>
          </a:xfrm>
          <a:prstGeom prst="rect">
            <a:avLst/>
          </a:prstGeom>
          <a:noFill/>
        </p:spPr>
        <p:txBody>
          <a:bodyPr wrap="square" rtlCol="0">
            <a:spAutoFit/>
          </a:bodyPr>
          <a:lstStyle/>
          <a:p>
            <a:r>
              <a:rPr lang="en-US" altLang="zh-CN" sz="2800" dirty="0"/>
              <a:t>B substitute O nearby O vacancy in 2X2X2 supercell </a:t>
            </a:r>
            <a:r>
              <a:rPr lang="en-US" altLang="zh-CN" sz="2800" dirty="0" err="1"/>
              <a:t>MgO</a:t>
            </a:r>
            <a:r>
              <a:rPr lang="en-US" altLang="zh-CN" sz="2800" dirty="0"/>
              <a:t> (cubic)</a:t>
            </a:r>
            <a:endParaRPr lang="zh-CN" altLang="en-US" sz="2800" dirty="0"/>
          </a:p>
        </p:txBody>
      </p:sp>
      <p:cxnSp>
        <p:nvCxnSpPr>
          <p:cNvPr id="11" name="直接箭头连接符 10"/>
          <p:cNvCxnSpPr/>
          <p:nvPr/>
        </p:nvCxnSpPr>
        <p:spPr>
          <a:xfrm flipH="1">
            <a:off x="4219934" y="4271555"/>
            <a:ext cx="3678741" cy="9927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3561807" y="5630091"/>
            <a:ext cx="1505733" cy="369332"/>
          </a:xfrm>
          <a:prstGeom prst="rect">
            <a:avLst/>
          </a:prstGeom>
          <a:noFill/>
        </p:spPr>
        <p:txBody>
          <a:bodyPr wrap="none" rtlCol="0">
            <a:spAutoFit/>
          </a:bodyPr>
          <a:lstStyle/>
          <a:p>
            <a:r>
              <a:rPr lang="en-US" altLang="zh-CN" dirty="0"/>
              <a:t>B substitute O</a:t>
            </a:r>
            <a:endParaRPr lang="zh-CN" altLang="en-US" dirty="0"/>
          </a:p>
        </p:txBody>
      </p:sp>
    </p:spTree>
    <p:extLst>
      <p:ext uri="{BB962C8B-B14F-4D97-AF65-F5344CB8AC3E}">
        <p14:creationId xmlns:p14="http://schemas.microsoft.com/office/powerpoint/2010/main" val="24324505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a:graphicFrameLocks noGrp="1"/>
          </p:cNvGraphicFramePr>
          <p:nvPr/>
        </p:nvGraphicFramePr>
        <p:xfrm>
          <a:off x="1798683" y="1166541"/>
          <a:ext cx="8581935" cy="5312637"/>
        </p:xfrm>
        <a:graphic>
          <a:graphicData uri="http://schemas.openxmlformats.org/drawingml/2006/table">
            <a:tbl>
              <a:tblPr>
                <a:tableStyleId>{5C22544A-7EE6-4342-B048-85BDC9FD1C3A}</a:tableStyleId>
              </a:tblPr>
              <a:tblGrid>
                <a:gridCol w="2204751">
                  <a:extLst>
                    <a:ext uri="{9D8B030D-6E8A-4147-A177-3AD203B41FA5}">
                      <a16:colId xmlns:a16="http://schemas.microsoft.com/office/drawing/2014/main" val="3454645914"/>
                    </a:ext>
                  </a:extLst>
                </a:gridCol>
                <a:gridCol w="2181045">
                  <a:extLst>
                    <a:ext uri="{9D8B030D-6E8A-4147-A177-3AD203B41FA5}">
                      <a16:colId xmlns:a16="http://schemas.microsoft.com/office/drawing/2014/main" val="3400482078"/>
                    </a:ext>
                  </a:extLst>
                </a:gridCol>
                <a:gridCol w="2109923">
                  <a:extLst>
                    <a:ext uri="{9D8B030D-6E8A-4147-A177-3AD203B41FA5}">
                      <a16:colId xmlns:a16="http://schemas.microsoft.com/office/drawing/2014/main" val="4263530031"/>
                    </a:ext>
                  </a:extLst>
                </a:gridCol>
                <a:gridCol w="2086216">
                  <a:extLst>
                    <a:ext uri="{9D8B030D-6E8A-4147-A177-3AD203B41FA5}">
                      <a16:colId xmlns:a16="http://schemas.microsoft.com/office/drawing/2014/main" val="2795333777"/>
                    </a:ext>
                  </a:extLst>
                </a:gridCol>
              </a:tblGrid>
              <a:tr h="482967">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2000" u="none" strike="noStrike">
                          <a:effectLst/>
                        </a:rPr>
                        <a:t>O-rich(Ef)</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2000" u="none" strike="noStrike">
                          <a:effectLst/>
                        </a:rPr>
                        <a:t>Mg-rich(Ef)</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3685842200"/>
                  </a:ext>
                </a:extLst>
              </a:tr>
              <a:tr h="482967">
                <a:tc>
                  <a:txBody>
                    <a:bodyPr/>
                    <a:lstStyle/>
                    <a:p>
                      <a:pPr algn="l" fontAlgn="b"/>
                      <a:r>
                        <a:rPr lang="en-US" sz="2000" u="none" strike="noStrike">
                          <a:effectLst/>
                        </a:rPr>
                        <a:t>2X2X2MgO(bulk)</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-381.3264188</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4279264707"/>
                  </a:ext>
                </a:extLst>
              </a:tr>
              <a:tr h="482967">
                <a:tc>
                  <a:txBody>
                    <a:bodyPr/>
                    <a:lstStyle/>
                    <a:p>
                      <a:pPr algn="l" fontAlgn="b"/>
                      <a:r>
                        <a:rPr lang="en-US" sz="2000" u="none" strike="noStrike">
                          <a:effectLst/>
                        </a:rPr>
                        <a:t>O-defect</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-369.666255</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6.71216383</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1.20885536</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3949498682"/>
                  </a:ext>
                </a:extLst>
              </a:tr>
              <a:tr h="482967">
                <a:tc>
                  <a:txBody>
                    <a:bodyPr/>
                    <a:lstStyle/>
                    <a:p>
                      <a:pPr algn="l" fontAlgn="b"/>
                      <a:r>
                        <a:rPr lang="en-US" sz="2000" u="none" strike="noStrike">
                          <a:effectLst/>
                        </a:rPr>
                        <a:t>B doping</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-379.8881335</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8.11768531</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8.11768531</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011731023"/>
                  </a:ext>
                </a:extLst>
              </a:tr>
              <a:tr h="482967">
                <a:tc>
                  <a:txBody>
                    <a:bodyPr/>
                    <a:lstStyle/>
                    <a:p>
                      <a:pPr algn="l" fontAlgn="b"/>
                      <a:r>
                        <a:rPr lang="en-US" sz="2000" u="none" strike="noStrike">
                          <a:effectLst/>
                        </a:rPr>
                        <a:t>O-B doping</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-370.9634125</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12.09440633</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5.15281255</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4231777030"/>
                  </a:ext>
                </a:extLst>
              </a:tr>
              <a:tr h="482967">
                <a:tc>
                  <a:txBody>
                    <a:bodyPr/>
                    <a:lstStyle/>
                    <a:p>
                      <a:pPr algn="l" fontAlgn="b"/>
                      <a:r>
                        <a:rPr lang="en-US" sz="2000" u="none" strike="noStrike">
                          <a:effectLst/>
                        </a:rPr>
                        <a:t>2O-B doping</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-360.4249784</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17.68484044</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6.6782235</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402874209"/>
                  </a:ext>
                </a:extLst>
              </a:tr>
              <a:tr h="482967">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3370430149"/>
                  </a:ext>
                </a:extLst>
              </a:tr>
              <a:tr h="482967">
                <a:tc>
                  <a:txBody>
                    <a:bodyPr/>
                    <a:lstStyle/>
                    <a:p>
                      <a:pPr algn="l" fontAlgn="b"/>
                      <a:r>
                        <a:rPr lang="en-US" sz="2000" u="none" strike="noStrike">
                          <a:effectLst/>
                        </a:rPr>
                        <a:t>bulk MgO</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-11.9140852</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359494673"/>
                  </a:ext>
                </a:extLst>
              </a:tr>
              <a:tr h="482967">
                <a:tc>
                  <a:txBody>
                    <a:bodyPr/>
                    <a:lstStyle/>
                    <a:p>
                      <a:pPr algn="l" fontAlgn="b"/>
                      <a:r>
                        <a:rPr lang="en-US" sz="2000" u="none" strike="noStrike">
                          <a:effectLst/>
                        </a:rPr>
                        <a:t>cubic bulk Mg</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-1.46277673</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368601341"/>
                  </a:ext>
                </a:extLst>
              </a:tr>
              <a:tr h="482967">
                <a:tc>
                  <a:txBody>
                    <a:bodyPr/>
                    <a:lstStyle/>
                    <a:p>
                      <a:pPr algn="l" fontAlgn="b"/>
                      <a:r>
                        <a:rPr lang="el-GR" sz="2000" u="none" strike="noStrike">
                          <a:effectLst/>
                        </a:rPr>
                        <a:t>μ(</a:t>
                      </a:r>
                      <a:r>
                        <a:rPr lang="en-US" sz="2000" u="none" strike="noStrike">
                          <a:effectLst/>
                        </a:rPr>
                        <a:t>O)</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-4.948</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2351477007"/>
                  </a:ext>
                </a:extLst>
              </a:tr>
              <a:tr h="482967">
                <a:tc>
                  <a:txBody>
                    <a:bodyPr/>
                    <a:lstStyle/>
                    <a:p>
                      <a:pPr algn="l" fontAlgn="b"/>
                      <a:r>
                        <a:rPr lang="el-GR" sz="2000" u="none" strike="noStrike">
                          <a:effectLst/>
                        </a:rPr>
                        <a:t>μ(</a:t>
                      </a:r>
                      <a:r>
                        <a:rPr lang="en-US" sz="2000" u="none" strike="noStrike">
                          <a:effectLst/>
                        </a:rPr>
                        <a:t>B)</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-6.6794</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3805361667"/>
                  </a:ext>
                </a:extLst>
              </a:tr>
            </a:tbl>
          </a:graphicData>
        </a:graphic>
      </p:graphicFrame>
      <p:sp>
        <p:nvSpPr>
          <p:cNvPr id="3" name="文本框 2"/>
          <p:cNvSpPr txBox="1"/>
          <p:nvPr/>
        </p:nvSpPr>
        <p:spPr>
          <a:xfrm>
            <a:off x="1968500" y="300446"/>
            <a:ext cx="3697038" cy="523220"/>
          </a:xfrm>
          <a:prstGeom prst="rect">
            <a:avLst/>
          </a:prstGeom>
          <a:noFill/>
        </p:spPr>
        <p:txBody>
          <a:bodyPr wrap="none" rtlCol="0">
            <a:spAutoFit/>
          </a:bodyPr>
          <a:lstStyle/>
          <a:p>
            <a:r>
              <a:rPr lang="en-US" altLang="zh-CN" sz="2800" dirty="0"/>
              <a:t>Calculation original data</a:t>
            </a:r>
            <a:endParaRPr lang="zh-CN" altLang="en-US" sz="2800" dirty="0"/>
          </a:p>
        </p:txBody>
      </p:sp>
    </p:spTree>
    <p:extLst>
      <p:ext uri="{BB962C8B-B14F-4D97-AF65-F5344CB8AC3E}">
        <p14:creationId xmlns:p14="http://schemas.microsoft.com/office/powerpoint/2010/main" val="10855170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2338800" y="1908786"/>
            <a:ext cx="7403973" cy="4465888"/>
          </a:xfrm>
          <a:prstGeom prst="rect">
            <a:avLst/>
          </a:prstGeom>
        </p:spPr>
      </p:pic>
      <p:sp>
        <p:nvSpPr>
          <p:cNvPr id="3" name="文本框 2"/>
          <p:cNvSpPr txBox="1"/>
          <p:nvPr/>
        </p:nvSpPr>
        <p:spPr>
          <a:xfrm>
            <a:off x="2333897" y="274320"/>
            <a:ext cx="4356834" cy="523220"/>
          </a:xfrm>
          <a:prstGeom prst="rect">
            <a:avLst/>
          </a:prstGeom>
          <a:noFill/>
        </p:spPr>
        <p:txBody>
          <a:bodyPr wrap="none" rtlCol="0">
            <a:spAutoFit/>
          </a:bodyPr>
          <a:lstStyle/>
          <a:p>
            <a:r>
              <a:rPr lang="en-US" altLang="zh-CN" sz="2800" dirty="0"/>
              <a:t>3X3X1 supercell </a:t>
            </a:r>
            <a:r>
              <a:rPr lang="en-US" altLang="zh-CN" sz="2800" dirty="0" err="1"/>
              <a:t>MgO</a:t>
            </a:r>
            <a:r>
              <a:rPr lang="en-US" altLang="zh-CN" sz="2800" dirty="0"/>
              <a:t> (cubic)</a:t>
            </a:r>
            <a:endParaRPr lang="zh-CN" altLang="en-US" sz="2800" dirty="0"/>
          </a:p>
        </p:txBody>
      </p:sp>
    </p:spTree>
    <p:extLst>
      <p:ext uri="{BB962C8B-B14F-4D97-AF65-F5344CB8AC3E}">
        <p14:creationId xmlns:p14="http://schemas.microsoft.com/office/powerpoint/2010/main" val="33102429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027333" y="1474174"/>
            <a:ext cx="6790476" cy="3961905"/>
          </a:xfrm>
          <a:prstGeom prst="rect">
            <a:avLst/>
          </a:prstGeom>
        </p:spPr>
      </p:pic>
      <p:sp>
        <p:nvSpPr>
          <p:cNvPr id="3" name="文本框 2"/>
          <p:cNvSpPr txBox="1"/>
          <p:nvPr/>
        </p:nvSpPr>
        <p:spPr>
          <a:xfrm>
            <a:off x="1990606" y="174980"/>
            <a:ext cx="6262612" cy="523220"/>
          </a:xfrm>
          <a:prstGeom prst="rect">
            <a:avLst/>
          </a:prstGeom>
          <a:noFill/>
        </p:spPr>
        <p:txBody>
          <a:bodyPr wrap="none" rtlCol="0">
            <a:spAutoFit/>
          </a:bodyPr>
          <a:lstStyle/>
          <a:p>
            <a:r>
              <a:rPr lang="en-US" altLang="zh-CN" sz="2800" dirty="0"/>
              <a:t>O vacancy in 3X3X1 supercell </a:t>
            </a:r>
            <a:r>
              <a:rPr lang="en-US" altLang="zh-CN" sz="2800" dirty="0" err="1"/>
              <a:t>MgO</a:t>
            </a:r>
            <a:r>
              <a:rPr lang="en-US" altLang="zh-CN" sz="2800" dirty="0"/>
              <a:t> (cubic)</a:t>
            </a:r>
            <a:endParaRPr lang="zh-CN" altLang="en-US" sz="2800" dirty="0"/>
          </a:p>
        </p:txBody>
      </p:sp>
      <p:graphicFrame>
        <p:nvGraphicFramePr>
          <p:cNvPr id="5" name="表格 4"/>
          <p:cNvGraphicFramePr>
            <a:graphicFrameLocks noGrp="1"/>
          </p:cNvGraphicFramePr>
          <p:nvPr/>
        </p:nvGraphicFramePr>
        <p:xfrm>
          <a:off x="2152651" y="1825625"/>
          <a:ext cx="3680395" cy="980958"/>
        </p:xfrm>
        <a:graphic>
          <a:graphicData uri="http://schemas.openxmlformats.org/drawingml/2006/table">
            <a:tbl>
              <a:tblPr>
                <a:tableStyleId>{5C22544A-7EE6-4342-B048-85BDC9FD1C3A}</a:tableStyleId>
              </a:tblPr>
              <a:tblGrid>
                <a:gridCol w="1865065">
                  <a:extLst>
                    <a:ext uri="{9D8B030D-6E8A-4147-A177-3AD203B41FA5}">
                      <a16:colId xmlns:a16="http://schemas.microsoft.com/office/drawing/2014/main" val="3688169993"/>
                    </a:ext>
                  </a:extLst>
                </a:gridCol>
                <a:gridCol w="1815330">
                  <a:extLst>
                    <a:ext uri="{9D8B030D-6E8A-4147-A177-3AD203B41FA5}">
                      <a16:colId xmlns:a16="http://schemas.microsoft.com/office/drawing/2014/main" val="2268802695"/>
                    </a:ext>
                  </a:extLst>
                </a:gridCol>
              </a:tblGrid>
              <a:tr h="490479">
                <a:tc>
                  <a:txBody>
                    <a:bodyPr/>
                    <a:lstStyle/>
                    <a:p>
                      <a:pPr algn="l" fontAlgn="b"/>
                      <a:r>
                        <a:rPr lang="en-US" sz="2000" u="none" strike="noStrike" dirty="0">
                          <a:effectLst/>
                        </a:rPr>
                        <a:t>O-rich(</a:t>
                      </a:r>
                      <a:r>
                        <a:rPr lang="en-US" sz="2000" u="none" strike="noStrike" dirty="0" err="1">
                          <a:effectLst/>
                        </a:rPr>
                        <a:t>Ef</a:t>
                      </a:r>
                      <a:r>
                        <a:rPr lang="en-US" sz="2000" u="none" strike="noStrike" dirty="0">
                          <a:effectLst/>
                        </a:rPr>
                        <a:t>)</a:t>
                      </a:r>
                      <a:endParaRPr 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2000" u="none" strike="noStrike">
                          <a:effectLst/>
                        </a:rPr>
                        <a:t>Mg-rich(Ef)</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2437884549"/>
                  </a:ext>
                </a:extLst>
              </a:tr>
              <a:tr h="490479">
                <a:tc>
                  <a:txBody>
                    <a:bodyPr/>
                    <a:lstStyle/>
                    <a:p>
                      <a:pPr algn="r" fontAlgn="b"/>
                      <a:r>
                        <a:rPr lang="en-US" altLang="zh-CN" sz="2000" u="none" strike="noStrike" dirty="0">
                          <a:effectLst/>
                        </a:rPr>
                        <a:t>6.57355848</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1.07025001</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3902809309"/>
                  </a:ext>
                </a:extLst>
              </a:tr>
            </a:tbl>
          </a:graphicData>
        </a:graphic>
      </p:graphicFrame>
    </p:spTree>
    <p:extLst>
      <p:ext uri="{BB962C8B-B14F-4D97-AF65-F5344CB8AC3E}">
        <p14:creationId xmlns:p14="http://schemas.microsoft.com/office/powerpoint/2010/main" val="1543648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TJ stack 1">
            <a:extLst>
              <a:ext uri="{FF2B5EF4-FFF2-40B4-BE49-F238E27FC236}">
                <a16:creationId xmlns:a16="http://schemas.microsoft.com/office/drawing/2014/main" id="{590F5B5D-912A-4C86-A8F9-E694E0C6EE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08798" y="1309223"/>
            <a:ext cx="2555325" cy="4483187"/>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FC56C38-C1E2-4A60-B587-F89D26A36A24}"/>
              </a:ext>
            </a:extLst>
          </p:cNvPr>
          <p:cNvPicPr>
            <a:picLocks noChangeAspect="1"/>
          </p:cNvPicPr>
          <p:nvPr/>
        </p:nvPicPr>
        <p:blipFill>
          <a:blip r:embed="rId3"/>
          <a:stretch>
            <a:fillRect/>
          </a:stretch>
        </p:blipFill>
        <p:spPr>
          <a:xfrm>
            <a:off x="5959128" y="535590"/>
            <a:ext cx="5610213" cy="6030454"/>
          </a:xfrm>
          <a:prstGeom prst="rect">
            <a:avLst/>
          </a:prstGeom>
        </p:spPr>
      </p:pic>
      <p:sp>
        <p:nvSpPr>
          <p:cNvPr id="2" name="Title 1">
            <a:extLst>
              <a:ext uri="{FF2B5EF4-FFF2-40B4-BE49-F238E27FC236}">
                <a16:creationId xmlns:a16="http://schemas.microsoft.com/office/drawing/2014/main" id="{AD7E4EAA-8735-42AF-9A9D-F59CDE0A7F23}"/>
              </a:ext>
            </a:extLst>
          </p:cNvPr>
          <p:cNvSpPr>
            <a:spLocks noGrp="1"/>
          </p:cNvSpPr>
          <p:nvPr>
            <p:ph type="title"/>
          </p:nvPr>
        </p:nvSpPr>
        <p:spPr>
          <a:xfrm>
            <a:off x="678210" y="404804"/>
            <a:ext cx="9887340" cy="753932"/>
          </a:xfrm>
        </p:spPr>
        <p:txBody>
          <a:bodyPr/>
          <a:lstStyle/>
          <a:p>
            <a:r>
              <a:rPr lang="en-US" dirty="0"/>
              <a:t>Device</a:t>
            </a:r>
          </a:p>
        </p:txBody>
      </p:sp>
      <p:cxnSp>
        <p:nvCxnSpPr>
          <p:cNvPr id="9" name="Straight Arrow Connector 8">
            <a:extLst>
              <a:ext uri="{FF2B5EF4-FFF2-40B4-BE49-F238E27FC236}">
                <a16:creationId xmlns:a16="http://schemas.microsoft.com/office/drawing/2014/main" id="{93EF00A3-A1E5-461F-905A-0D5183F0B2E1}"/>
              </a:ext>
            </a:extLst>
          </p:cNvPr>
          <p:cNvCxnSpPr>
            <a:cxnSpLocks/>
          </p:cNvCxnSpPr>
          <p:nvPr/>
        </p:nvCxnSpPr>
        <p:spPr>
          <a:xfrm>
            <a:off x="4534223" y="2187776"/>
            <a:ext cx="3056318" cy="80417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F7781C31-3D12-4747-8924-04E203ADA0C0}"/>
              </a:ext>
            </a:extLst>
          </p:cNvPr>
          <p:cNvCxnSpPr>
            <a:cxnSpLocks/>
          </p:cNvCxnSpPr>
          <p:nvPr/>
        </p:nvCxnSpPr>
        <p:spPr>
          <a:xfrm>
            <a:off x="4534223" y="2603456"/>
            <a:ext cx="3056318" cy="53881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89E54301-90A5-4DCC-B4F4-590FDEE78612}"/>
              </a:ext>
            </a:extLst>
          </p:cNvPr>
          <p:cNvCxnSpPr>
            <a:cxnSpLocks/>
          </p:cNvCxnSpPr>
          <p:nvPr/>
        </p:nvCxnSpPr>
        <p:spPr>
          <a:xfrm>
            <a:off x="4534223" y="3004464"/>
            <a:ext cx="3056318" cy="25519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D0D6A11B-DA80-4DD8-A81A-12DD35B37564}"/>
              </a:ext>
            </a:extLst>
          </p:cNvPr>
          <p:cNvCxnSpPr>
            <a:cxnSpLocks/>
            <a:stCxn id="23" idx="1"/>
          </p:cNvCxnSpPr>
          <p:nvPr/>
        </p:nvCxnSpPr>
        <p:spPr>
          <a:xfrm flipV="1">
            <a:off x="4786826" y="3676882"/>
            <a:ext cx="2551113" cy="22085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3" name="Right Brace 22">
            <a:extLst>
              <a:ext uri="{FF2B5EF4-FFF2-40B4-BE49-F238E27FC236}">
                <a16:creationId xmlns:a16="http://schemas.microsoft.com/office/drawing/2014/main" id="{44ABAC62-A0F9-4BE1-A00D-47660C85BD20}"/>
              </a:ext>
            </a:extLst>
          </p:cNvPr>
          <p:cNvSpPr/>
          <p:nvPr/>
        </p:nvSpPr>
        <p:spPr>
          <a:xfrm>
            <a:off x="4534224" y="3259658"/>
            <a:ext cx="252602" cy="1276161"/>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92"/>
          </a:p>
        </p:txBody>
      </p:sp>
      <p:sp>
        <p:nvSpPr>
          <p:cNvPr id="26" name="Right Brace 25">
            <a:extLst>
              <a:ext uri="{FF2B5EF4-FFF2-40B4-BE49-F238E27FC236}">
                <a16:creationId xmlns:a16="http://schemas.microsoft.com/office/drawing/2014/main" id="{5F1CC30B-A8A2-4E41-82F4-B418DDB09BE6}"/>
              </a:ext>
            </a:extLst>
          </p:cNvPr>
          <p:cNvSpPr/>
          <p:nvPr/>
        </p:nvSpPr>
        <p:spPr>
          <a:xfrm rot="10800000">
            <a:off x="7337939" y="3456025"/>
            <a:ext cx="252602" cy="441714"/>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92"/>
          </a:p>
        </p:txBody>
      </p:sp>
      <p:sp>
        <p:nvSpPr>
          <p:cNvPr id="27" name="TextBox 26">
            <a:extLst>
              <a:ext uri="{FF2B5EF4-FFF2-40B4-BE49-F238E27FC236}">
                <a16:creationId xmlns:a16="http://schemas.microsoft.com/office/drawing/2014/main" id="{5857D467-35F9-4E77-85B3-0AA8C662675D}"/>
              </a:ext>
            </a:extLst>
          </p:cNvPr>
          <p:cNvSpPr txBox="1"/>
          <p:nvPr/>
        </p:nvSpPr>
        <p:spPr>
          <a:xfrm>
            <a:off x="580956" y="2187776"/>
            <a:ext cx="1925476" cy="614912"/>
          </a:xfrm>
          <a:prstGeom prst="rect">
            <a:avLst/>
          </a:prstGeom>
        </p:spPr>
        <p:txBody>
          <a:bodyPr wrap="square" rtlCol="0">
            <a:spAutoFit/>
          </a:bodyPr>
          <a:lstStyle/>
          <a:p>
            <a:pPr algn="l"/>
            <a:r>
              <a:rPr lang="en-US" sz="1698" kern="0" dirty="0"/>
              <a:t>Study the breakdown of this </a:t>
            </a:r>
          </a:p>
        </p:txBody>
      </p:sp>
      <p:cxnSp>
        <p:nvCxnSpPr>
          <p:cNvPr id="29" name="Straight Arrow Connector 28">
            <a:extLst>
              <a:ext uri="{FF2B5EF4-FFF2-40B4-BE49-F238E27FC236}">
                <a16:creationId xmlns:a16="http://schemas.microsoft.com/office/drawing/2014/main" id="{F834830C-2940-48A7-BB9C-0FA89F8733D9}"/>
              </a:ext>
            </a:extLst>
          </p:cNvPr>
          <p:cNvCxnSpPr>
            <a:cxnSpLocks/>
          </p:cNvCxnSpPr>
          <p:nvPr/>
        </p:nvCxnSpPr>
        <p:spPr>
          <a:xfrm flipV="1">
            <a:off x="2242896" y="2619598"/>
            <a:ext cx="420489" cy="63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6018CC0E-1516-4FB5-AB6E-CB74615B72DF}"/>
              </a:ext>
            </a:extLst>
          </p:cNvPr>
          <p:cNvSpPr/>
          <p:nvPr/>
        </p:nvSpPr>
        <p:spPr>
          <a:xfrm>
            <a:off x="9327565" y="386338"/>
            <a:ext cx="2241776" cy="75393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2"/>
          </a:p>
        </p:txBody>
      </p:sp>
      <p:sp>
        <p:nvSpPr>
          <p:cNvPr id="35" name="Rectangle 34">
            <a:extLst>
              <a:ext uri="{FF2B5EF4-FFF2-40B4-BE49-F238E27FC236}">
                <a16:creationId xmlns:a16="http://schemas.microsoft.com/office/drawing/2014/main" id="{96625F26-A18E-4EC2-AA5D-C7446CE60C4E}"/>
              </a:ext>
            </a:extLst>
          </p:cNvPr>
          <p:cNvSpPr/>
          <p:nvPr/>
        </p:nvSpPr>
        <p:spPr>
          <a:xfrm>
            <a:off x="10057571" y="5877004"/>
            <a:ext cx="1368213" cy="4381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2"/>
          </a:p>
        </p:txBody>
      </p:sp>
      <p:sp>
        <p:nvSpPr>
          <p:cNvPr id="3" name="TextBox 2">
            <a:extLst>
              <a:ext uri="{FF2B5EF4-FFF2-40B4-BE49-F238E27FC236}">
                <a16:creationId xmlns:a16="http://schemas.microsoft.com/office/drawing/2014/main" id="{8F4C071D-8A0F-48B3-B454-FA91F435EECC}"/>
              </a:ext>
            </a:extLst>
          </p:cNvPr>
          <p:cNvSpPr txBox="1"/>
          <p:nvPr/>
        </p:nvSpPr>
        <p:spPr>
          <a:xfrm>
            <a:off x="2196379" y="5942897"/>
            <a:ext cx="2780163" cy="764184"/>
          </a:xfrm>
          <a:prstGeom prst="rect">
            <a:avLst/>
          </a:prstGeom>
        </p:spPr>
        <p:txBody>
          <a:bodyPr wrap="square" rtlCol="0">
            <a:spAutoFit/>
          </a:bodyPr>
          <a:lstStyle/>
          <a:p>
            <a:pPr algn="ctr"/>
            <a:r>
              <a:rPr lang="en-US" sz="2183" b="1" kern="0" dirty="0"/>
              <a:t>Voltages used 0.7-0.9V</a:t>
            </a:r>
          </a:p>
        </p:txBody>
      </p:sp>
    </p:spTree>
    <p:extLst>
      <p:ext uri="{BB962C8B-B14F-4D97-AF65-F5344CB8AC3E}">
        <p14:creationId xmlns:p14="http://schemas.microsoft.com/office/powerpoint/2010/main" val="186072694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2555977" y="1677324"/>
            <a:ext cx="6714286" cy="3895238"/>
          </a:xfrm>
          <a:prstGeom prst="rect">
            <a:avLst/>
          </a:prstGeom>
        </p:spPr>
      </p:pic>
      <p:sp>
        <p:nvSpPr>
          <p:cNvPr id="3" name="文本框 2"/>
          <p:cNvSpPr txBox="1"/>
          <p:nvPr/>
        </p:nvSpPr>
        <p:spPr>
          <a:xfrm>
            <a:off x="1990607" y="174980"/>
            <a:ext cx="6075253" cy="523220"/>
          </a:xfrm>
          <a:prstGeom prst="rect">
            <a:avLst/>
          </a:prstGeom>
          <a:noFill/>
        </p:spPr>
        <p:txBody>
          <a:bodyPr wrap="none" rtlCol="0">
            <a:spAutoFit/>
          </a:bodyPr>
          <a:lstStyle/>
          <a:p>
            <a:r>
              <a:rPr lang="en-US" altLang="zh-CN" sz="2800" dirty="0"/>
              <a:t>B doping in 3X3X1 supercell </a:t>
            </a:r>
            <a:r>
              <a:rPr lang="en-US" altLang="zh-CN" sz="2800" dirty="0" err="1"/>
              <a:t>MgO</a:t>
            </a:r>
            <a:r>
              <a:rPr lang="en-US" altLang="zh-CN" sz="2800" dirty="0"/>
              <a:t> (cubic)</a:t>
            </a:r>
            <a:endParaRPr lang="zh-CN" altLang="en-US" sz="2800" dirty="0"/>
          </a:p>
        </p:txBody>
      </p:sp>
      <p:graphicFrame>
        <p:nvGraphicFramePr>
          <p:cNvPr id="6" name="表格 5"/>
          <p:cNvGraphicFramePr>
            <a:graphicFrameLocks noGrp="1"/>
          </p:cNvGraphicFramePr>
          <p:nvPr/>
        </p:nvGraphicFramePr>
        <p:xfrm>
          <a:off x="2152651" y="1825625"/>
          <a:ext cx="3680395" cy="980958"/>
        </p:xfrm>
        <a:graphic>
          <a:graphicData uri="http://schemas.openxmlformats.org/drawingml/2006/table">
            <a:tbl>
              <a:tblPr>
                <a:tableStyleId>{5C22544A-7EE6-4342-B048-85BDC9FD1C3A}</a:tableStyleId>
              </a:tblPr>
              <a:tblGrid>
                <a:gridCol w="1865065">
                  <a:extLst>
                    <a:ext uri="{9D8B030D-6E8A-4147-A177-3AD203B41FA5}">
                      <a16:colId xmlns:a16="http://schemas.microsoft.com/office/drawing/2014/main" val="128723000"/>
                    </a:ext>
                  </a:extLst>
                </a:gridCol>
                <a:gridCol w="1815330">
                  <a:extLst>
                    <a:ext uri="{9D8B030D-6E8A-4147-A177-3AD203B41FA5}">
                      <a16:colId xmlns:a16="http://schemas.microsoft.com/office/drawing/2014/main" val="1687064910"/>
                    </a:ext>
                  </a:extLst>
                </a:gridCol>
              </a:tblGrid>
              <a:tr h="490479">
                <a:tc>
                  <a:txBody>
                    <a:bodyPr/>
                    <a:lstStyle/>
                    <a:p>
                      <a:pPr algn="l" fontAlgn="b"/>
                      <a:r>
                        <a:rPr lang="en-US" sz="2000" u="none" strike="noStrike" dirty="0">
                          <a:effectLst/>
                        </a:rPr>
                        <a:t>O-rich(</a:t>
                      </a:r>
                      <a:r>
                        <a:rPr lang="en-US" sz="2000" u="none" strike="noStrike" dirty="0" err="1">
                          <a:effectLst/>
                        </a:rPr>
                        <a:t>Ef</a:t>
                      </a:r>
                      <a:r>
                        <a:rPr lang="en-US" sz="2000" u="none" strike="noStrike" dirty="0">
                          <a:effectLst/>
                        </a:rPr>
                        <a:t>)</a:t>
                      </a:r>
                      <a:endParaRPr 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2000" u="none" strike="noStrike" dirty="0">
                          <a:effectLst/>
                        </a:rPr>
                        <a:t>Mg-rich(</a:t>
                      </a:r>
                      <a:r>
                        <a:rPr lang="en-US" sz="2000" u="none" strike="noStrike" dirty="0" err="1">
                          <a:effectLst/>
                        </a:rPr>
                        <a:t>Ef</a:t>
                      </a:r>
                      <a:r>
                        <a:rPr lang="en-US" sz="2000" u="none" strike="noStrike" dirty="0">
                          <a:effectLst/>
                        </a:rPr>
                        <a:t>)</a:t>
                      </a:r>
                      <a:endParaRPr 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102116375"/>
                  </a:ext>
                </a:extLst>
              </a:tr>
              <a:tr h="490479">
                <a:tc>
                  <a:txBody>
                    <a:bodyPr/>
                    <a:lstStyle/>
                    <a:p>
                      <a:pPr algn="r" fontAlgn="b"/>
                      <a:r>
                        <a:rPr lang="en-US" altLang="zh-CN" sz="2000" u="none" strike="noStrike" dirty="0">
                          <a:effectLst/>
                        </a:rPr>
                        <a:t>5.54999535</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solidFill>
                      <a:schemeClr val="tx1">
                        <a:lumMod val="50000"/>
                        <a:lumOff val="50000"/>
                      </a:schemeClr>
                    </a:solidFill>
                  </a:tcPr>
                </a:tc>
                <a:tc>
                  <a:txBody>
                    <a:bodyPr/>
                    <a:lstStyle/>
                    <a:p>
                      <a:pPr algn="r" fontAlgn="b"/>
                      <a:r>
                        <a:rPr lang="en-US" altLang="zh-CN" sz="2000" u="none" strike="noStrike" dirty="0">
                          <a:effectLst/>
                        </a:rPr>
                        <a:t>5.54999535</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solidFill>
                      <a:schemeClr val="tx1">
                        <a:lumMod val="50000"/>
                        <a:lumOff val="50000"/>
                      </a:schemeClr>
                    </a:solidFill>
                  </a:tcPr>
                </a:tc>
                <a:extLst>
                  <a:ext uri="{0D108BD9-81ED-4DB2-BD59-A6C34878D82A}">
                    <a16:rowId xmlns:a16="http://schemas.microsoft.com/office/drawing/2014/main" val="746031612"/>
                  </a:ext>
                </a:extLst>
              </a:tr>
            </a:tbl>
          </a:graphicData>
        </a:graphic>
      </p:graphicFrame>
    </p:spTree>
    <p:extLst>
      <p:ext uri="{BB962C8B-B14F-4D97-AF65-F5344CB8AC3E}">
        <p14:creationId xmlns:p14="http://schemas.microsoft.com/office/powerpoint/2010/main" val="25237521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2263574" y="1603709"/>
            <a:ext cx="7650495" cy="4287640"/>
          </a:xfrm>
          <a:prstGeom prst="rect">
            <a:avLst/>
          </a:prstGeom>
        </p:spPr>
      </p:pic>
      <p:sp>
        <p:nvSpPr>
          <p:cNvPr id="3" name="文本框 2"/>
          <p:cNvSpPr txBox="1"/>
          <p:nvPr/>
        </p:nvSpPr>
        <p:spPr>
          <a:xfrm>
            <a:off x="1990606" y="174980"/>
            <a:ext cx="6847900" cy="523220"/>
          </a:xfrm>
          <a:prstGeom prst="rect">
            <a:avLst/>
          </a:prstGeom>
          <a:noFill/>
        </p:spPr>
        <p:txBody>
          <a:bodyPr wrap="none" rtlCol="0">
            <a:spAutoFit/>
          </a:bodyPr>
          <a:lstStyle/>
          <a:p>
            <a:r>
              <a:rPr lang="en-US" altLang="zh-CN" sz="2800" dirty="0"/>
              <a:t>B substitute O in 3X3X1 supercell </a:t>
            </a:r>
            <a:r>
              <a:rPr lang="en-US" altLang="zh-CN" sz="2800" dirty="0" err="1"/>
              <a:t>MgO</a:t>
            </a:r>
            <a:r>
              <a:rPr lang="en-US" altLang="zh-CN" sz="2800" dirty="0"/>
              <a:t> (cubic)</a:t>
            </a:r>
            <a:endParaRPr lang="zh-CN" altLang="en-US" sz="2800" dirty="0"/>
          </a:p>
        </p:txBody>
      </p:sp>
      <p:graphicFrame>
        <p:nvGraphicFramePr>
          <p:cNvPr id="5" name="表格 4"/>
          <p:cNvGraphicFramePr>
            <a:graphicFrameLocks noGrp="1"/>
          </p:cNvGraphicFramePr>
          <p:nvPr/>
        </p:nvGraphicFramePr>
        <p:xfrm>
          <a:off x="2152651" y="1825625"/>
          <a:ext cx="3680395" cy="980958"/>
        </p:xfrm>
        <a:graphic>
          <a:graphicData uri="http://schemas.openxmlformats.org/drawingml/2006/table">
            <a:tbl>
              <a:tblPr>
                <a:tableStyleId>{5C22544A-7EE6-4342-B048-85BDC9FD1C3A}</a:tableStyleId>
              </a:tblPr>
              <a:tblGrid>
                <a:gridCol w="1865065">
                  <a:extLst>
                    <a:ext uri="{9D8B030D-6E8A-4147-A177-3AD203B41FA5}">
                      <a16:colId xmlns:a16="http://schemas.microsoft.com/office/drawing/2014/main" val="1367761397"/>
                    </a:ext>
                  </a:extLst>
                </a:gridCol>
                <a:gridCol w="1815330">
                  <a:extLst>
                    <a:ext uri="{9D8B030D-6E8A-4147-A177-3AD203B41FA5}">
                      <a16:colId xmlns:a16="http://schemas.microsoft.com/office/drawing/2014/main" val="1318323527"/>
                    </a:ext>
                  </a:extLst>
                </a:gridCol>
              </a:tblGrid>
              <a:tr h="490479">
                <a:tc>
                  <a:txBody>
                    <a:bodyPr/>
                    <a:lstStyle/>
                    <a:p>
                      <a:pPr algn="l" fontAlgn="b"/>
                      <a:r>
                        <a:rPr lang="en-US" sz="2000" u="none" strike="noStrike" dirty="0">
                          <a:effectLst/>
                        </a:rPr>
                        <a:t>O-rich(</a:t>
                      </a:r>
                      <a:r>
                        <a:rPr lang="en-US" sz="2000" u="none" strike="noStrike" dirty="0" err="1">
                          <a:effectLst/>
                        </a:rPr>
                        <a:t>Ef</a:t>
                      </a:r>
                      <a:r>
                        <a:rPr lang="en-US" sz="2000" u="none" strike="noStrike" dirty="0">
                          <a:effectLst/>
                        </a:rPr>
                        <a:t>)</a:t>
                      </a:r>
                      <a:endParaRPr 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2000" u="none" strike="noStrike" dirty="0">
                          <a:effectLst/>
                        </a:rPr>
                        <a:t>Mg-rich(</a:t>
                      </a:r>
                      <a:r>
                        <a:rPr lang="en-US" sz="2000" u="none" strike="noStrike" dirty="0" err="1">
                          <a:effectLst/>
                        </a:rPr>
                        <a:t>Ef</a:t>
                      </a:r>
                      <a:r>
                        <a:rPr lang="en-US" sz="2000" u="none" strike="noStrike" dirty="0">
                          <a:effectLst/>
                        </a:rPr>
                        <a:t>)</a:t>
                      </a:r>
                      <a:endParaRPr 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2052610745"/>
                  </a:ext>
                </a:extLst>
              </a:tr>
              <a:tr h="490479">
                <a:tc>
                  <a:txBody>
                    <a:bodyPr/>
                    <a:lstStyle/>
                    <a:p>
                      <a:pPr algn="r" fontAlgn="b"/>
                      <a:r>
                        <a:rPr lang="en-US" altLang="zh-CN" sz="2000" u="none" strike="noStrike" dirty="0">
                          <a:effectLst/>
                        </a:rPr>
                        <a:t>11.66579919</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6.16249072</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2643106648"/>
                  </a:ext>
                </a:extLst>
              </a:tr>
            </a:tbl>
          </a:graphicData>
        </a:graphic>
      </p:graphicFrame>
    </p:spTree>
    <p:extLst>
      <p:ext uri="{BB962C8B-B14F-4D97-AF65-F5344CB8AC3E}">
        <p14:creationId xmlns:p14="http://schemas.microsoft.com/office/powerpoint/2010/main" val="16899264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02172" y="2015736"/>
            <a:ext cx="6571429" cy="3923809"/>
          </a:xfrm>
          <a:prstGeom prst="rect">
            <a:avLst/>
          </a:prstGeom>
        </p:spPr>
      </p:pic>
      <p:sp>
        <p:nvSpPr>
          <p:cNvPr id="3" name="文本框 2"/>
          <p:cNvSpPr txBox="1"/>
          <p:nvPr/>
        </p:nvSpPr>
        <p:spPr>
          <a:xfrm>
            <a:off x="2055919" y="-12212"/>
            <a:ext cx="6704902" cy="954107"/>
          </a:xfrm>
          <a:prstGeom prst="rect">
            <a:avLst/>
          </a:prstGeom>
          <a:noFill/>
        </p:spPr>
        <p:txBody>
          <a:bodyPr wrap="square" rtlCol="0">
            <a:spAutoFit/>
          </a:bodyPr>
          <a:lstStyle/>
          <a:p>
            <a:r>
              <a:rPr lang="en-US" altLang="zh-CN" sz="2800" dirty="0"/>
              <a:t>B substitute O nearby O vacancy in 3X3X1 supercell </a:t>
            </a:r>
            <a:r>
              <a:rPr lang="en-US" altLang="zh-CN" sz="2800" dirty="0" err="1"/>
              <a:t>MgO</a:t>
            </a:r>
            <a:r>
              <a:rPr lang="en-US" altLang="zh-CN" sz="2800" dirty="0"/>
              <a:t> (cubic)</a:t>
            </a:r>
            <a:endParaRPr lang="zh-CN" altLang="en-US" sz="2800" dirty="0"/>
          </a:p>
        </p:txBody>
      </p:sp>
      <p:graphicFrame>
        <p:nvGraphicFramePr>
          <p:cNvPr id="4" name="表格 3"/>
          <p:cNvGraphicFramePr>
            <a:graphicFrameLocks noGrp="1"/>
          </p:cNvGraphicFramePr>
          <p:nvPr/>
        </p:nvGraphicFramePr>
        <p:xfrm>
          <a:off x="2152651" y="1825625"/>
          <a:ext cx="3680395" cy="980958"/>
        </p:xfrm>
        <a:graphic>
          <a:graphicData uri="http://schemas.openxmlformats.org/drawingml/2006/table">
            <a:tbl>
              <a:tblPr>
                <a:tableStyleId>{5C22544A-7EE6-4342-B048-85BDC9FD1C3A}</a:tableStyleId>
              </a:tblPr>
              <a:tblGrid>
                <a:gridCol w="1865065">
                  <a:extLst>
                    <a:ext uri="{9D8B030D-6E8A-4147-A177-3AD203B41FA5}">
                      <a16:colId xmlns:a16="http://schemas.microsoft.com/office/drawing/2014/main" val="1396346387"/>
                    </a:ext>
                  </a:extLst>
                </a:gridCol>
                <a:gridCol w="1815330">
                  <a:extLst>
                    <a:ext uri="{9D8B030D-6E8A-4147-A177-3AD203B41FA5}">
                      <a16:colId xmlns:a16="http://schemas.microsoft.com/office/drawing/2014/main" val="603837063"/>
                    </a:ext>
                  </a:extLst>
                </a:gridCol>
              </a:tblGrid>
              <a:tr h="490479">
                <a:tc>
                  <a:txBody>
                    <a:bodyPr/>
                    <a:lstStyle/>
                    <a:p>
                      <a:pPr algn="l" fontAlgn="b"/>
                      <a:r>
                        <a:rPr lang="en-US" sz="2000" u="none" strike="noStrike" dirty="0">
                          <a:effectLst/>
                        </a:rPr>
                        <a:t>O-rich(</a:t>
                      </a:r>
                      <a:r>
                        <a:rPr lang="en-US" sz="2000" u="none" strike="noStrike" dirty="0" err="1">
                          <a:effectLst/>
                        </a:rPr>
                        <a:t>Ef</a:t>
                      </a:r>
                      <a:r>
                        <a:rPr lang="en-US" sz="2000" u="none" strike="noStrike" dirty="0">
                          <a:effectLst/>
                        </a:rPr>
                        <a:t>)</a:t>
                      </a:r>
                      <a:endParaRPr 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2000" u="none" strike="noStrike" dirty="0">
                          <a:effectLst/>
                        </a:rPr>
                        <a:t>Mg-rich(</a:t>
                      </a:r>
                      <a:r>
                        <a:rPr lang="en-US" sz="2000" u="none" strike="noStrike" dirty="0" err="1">
                          <a:effectLst/>
                        </a:rPr>
                        <a:t>Ef</a:t>
                      </a:r>
                      <a:r>
                        <a:rPr lang="en-US" sz="2000" u="none" strike="noStrike" dirty="0">
                          <a:effectLst/>
                        </a:rPr>
                        <a:t>)</a:t>
                      </a:r>
                      <a:endParaRPr 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547606630"/>
                  </a:ext>
                </a:extLst>
              </a:tr>
              <a:tr h="490479">
                <a:tc>
                  <a:txBody>
                    <a:bodyPr/>
                    <a:lstStyle/>
                    <a:p>
                      <a:pPr algn="r" fontAlgn="b"/>
                      <a:r>
                        <a:rPr lang="en-US" altLang="zh-CN" sz="2000" u="none" strike="noStrike" dirty="0">
                          <a:effectLst/>
                        </a:rPr>
                        <a:t>17.10775361</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6.10113667</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2017506908"/>
                  </a:ext>
                </a:extLst>
              </a:tr>
            </a:tbl>
          </a:graphicData>
        </a:graphic>
      </p:graphicFrame>
    </p:spTree>
    <p:extLst>
      <p:ext uri="{BB962C8B-B14F-4D97-AF65-F5344CB8AC3E}">
        <p14:creationId xmlns:p14="http://schemas.microsoft.com/office/powerpoint/2010/main" val="11752769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a:graphicFrameLocks noGrp="1"/>
          </p:cNvGraphicFramePr>
          <p:nvPr/>
        </p:nvGraphicFramePr>
        <p:xfrm>
          <a:off x="1706879" y="1254039"/>
          <a:ext cx="8778240" cy="5421083"/>
        </p:xfrm>
        <a:graphic>
          <a:graphicData uri="http://schemas.openxmlformats.org/drawingml/2006/table">
            <a:tbl>
              <a:tblPr>
                <a:tableStyleId>{5C22544A-7EE6-4342-B048-85BDC9FD1C3A}</a:tableStyleId>
              </a:tblPr>
              <a:tblGrid>
                <a:gridCol w="2735429">
                  <a:extLst>
                    <a:ext uri="{9D8B030D-6E8A-4147-A177-3AD203B41FA5}">
                      <a16:colId xmlns:a16="http://schemas.microsoft.com/office/drawing/2014/main" val="762281280"/>
                    </a:ext>
                  </a:extLst>
                </a:gridCol>
                <a:gridCol w="2362416">
                  <a:extLst>
                    <a:ext uri="{9D8B030D-6E8A-4147-A177-3AD203B41FA5}">
                      <a16:colId xmlns:a16="http://schemas.microsoft.com/office/drawing/2014/main" val="3118663520"/>
                    </a:ext>
                  </a:extLst>
                </a:gridCol>
                <a:gridCol w="1865065">
                  <a:extLst>
                    <a:ext uri="{9D8B030D-6E8A-4147-A177-3AD203B41FA5}">
                      <a16:colId xmlns:a16="http://schemas.microsoft.com/office/drawing/2014/main" val="1463325198"/>
                    </a:ext>
                  </a:extLst>
                </a:gridCol>
                <a:gridCol w="1815330">
                  <a:extLst>
                    <a:ext uri="{9D8B030D-6E8A-4147-A177-3AD203B41FA5}">
                      <a16:colId xmlns:a16="http://schemas.microsoft.com/office/drawing/2014/main" val="622565543"/>
                    </a:ext>
                  </a:extLst>
                </a:gridCol>
              </a:tblGrid>
              <a:tr h="490479">
                <a:tc>
                  <a:txBody>
                    <a:bodyPr/>
                    <a:lstStyle/>
                    <a:p>
                      <a:pPr algn="l" fontAlgn="b"/>
                      <a:r>
                        <a:rPr lang="zh-CN" altLang="en-US" sz="2000" u="none" strike="noStrike" dirty="0">
                          <a:effectLst/>
                        </a:rPr>
                        <a:t>　</a:t>
                      </a:r>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zh-CN" altLang="en-US" sz="2000" u="none" strike="noStrike" dirty="0">
                          <a:effectLst/>
                        </a:rPr>
                        <a:t>　</a:t>
                      </a:r>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2000" u="none" strike="noStrike" dirty="0">
                          <a:effectLst/>
                        </a:rPr>
                        <a:t>O-rich(</a:t>
                      </a:r>
                      <a:r>
                        <a:rPr lang="en-US" sz="2000" u="none" strike="noStrike" dirty="0" err="1">
                          <a:effectLst/>
                        </a:rPr>
                        <a:t>Ef</a:t>
                      </a:r>
                      <a:r>
                        <a:rPr lang="en-US" sz="2000" u="none" strike="noStrike" dirty="0">
                          <a:effectLst/>
                        </a:rPr>
                        <a:t>)</a:t>
                      </a:r>
                      <a:endParaRPr 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2000" u="none" strike="noStrike" dirty="0">
                          <a:effectLst/>
                        </a:rPr>
                        <a:t>Mg-rich(</a:t>
                      </a:r>
                      <a:r>
                        <a:rPr lang="en-US" sz="2000" u="none" strike="noStrike" dirty="0" err="1">
                          <a:effectLst/>
                        </a:rPr>
                        <a:t>Ef</a:t>
                      </a:r>
                      <a:r>
                        <a:rPr lang="en-US" sz="2000" u="none" strike="noStrike" dirty="0">
                          <a:effectLst/>
                        </a:rPr>
                        <a:t>)</a:t>
                      </a:r>
                      <a:endParaRPr 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3207933793"/>
                  </a:ext>
                </a:extLst>
              </a:tr>
              <a:tr h="490479">
                <a:tc>
                  <a:txBody>
                    <a:bodyPr/>
                    <a:lstStyle/>
                    <a:p>
                      <a:pPr algn="l" fontAlgn="b"/>
                      <a:r>
                        <a:rPr lang="en-US" sz="2000" u="none" strike="noStrike" dirty="0">
                          <a:effectLst/>
                        </a:rPr>
                        <a:t>3X3X1MgO(4-layer)</a:t>
                      </a:r>
                      <a:endParaRPr 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-419.7621278</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zh-CN" altLang="en-US" sz="2000" u="none" strike="noStrike" dirty="0">
                          <a:effectLst/>
                        </a:rPr>
                        <a:t>　</a:t>
                      </a:r>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276006301"/>
                  </a:ext>
                </a:extLst>
              </a:tr>
              <a:tr h="490479">
                <a:tc>
                  <a:txBody>
                    <a:bodyPr/>
                    <a:lstStyle/>
                    <a:p>
                      <a:pPr algn="l" fontAlgn="b"/>
                      <a:r>
                        <a:rPr lang="en-US" sz="2000" u="none" strike="noStrike">
                          <a:effectLst/>
                        </a:rPr>
                        <a:t>O-defect</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-408.2405693</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6.57355848</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1.07025001</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2899455483"/>
                  </a:ext>
                </a:extLst>
              </a:tr>
              <a:tr h="490479">
                <a:tc>
                  <a:txBody>
                    <a:bodyPr/>
                    <a:lstStyle/>
                    <a:p>
                      <a:pPr algn="l" fontAlgn="b"/>
                      <a:r>
                        <a:rPr lang="en-US" sz="2000" u="none" strike="noStrike">
                          <a:effectLst/>
                        </a:rPr>
                        <a:t>B doping</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-420.8915324</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solidFill>
                      <a:schemeClr val="tx1">
                        <a:lumMod val="50000"/>
                        <a:lumOff val="50000"/>
                      </a:schemeClr>
                    </a:solidFill>
                  </a:tcPr>
                </a:tc>
                <a:tc>
                  <a:txBody>
                    <a:bodyPr/>
                    <a:lstStyle/>
                    <a:p>
                      <a:pPr algn="r" fontAlgn="b"/>
                      <a:r>
                        <a:rPr lang="en-US" altLang="zh-CN" sz="2000" u="none" strike="noStrike" dirty="0">
                          <a:effectLst/>
                        </a:rPr>
                        <a:t>5.54999535</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solidFill>
                      <a:schemeClr val="tx1">
                        <a:lumMod val="50000"/>
                        <a:lumOff val="50000"/>
                      </a:schemeClr>
                    </a:solidFill>
                  </a:tcPr>
                </a:tc>
                <a:tc>
                  <a:txBody>
                    <a:bodyPr/>
                    <a:lstStyle/>
                    <a:p>
                      <a:pPr algn="r" fontAlgn="b"/>
                      <a:r>
                        <a:rPr lang="en-US" altLang="zh-CN" sz="2000" u="none" strike="noStrike" dirty="0">
                          <a:effectLst/>
                        </a:rPr>
                        <a:t>5.54999535</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solidFill>
                      <a:schemeClr val="tx1">
                        <a:lumMod val="50000"/>
                        <a:lumOff val="50000"/>
                      </a:schemeClr>
                    </a:solidFill>
                  </a:tcPr>
                </a:tc>
                <a:extLst>
                  <a:ext uri="{0D108BD9-81ED-4DB2-BD59-A6C34878D82A}">
                    <a16:rowId xmlns:a16="http://schemas.microsoft.com/office/drawing/2014/main" val="2184508164"/>
                  </a:ext>
                </a:extLst>
              </a:tr>
              <a:tr h="490479">
                <a:tc>
                  <a:txBody>
                    <a:bodyPr/>
                    <a:lstStyle/>
                    <a:p>
                      <a:pPr algn="l" fontAlgn="b"/>
                      <a:r>
                        <a:rPr lang="en-US" sz="2000" u="none" strike="noStrike">
                          <a:effectLst/>
                        </a:rPr>
                        <a:t>O-B doping</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-409.8277286</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11.66579919</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6.16249072</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3893052150"/>
                  </a:ext>
                </a:extLst>
              </a:tr>
              <a:tr h="490479">
                <a:tc>
                  <a:txBody>
                    <a:bodyPr/>
                    <a:lstStyle/>
                    <a:p>
                      <a:pPr algn="l" fontAlgn="b"/>
                      <a:r>
                        <a:rPr lang="en-US" sz="2000" u="none" strike="noStrike">
                          <a:effectLst/>
                        </a:rPr>
                        <a:t>2O-B doping</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-399.4377741</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17.10775361</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dirty="0">
                          <a:effectLst/>
                        </a:rPr>
                        <a:t>6.10113667</a:t>
                      </a:r>
                      <a:endParaRPr lang="en-US" altLang="zh-CN"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2462894785"/>
                  </a:ext>
                </a:extLst>
              </a:tr>
              <a:tr h="490479">
                <a:tc>
                  <a:txBody>
                    <a:bodyPr/>
                    <a:lstStyle/>
                    <a:p>
                      <a:pPr algn="l" fontAlgn="b"/>
                      <a:r>
                        <a:rPr lang="zh-CN" altLang="en-US" sz="2000" u="none" strike="noStrike">
                          <a:effectLst/>
                        </a:rPr>
                        <a:t>　</a:t>
                      </a:r>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zh-CN" altLang="en-US" sz="2000" u="none" strike="noStrike">
                          <a:effectLst/>
                        </a:rPr>
                        <a:t>　</a:t>
                      </a:r>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3789238089"/>
                  </a:ext>
                </a:extLst>
              </a:tr>
              <a:tr h="490479">
                <a:tc>
                  <a:txBody>
                    <a:bodyPr/>
                    <a:lstStyle/>
                    <a:p>
                      <a:pPr algn="l" fontAlgn="b"/>
                      <a:r>
                        <a:rPr lang="en-US" sz="2000" u="none" strike="noStrike">
                          <a:effectLst/>
                        </a:rPr>
                        <a:t>bulk MgO</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-11.9140852</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zh-CN" altLang="en-US" sz="2000" u="none" strike="noStrike">
                          <a:effectLst/>
                        </a:rPr>
                        <a:t>　</a:t>
                      </a:r>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513960115"/>
                  </a:ext>
                </a:extLst>
              </a:tr>
              <a:tr h="490479">
                <a:tc>
                  <a:txBody>
                    <a:bodyPr/>
                    <a:lstStyle/>
                    <a:p>
                      <a:pPr algn="l" fontAlgn="b"/>
                      <a:r>
                        <a:rPr lang="en-US" sz="2000" u="none" strike="noStrike">
                          <a:effectLst/>
                        </a:rPr>
                        <a:t>cubic bulk Mg</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-1.46277673</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zh-CN" altLang="en-US" sz="2000" u="none" strike="noStrike" dirty="0">
                          <a:effectLst/>
                        </a:rPr>
                        <a:t>　</a:t>
                      </a:r>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916298029"/>
                  </a:ext>
                </a:extLst>
              </a:tr>
              <a:tr h="490479">
                <a:tc>
                  <a:txBody>
                    <a:bodyPr/>
                    <a:lstStyle/>
                    <a:p>
                      <a:pPr algn="l" fontAlgn="b"/>
                      <a:r>
                        <a:rPr lang="el-GR" sz="2000" u="none" strike="noStrike">
                          <a:effectLst/>
                        </a:rPr>
                        <a:t>μ(</a:t>
                      </a:r>
                      <a:r>
                        <a:rPr lang="en-US" sz="2000" u="none" strike="noStrike">
                          <a:effectLst/>
                        </a:rPr>
                        <a:t>O)</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-4.948</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zh-CN" altLang="en-US" sz="2000" u="none" strike="noStrike" dirty="0">
                          <a:effectLst/>
                        </a:rPr>
                        <a:t>　</a:t>
                      </a:r>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68971137"/>
                  </a:ext>
                </a:extLst>
              </a:tr>
              <a:tr h="516293">
                <a:tc>
                  <a:txBody>
                    <a:bodyPr/>
                    <a:lstStyle/>
                    <a:p>
                      <a:pPr algn="l" fontAlgn="b"/>
                      <a:r>
                        <a:rPr lang="el-GR" sz="2000" u="none" strike="noStrike">
                          <a:effectLst/>
                        </a:rPr>
                        <a:t>μ(</a:t>
                      </a:r>
                      <a:r>
                        <a:rPr lang="en-US" sz="2000" u="none" strike="noStrike">
                          <a:effectLst/>
                        </a:rPr>
                        <a:t>B)</a:t>
                      </a:r>
                      <a:endParaRPr 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2000" u="none" strike="noStrike">
                          <a:effectLst/>
                        </a:rPr>
                        <a:t>-6.6794</a:t>
                      </a:r>
                      <a:endParaRPr lang="en-US" altLang="zh-CN"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zh-CN" altLang="en-US" sz="2000" u="none" strike="noStrike">
                          <a:effectLst/>
                        </a:rPr>
                        <a:t>　</a:t>
                      </a:r>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zh-CN" altLang="en-US" sz="2000" u="none" strike="noStrike" dirty="0">
                          <a:effectLst/>
                        </a:rPr>
                        <a:t>　</a:t>
                      </a:r>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4245157199"/>
                  </a:ext>
                </a:extLst>
              </a:tr>
            </a:tbl>
          </a:graphicData>
        </a:graphic>
      </p:graphicFrame>
    </p:spTree>
    <p:extLst>
      <p:ext uri="{BB962C8B-B14F-4D97-AF65-F5344CB8AC3E}">
        <p14:creationId xmlns:p14="http://schemas.microsoft.com/office/powerpoint/2010/main" val="14603200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stretch>
            <a:fillRect/>
          </a:stretch>
        </p:blipFill>
        <p:spPr>
          <a:xfrm>
            <a:off x="2176694" y="1293149"/>
            <a:ext cx="8047619" cy="5342857"/>
          </a:xfrm>
          <a:prstGeom prst="rect">
            <a:avLst/>
          </a:prstGeom>
        </p:spPr>
      </p:pic>
    </p:spTree>
    <p:extLst>
      <p:ext uri="{BB962C8B-B14F-4D97-AF65-F5344CB8AC3E}">
        <p14:creationId xmlns:p14="http://schemas.microsoft.com/office/powerpoint/2010/main" val="19534182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a:graphicFrameLocks noGrp="1"/>
          </p:cNvGraphicFramePr>
          <p:nvPr/>
        </p:nvGraphicFramePr>
        <p:xfrm>
          <a:off x="1524000" y="2541299"/>
          <a:ext cx="8961120" cy="3633803"/>
        </p:xfrm>
        <a:graphic>
          <a:graphicData uri="http://schemas.openxmlformats.org/drawingml/2006/table">
            <a:tbl>
              <a:tblPr>
                <a:tableStyleId>{5C22544A-7EE6-4342-B048-85BDC9FD1C3A}</a:tableStyleId>
              </a:tblPr>
              <a:tblGrid>
                <a:gridCol w="2244918">
                  <a:extLst>
                    <a:ext uri="{9D8B030D-6E8A-4147-A177-3AD203B41FA5}">
                      <a16:colId xmlns:a16="http://schemas.microsoft.com/office/drawing/2014/main" val="2388936120"/>
                    </a:ext>
                  </a:extLst>
                </a:gridCol>
                <a:gridCol w="1725433">
                  <a:extLst>
                    <a:ext uri="{9D8B030D-6E8A-4147-A177-3AD203B41FA5}">
                      <a16:colId xmlns:a16="http://schemas.microsoft.com/office/drawing/2014/main" val="2515055410"/>
                    </a:ext>
                  </a:extLst>
                </a:gridCol>
                <a:gridCol w="1706880">
                  <a:extLst>
                    <a:ext uri="{9D8B030D-6E8A-4147-A177-3AD203B41FA5}">
                      <a16:colId xmlns:a16="http://schemas.microsoft.com/office/drawing/2014/main" val="790578596"/>
                    </a:ext>
                  </a:extLst>
                </a:gridCol>
                <a:gridCol w="1651221">
                  <a:extLst>
                    <a:ext uri="{9D8B030D-6E8A-4147-A177-3AD203B41FA5}">
                      <a16:colId xmlns:a16="http://schemas.microsoft.com/office/drawing/2014/main" val="3819998899"/>
                    </a:ext>
                  </a:extLst>
                </a:gridCol>
                <a:gridCol w="1632668">
                  <a:extLst>
                    <a:ext uri="{9D8B030D-6E8A-4147-A177-3AD203B41FA5}">
                      <a16:colId xmlns:a16="http://schemas.microsoft.com/office/drawing/2014/main" val="331966186"/>
                    </a:ext>
                  </a:extLst>
                </a:gridCol>
              </a:tblGrid>
              <a:tr h="0">
                <a:tc>
                  <a:txBody>
                    <a:bodyPr/>
                    <a:lstStyle/>
                    <a:p>
                      <a:pPr algn="l" fontAlgn="b"/>
                      <a:r>
                        <a:rPr lang="en-US" sz="1600" u="none" strike="noStrike">
                          <a:effectLst/>
                        </a:rPr>
                        <a:t>O-O vacancies distance</a:t>
                      </a:r>
                      <a:endParaRPr lang="en-US"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zh-CN" altLang="en-US" sz="1600" u="none" strike="noStrike">
                          <a:effectLst/>
                        </a:rPr>
                        <a:t>　</a:t>
                      </a:r>
                      <a:endParaRPr lang="zh-CN" altLang="en-US"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zh-CN" altLang="en-US" sz="1600" u="none" strike="noStrike" dirty="0">
                          <a:effectLst/>
                        </a:rPr>
                        <a:t>　</a:t>
                      </a:r>
                      <a:endParaRPr lang="zh-CN" altLang="en-US" sz="16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1600" b="0" i="0" u="none" strike="noStrike" dirty="0">
                          <a:solidFill>
                            <a:srgbClr val="000000"/>
                          </a:solidFill>
                          <a:effectLst/>
                          <a:latin typeface="等线" panose="02010600030101010101" pitchFamily="2" charset="-122"/>
                          <a:ea typeface="等线" panose="02010600030101010101" pitchFamily="2" charset="-122"/>
                        </a:rPr>
                        <a:t>O-rich(</a:t>
                      </a:r>
                      <a:r>
                        <a:rPr lang="en-US" sz="1600" b="0" i="0" u="none" strike="noStrike" dirty="0" err="1">
                          <a:solidFill>
                            <a:srgbClr val="000000"/>
                          </a:solidFill>
                          <a:effectLst/>
                          <a:latin typeface="等线" panose="02010600030101010101" pitchFamily="2" charset="-122"/>
                          <a:ea typeface="等线" panose="02010600030101010101" pitchFamily="2" charset="-122"/>
                        </a:rPr>
                        <a:t>Ef</a:t>
                      </a:r>
                      <a:r>
                        <a:rPr lang="en-US" sz="1600" b="0" i="0" u="none" strike="noStrike" dirty="0">
                          <a:solidFill>
                            <a:srgbClr val="000000"/>
                          </a:solidFill>
                          <a:effectLst/>
                          <a:latin typeface="等线" panose="02010600030101010101" pitchFamily="2" charset="-122"/>
                          <a:ea typeface="等线" panose="02010600030101010101" pitchFamily="2" charset="-122"/>
                        </a:rPr>
                        <a:t>)(eV)</a:t>
                      </a:r>
                    </a:p>
                  </a:txBody>
                  <a:tcPr marL="9525" marR="9525" marT="9525" marB="0" anchor="b"/>
                </a:tc>
                <a:tc>
                  <a:txBody>
                    <a:bodyPr/>
                    <a:lstStyle/>
                    <a:p>
                      <a:pPr algn="l" fontAlgn="b"/>
                      <a:r>
                        <a:rPr lang="en-US" sz="1600" b="0" i="0" u="none" strike="noStrike" dirty="0">
                          <a:solidFill>
                            <a:srgbClr val="000000"/>
                          </a:solidFill>
                          <a:effectLst/>
                          <a:latin typeface="等线" panose="02010600030101010101" pitchFamily="2" charset="-122"/>
                          <a:ea typeface="等线" panose="02010600030101010101" pitchFamily="2" charset="-122"/>
                        </a:rPr>
                        <a:t>Mg-rich(</a:t>
                      </a:r>
                      <a:r>
                        <a:rPr lang="en-US" sz="1600" b="0" i="0" u="none" strike="noStrike" dirty="0" err="1">
                          <a:solidFill>
                            <a:srgbClr val="000000"/>
                          </a:solidFill>
                          <a:effectLst/>
                          <a:latin typeface="等线" panose="02010600030101010101" pitchFamily="2" charset="-122"/>
                          <a:ea typeface="等线" panose="02010600030101010101" pitchFamily="2" charset="-122"/>
                        </a:rPr>
                        <a:t>Ef</a:t>
                      </a:r>
                      <a:r>
                        <a:rPr lang="en-US" sz="1600" b="0" i="0" u="none" strike="noStrike" dirty="0">
                          <a:solidFill>
                            <a:srgbClr val="000000"/>
                          </a:solidFill>
                          <a:effectLst/>
                          <a:latin typeface="等线" panose="02010600030101010101" pitchFamily="2" charset="-122"/>
                          <a:ea typeface="等线" panose="02010600030101010101" pitchFamily="2" charset="-122"/>
                        </a:rPr>
                        <a:t>)(eV)</a:t>
                      </a:r>
                    </a:p>
                  </a:txBody>
                  <a:tcPr marL="9525" marR="9525" marT="9525" marB="0" anchor="b"/>
                </a:tc>
                <a:extLst>
                  <a:ext uri="{0D108BD9-81ED-4DB2-BD59-A6C34878D82A}">
                    <a16:rowId xmlns:a16="http://schemas.microsoft.com/office/drawing/2014/main" val="2804241417"/>
                  </a:ext>
                </a:extLst>
              </a:tr>
              <a:tr h="669045">
                <a:tc>
                  <a:txBody>
                    <a:bodyPr/>
                    <a:lstStyle/>
                    <a:p>
                      <a:pPr algn="l" fontAlgn="b"/>
                      <a:r>
                        <a:rPr lang="en-US" sz="1600" u="none" strike="noStrike">
                          <a:effectLst/>
                        </a:rPr>
                        <a:t>2.997Å</a:t>
                      </a:r>
                      <a:endParaRPr lang="en-US"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1600" u="none" strike="noStrike" dirty="0">
                          <a:effectLst/>
                        </a:rPr>
                        <a:t>2O vacancies（1）</a:t>
                      </a:r>
                      <a:endParaRPr lang="en-US" sz="16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-358.0973867</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13.3330321</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2.32641516</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822102881"/>
                  </a:ext>
                </a:extLst>
              </a:tr>
              <a:tr h="669045">
                <a:tc>
                  <a:txBody>
                    <a:bodyPr/>
                    <a:lstStyle/>
                    <a:p>
                      <a:pPr algn="l" fontAlgn="b"/>
                      <a:r>
                        <a:rPr lang="en-US" sz="1600" u="none" strike="noStrike">
                          <a:effectLst/>
                        </a:rPr>
                        <a:t>4.238Å</a:t>
                      </a:r>
                      <a:endParaRPr lang="en-US"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1600" u="none" strike="noStrike" dirty="0">
                          <a:effectLst/>
                        </a:rPr>
                        <a:t>2O vacancies（2）</a:t>
                      </a:r>
                      <a:endParaRPr lang="en-US" sz="16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-357.9818072</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13.44861162</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2.44199468</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2274191061"/>
                  </a:ext>
                </a:extLst>
              </a:tr>
              <a:tr h="669045">
                <a:tc>
                  <a:txBody>
                    <a:bodyPr/>
                    <a:lstStyle/>
                    <a:p>
                      <a:pPr algn="l" fontAlgn="b"/>
                      <a:r>
                        <a:rPr lang="en-US" sz="1600" u="none" strike="noStrike">
                          <a:effectLst/>
                        </a:rPr>
                        <a:t>5.994Å</a:t>
                      </a:r>
                      <a:endParaRPr lang="en-US"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1600" u="none" strike="noStrike">
                          <a:effectLst/>
                        </a:rPr>
                        <a:t>2O vacancies（3）</a:t>
                      </a:r>
                      <a:endParaRPr lang="en-US"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-357.9980506</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13.43236824</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2.4257513</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4267345503"/>
                  </a:ext>
                </a:extLst>
              </a:tr>
              <a:tr h="669045">
                <a:tc>
                  <a:txBody>
                    <a:bodyPr/>
                    <a:lstStyle/>
                    <a:p>
                      <a:pPr algn="l" fontAlgn="b"/>
                      <a:r>
                        <a:rPr lang="en-US" sz="1600" u="none" strike="noStrike">
                          <a:effectLst/>
                        </a:rPr>
                        <a:t>5.191Å</a:t>
                      </a:r>
                      <a:endParaRPr lang="en-US"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1600" u="none" strike="noStrike">
                          <a:effectLst/>
                        </a:rPr>
                        <a:t>2O vacancies（4）</a:t>
                      </a:r>
                      <a:endParaRPr lang="en-US"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-357.9869458</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13.44347304</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2.4368561</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560429471"/>
                  </a:ext>
                </a:extLst>
              </a:tr>
              <a:tr h="704258">
                <a:tc>
                  <a:txBody>
                    <a:bodyPr/>
                    <a:lstStyle/>
                    <a:p>
                      <a:pPr algn="l" fontAlgn="b"/>
                      <a:r>
                        <a:rPr lang="en-US" sz="1600" u="none" strike="noStrike">
                          <a:effectLst/>
                        </a:rPr>
                        <a:t>7.341Å</a:t>
                      </a:r>
                      <a:endParaRPr lang="en-US"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l" fontAlgn="b"/>
                      <a:r>
                        <a:rPr lang="en-US" sz="1600" u="none" strike="noStrike">
                          <a:effectLst/>
                        </a:rPr>
                        <a:t>2O vacancies（5）</a:t>
                      </a:r>
                      <a:endParaRPr lang="en-US"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-357.9976899</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a:effectLst/>
                        </a:rPr>
                        <a:t>13.43272894</a:t>
                      </a:r>
                      <a:endParaRPr lang="en-US" altLang="zh-CN" sz="16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b"/>
                </a:tc>
                <a:tc>
                  <a:txBody>
                    <a:bodyPr/>
                    <a:lstStyle/>
                    <a:p>
                      <a:pPr algn="r" fontAlgn="b"/>
                      <a:r>
                        <a:rPr lang="en-US" altLang="zh-CN" sz="1600" u="none" strike="noStrike" dirty="0">
                          <a:effectLst/>
                        </a:rPr>
                        <a:t>2.426112</a:t>
                      </a:r>
                      <a:endParaRPr lang="en-US" altLang="zh-CN" sz="16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b"/>
                </a:tc>
                <a:extLst>
                  <a:ext uri="{0D108BD9-81ED-4DB2-BD59-A6C34878D82A}">
                    <a16:rowId xmlns:a16="http://schemas.microsoft.com/office/drawing/2014/main" val="1222416215"/>
                  </a:ext>
                </a:extLst>
              </a:tr>
            </a:tbl>
          </a:graphicData>
        </a:graphic>
      </p:graphicFrame>
    </p:spTree>
    <p:extLst>
      <p:ext uri="{BB962C8B-B14F-4D97-AF65-F5344CB8AC3E}">
        <p14:creationId xmlns:p14="http://schemas.microsoft.com/office/powerpoint/2010/main" val="27953936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0"/>
            <a:ext cx="9144000" cy="6858000"/>
          </a:xfrm>
          <a:prstGeom prst="rect">
            <a:avLst/>
          </a:prstGeom>
        </p:spPr>
      </p:pic>
      <p:sp>
        <p:nvSpPr>
          <p:cNvPr id="3" name="矩形 2"/>
          <p:cNvSpPr/>
          <p:nvPr/>
        </p:nvSpPr>
        <p:spPr>
          <a:xfrm>
            <a:off x="2805457" y="5070455"/>
            <a:ext cx="7338740" cy="1631216"/>
          </a:xfrm>
          <a:prstGeom prst="rect">
            <a:avLst/>
          </a:prstGeom>
          <a:noFill/>
        </p:spPr>
        <p:txBody>
          <a:bodyPr wrap="none" lIns="91440" tIns="45720" rIns="91440" bIns="45720">
            <a:spAutoFit/>
          </a:bodyPr>
          <a:lstStyle/>
          <a:p>
            <a:pPr algn="ctr"/>
            <a:r>
              <a:rPr lang="en-US" altLang="zh-CN" sz="10000" b="1" dirty="0">
                <a:ln w="0"/>
                <a:solidFill>
                  <a:srgbClr val="6A0160"/>
                </a:solidFill>
                <a:effectLst>
                  <a:outerShdw blurRad="38100" dist="25400" dir="5400000" algn="ctr" rotWithShape="0">
                    <a:srgbClr val="6E747A">
                      <a:alpha val="43000"/>
                    </a:srgbClr>
                  </a:outerShdw>
                </a:effectLst>
              </a:rPr>
              <a:t>Thank YOU</a:t>
            </a:r>
            <a:r>
              <a:rPr lang="zh-CN" altLang="en-US" sz="10000" b="1" dirty="0">
                <a:ln w="0"/>
                <a:solidFill>
                  <a:srgbClr val="6A0160"/>
                </a:solidFill>
                <a:effectLst>
                  <a:outerShdw blurRad="38100" dist="25400" dir="5400000" algn="ctr" rotWithShape="0">
                    <a:srgbClr val="6E747A">
                      <a:alpha val="43000"/>
                    </a:srgbClr>
                  </a:outerShdw>
                </a:effectLst>
              </a:rPr>
              <a:t>！</a:t>
            </a:r>
          </a:p>
        </p:txBody>
      </p:sp>
    </p:spTree>
    <p:extLst>
      <p:ext uri="{BB962C8B-B14F-4D97-AF65-F5344CB8AC3E}">
        <p14:creationId xmlns:p14="http://schemas.microsoft.com/office/powerpoint/2010/main" val="191691145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4" descr="Diagram&#10;&#10;Description automatically generated">
            <a:extLst>
              <a:ext uri="{FF2B5EF4-FFF2-40B4-BE49-F238E27FC236}">
                <a16:creationId xmlns:a16="http://schemas.microsoft.com/office/drawing/2014/main" id="{7D86A2EC-E9F0-4C3B-9081-409EDFA6A9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8287" y="1688969"/>
            <a:ext cx="9115425" cy="4229100"/>
          </a:xfrm>
          <a:prstGeom prst="rect">
            <a:avLst/>
          </a:prstGeom>
        </p:spPr>
      </p:pic>
      <p:sp>
        <p:nvSpPr>
          <p:cNvPr id="9" name="Title 5">
            <a:extLst>
              <a:ext uri="{FF2B5EF4-FFF2-40B4-BE49-F238E27FC236}">
                <a16:creationId xmlns:a16="http://schemas.microsoft.com/office/drawing/2014/main" id="{56D3419D-8885-4261-A518-3E613D675098}"/>
              </a:ext>
            </a:extLst>
          </p:cNvPr>
          <p:cNvSpPr>
            <a:spLocks noGrp="1"/>
          </p:cNvSpPr>
          <p:nvPr>
            <p:ph type="title"/>
          </p:nvPr>
        </p:nvSpPr>
        <p:spPr>
          <a:xfrm>
            <a:off x="838200" y="365125"/>
            <a:ext cx="10515600" cy="1325563"/>
          </a:xfrm>
        </p:spPr>
        <p:txBody>
          <a:bodyPr/>
          <a:lstStyle/>
          <a:p>
            <a:r>
              <a:rPr lang="en-US" dirty="0"/>
              <a:t>Kinetic Monte Carlos Algorithm</a:t>
            </a:r>
          </a:p>
        </p:txBody>
      </p:sp>
      <p:sp>
        <p:nvSpPr>
          <p:cNvPr id="10" name="TextBox 1">
            <a:extLst>
              <a:ext uri="{FF2B5EF4-FFF2-40B4-BE49-F238E27FC236}">
                <a16:creationId xmlns:a16="http://schemas.microsoft.com/office/drawing/2014/main" id="{64CC56AB-AD6D-4673-B0C0-4311FFA5C4C1}"/>
              </a:ext>
            </a:extLst>
          </p:cNvPr>
          <p:cNvSpPr txBox="1"/>
          <p:nvPr/>
        </p:nvSpPr>
        <p:spPr>
          <a:xfrm>
            <a:off x="0" y="6492875"/>
            <a:ext cx="9393597" cy="369332"/>
          </a:xfrm>
          <a:prstGeom prst="rect">
            <a:avLst/>
          </a:prstGeom>
          <a:noFill/>
        </p:spPr>
        <p:txBody>
          <a:bodyPr wrap="none" rtlCol="0">
            <a:spAutoFit/>
          </a:bodyPr>
          <a:lstStyle/>
          <a:p>
            <a:r>
              <a:rPr lang="en-US" dirty="0"/>
              <a:t>M. Andersen </a:t>
            </a:r>
            <a:r>
              <a:rPr lang="en-US" i="1" dirty="0"/>
              <a:t>et al.</a:t>
            </a:r>
            <a:r>
              <a:rPr lang="en-US" dirty="0"/>
              <a:t> Front. Chem. 2019 A Practical Guide to Surface Kinetic Monte Carlo Simulations</a:t>
            </a:r>
          </a:p>
        </p:txBody>
      </p:sp>
    </p:spTree>
    <p:extLst>
      <p:ext uri="{BB962C8B-B14F-4D97-AF65-F5344CB8AC3E}">
        <p14:creationId xmlns:p14="http://schemas.microsoft.com/office/powerpoint/2010/main" val="32096767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Diagram&#10;&#10;Description automatically generated">
            <a:extLst>
              <a:ext uri="{FF2B5EF4-FFF2-40B4-BE49-F238E27FC236}">
                <a16:creationId xmlns:a16="http://schemas.microsoft.com/office/drawing/2014/main" id="{12EBE354-562C-4959-BB48-7E274A98AA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4025" y="219075"/>
            <a:ext cx="8743950" cy="6419850"/>
          </a:xfrm>
          <a:prstGeom prst="rect">
            <a:avLst/>
          </a:prstGeom>
        </p:spPr>
      </p:pic>
      <p:sp>
        <p:nvSpPr>
          <p:cNvPr id="6" name="TextBox 1">
            <a:extLst>
              <a:ext uri="{FF2B5EF4-FFF2-40B4-BE49-F238E27FC236}">
                <a16:creationId xmlns:a16="http://schemas.microsoft.com/office/drawing/2014/main" id="{8B5F2E2D-4EC0-4765-A9BE-5087679B664E}"/>
              </a:ext>
            </a:extLst>
          </p:cNvPr>
          <p:cNvSpPr txBox="1"/>
          <p:nvPr/>
        </p:nvSpPr>
        <p:spPr>
          <a:xfrm>
            <a:off x="0" y="6488668"/>
            <a:ext cx="6571414" cy="369332"/>
          </a:xfrm>
          <a:prstGeom prst="rect">
            <a:avLst/>
          </a:prstGeom>
          <a:noFill/>
        </p:spPr>
        <p:txBody>
          <a:bodyPr wrap="none" rtlCol="0">
            <a:spAutoFit/>
          </a:bodyPr>
          <a:lstStyle/>
          <a:p>
            <a:r>
              <a:rPr lang="en-US" dirty="0"/>
              <a:t>Kristen A. </a:t>
            </a:r>
            <a:r>
              <a:rPr lang="en-US" dirty="0" err="1"/>
              <a:t>Fichtorn</a:t>
            </a:r>
            <a:r>
              <a:rPr lang="en-US" dirty="0"/>
              <a:t> Kinetic Monte Carlo Simulations and Applications</a:t>
            </a:r>
          </a:p>
        </p:txBody>
      </p:sp>
    </p:spTree>
    <p:extLst>
      <p:ext uri="{BB962C8B-B14F-4D97-AF65-F5344CB8AC3E}">
        <p14:creationId xmlns:p14="http://schemas.microsoft.com/office/powerpoint/2010/main" val="20967678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7B16B-4DB1-40DF-A246-AF797227D01B}"/>
              </a:ext>
            </a:extLst>
          </p:cNvPr>
          <p:cNvSpPr>
            <a:spLocks noGrp="1"/>
          </p:cNvSpPr>
          <p:nvPr>
            <p:ph type="title"/>
          </p:nvPr>
        </p:nvSpPr>
        <p:spPr/>
        <p:txBody>
          <a:bodyPr/>
          <a:lstStyle/>
          <a:p>
            <a:r>
              <a:rPr lang="en-US"/>
              <a:t>31 Jan 2022 Agenda</a:t>
            </a:r>
            <a:endParaRPr lang="en-US" dirty="0"/>
          </a:p>
        </p:txBody>
      </p:sp>
      <p:sp>
        <p:nvSpPr>
          <p:cNvPr id="3" name="Content Placeholder 2">
            <a:extLst>
              <a:ext uri="{FF2B5EF4-FFF2-40B4-BE49-F238E27FC236}">
                <a16:creationId xmlns:a16="http://schemas.microsoft.com/office/drawing/2014/main" id="{9E11098D-2023-4583-A698-564C797A15E2}"/>
              </a:ext>
            </a:extLst>
          </p:cNvPr>
          <p:cNvSpPr>
            <a:spLocks noGrp="1"/>
          </p:cNvSpPr>
          <p:nvPr>
            <p:ph type="body" sz="quarter" idx="25"/>
          </p:nvPr>
        </p:nvSpPr>
        <p:spPr/>
        <p:txBody>
          <a:bodyPr>
            <a:normAutofit fontScale="25000" lnSpcReduction="20000"/>
          </a:bodyPr>
          <a:lstStyle/>
          <a:p>
            <a:r>
              <a:rPr lang="en-US" dirty="0"/>
              <a:t>Issue 0: Review of simulated sanity check</a:t>
            </a:r>
          </a:p>
          <a:p>
            <a:endParaRPr lang="en-US" dirty="0"/>
          </a:p>
          <a:p>
            <a:r>
              <a:rPr lang="en-US" dirty="0"/>
              <a:t>Issue 1: How best to define the increase in k due to neighboring defects?</a:t>
            </a:r>
          </a:p>
          <a:p>
            <a:endParaRPr lang="en-US" dirty="0"/>
          </a:p>
          <a:p>
            <a:r>
              <a:rPr lang="en-US" dirty="0"/>
              <a:t>Issue 2: How to account for the asymmetric pulsing of BIP? </a:t>
            </a:r>
          </a:p>
          <a:p>
            <a:endParaRPr lang="en-US" dirty="0"/>
          </a:p>
          <a:p>
            <a:r>
              <a:rPr lang="en-US" dirty="0"/>
              <a:t>Issue 3: How to model diffusion model? </a:t>
            </a:r>
          </a:p>
          <a:p>
            <a:endParaRPr lang="en-US" dirty="0"/>
          </a:p>
        </p:txBody>
      </p:sp>
      <p:sp>
        <p:nvSpPr>
          <p:cNvPr id="5" name="Text Placeholder 4">
            <a:extLst>
              <a:ext uri="{FF2B5EF4-FFF2-40B4-BE49-F238E27FC236}">
                <a16:creationId xmlns:a16="http://schemas.microsoft.com/office/drawing/2014/main" id="{E60C856E-0E40-46AE-99FC-3C399D2749F2}"/>
              </a:ext>
            </a:extLst>
          </p:cNvPr>
          <p:cNvSpPr>
            <a:spLocks noGrp="1"/>
          </p:cNvSpPr>
          <p:nvPr>
            <p:ph type="body" sz="quarter" idx="26"/>
          </p:nvPr>
        </p:nvSpPr>
        <p:spPr/>
        <p:txBody>
          <a:bodyPr>
            <a:normAutofit fontScale="40000" lnSpcReduction="20000"/>
          </a:bodyPr>
          <a:lstStyle/>
          <a:p>
            <a:endParaRPr lang="en-US"/>
          </a:p>
        </p:txBody>
      </p:sp>
      <p:sp>
        <p:nvSpPr>
          <p:cNvPr id="6" name="Content Placeholder 2">
            <a:extLst>
              <a:ext uri="{FF2B5EF4-FFF2-40B4-BE49-F238E27FC236}">
                <a16:creationId xmlns:a16="http://schemas.microsoft.com/office/drawing/2014/main" id="{AEB6BF57-5DAF-409E-972D-57A8D26BB9E2}"/>
              </a:ext>
            </a:extLst>
          </p:cNvPr>
          <p:cNvSpPr txBox="1">
            <a:spLocks/>
          </p:cNvSpPr>
          <p:nvPr/>
        </p:nvSpPr>
        <p:spPr>
          <a:xfrm>
            <a:off x="838200" y="1825625"/>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Issue 0: Review of simulated sanity check</a:t>
            </a:r>
          </a:p>
          <a:p>
            <a:endParaRPr lang="en-US"/>
          </a:p>
          <a:p>
            <a:r>
              <a:rPr lang="en-US"/>
              <a:t>Issue 1: How best to define the increase in k due to neighboring defects?</a:t>
            </a:r>
          </a:p>
          <a:p>
            <a:endParaRPr lang="en-US"/>
          </a:p>
          <a:p>
            <a:r>
              <a:rPr lang="en-US"/>
              <a:t>Issue 2: How to account for the asymmetric pulsing of BIP? </a:t>
            </a:r>
          </a:p>
          <a:p>
            <a:endParaRPr lang="en-US"/>
          </a:p>
          <a:p>
            <a:r>
              <a:rPr lang="en-US"/>
              <a:t>Issue 3: How to model diffusion model? </a:t>
            </a:r>
          </a:p>
          <a:p>
            <a:endParaRPr lang="en-US" dirty="0"/>
          </a:p>
        </p:txBody>
      </p:sp>
    </p:spTree>
    <p:extLst>
      <p:ext uri="{BB962C8B-B14F-4D97-AF65-F5344CB8AC3E}">
        <p14:creationId xmlns:p14="http://schemas.microsoft.com/office/powerpoint/2010/main" val="3940910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E4EAA-8735-42AF-9A9D-F59CDE0A7F23}"/>
              </a:ext>
            </a:extLst>
          </p:cNvPr>
          <p:cNvSpPr>
            <a:spLocks noGrp="1"/>
          </p:cNvSpPr>
          <p:nvPr>
            <p:ph type="title"/>
          </p:nvPr>
        </p:nvSpPr>
        <p:spPr>
          <a:xfrm>
            <a:off x="428" y="-4453"/>
            <a:ext cx="9887340" cy="628057"/>
          </a:xfrm>
        </p:spPr>
        <p:txBody>
          <a:bodyPr/>
          <a:lstStyle/>
          <a:p>
            <a:r>
              <a:rPr lang="en-US" sz="4002" dirty="0"/>
              <a:t>Literature</a:t>
            </a:r>
          </a:p>
        </p:txBody>
      </p:sp>
      <p:sp>
        <p:nvSpPr>
          <p:cNvPr id="6" name="TextBox 5">
            <a:extLst>
              <a:ext uri="{FF2B5EF4-FFF2-40B4-BE49-F238E27FC236}">
                <a16:creationId xmlns:a16="http://schemas.microsoft.com/office/drawing/2014/main" id="{05EEBD26-D0FF-4081-B401-260E6BDB3F00}"/>
              </a:ext>
            </a:extLst>
          </p:cNvPr>
          <p:cNvSpPr txBox="1"/>
          <p:nvPr/>
        </p:nvSpPr>
        <p:spPr>
          <a:xfrm>
            <a:off x="419825" y="921029"/>
            <a:ext cx="2571217" cy="1398781"/>
          </a:xfrm>
          <a:prstGeom prst="rect">
            <a:avLst/>
          </a:prstGeom>
        </p:spPr>
        <p:txBody>
          <a:bodyPr wrap="none" rtlCol="0">
            <a:spAutoFit/>
          </a:bodyPr>
          <a:lstStyle/>
          <a:p>
            <a:pPr marL="207935" indent="-207935">
              <a:buFont typeface="+mj-lt"/>
              <a:buAutoNum type="arabicPeriod"/>
            </a:pPr>
            <a:r>
              <a:rPr lang="en-US" sz="1698" b="1" kern="0" dirty="0"/>
              <a:t>UNI vs BIP pulsing MTTF</a:t>
            </a:r>
          </a:p>
          <a:p>
            <a:pPr marL="207935" indent="-207935">
              <a:buFont typeface="+mj-lt"/>
              <a:buAutoNum type="arabicPeriod"/>
            </a:pPr>
            <a:endParaRPr lang="en-US" sz="1698" b="1" kern="0" dirty="0"/>
          </a:p>
          <a:p>
            <a:pPr marL="207935" indent="-207935">
              <a:buFont typeface="+mj-lt"/>
              <a:buAutoNum type="arabicPeriod"/>
            </a:pPr>
            <a:r>
              <a:rPr lang="en-US" sz="1698" b="1" kern="0" dirty="0"/>
              <a:t>Self-heating</a:t>
            </a:r>
          </a:p>
          <a:p>
            <a:pPr marL="207935" indent="-207935">
              <a:buFont typeface="+mj-lt"/>
              <a:buAutoNum type="arabicPeriod"/>
            </a:pPr>
            <a:endParaRPr lang="en-US" sz="1698" b="1" kern="0" dirty="0"/>
          </a:p>
          <a:p>
            <a:pPr marL="207935" indent="-207935">
              <a:buFont typeface="+mj-lt"/>
              <a:buAutoNum type="arabicPeriod"/>
            </a:pPr>
            <a:r>
              <a:rPr lang="en-US" sz="1698" b="1" kern="0" dirty="0"/>
              <a:t>Strain effects</a:t>
            </a:r>
          </a:p>
        </p:txBody>
      </p:sp>
      <p:pic>
        <p:nvPicPr>
          <p:cNvPr id="35" name="Picture 34">
            <a:extLst>
              <a:ext uri="{FF2B5EF4-FFF2-40B4-BE49-F238E27FC236}">
                <a16:creationId xmlns:a16="http://schemas.microsoft.com/office/drawing/2014/main" id="{2500C149-1C80-4007-A4EB-9B035A9D023E}"/>
              </a:ext>
            </a:extLst>
          </p:cNvPr>
          <p:cNvPicPr>
            <a:picLocks noChangeAspect="1"/>
          </p:cNvPicPr>
          <p:nvPr/>
        </p:nvPicPr>
        <p:blipFill>
          <a:blip r:embed="rId2"/>
          <a:stretch>
            <a:fillRect/>
          </a:stretch>
        </p:blipFill>
        <p:spPr>
          <a:xfrm>
            <a:off x="7282563" y="178010"/>
            <a:ext cx="3875154" cy="2524614"/>
          </a:xfrm>
          <a:prstGeom prst="rect">
            <a:avLst/>
          </a:prstGeom>
        </p:spPr>
      </p:pic>
      <p:pic>
        <p:nvPicPr>
          <p:cNvPr id="36" name="Picture 35">
            <a:extLst>
              <a:ext uri="{FF2B5EF4-FFF2-40B4-BE49-F238E27FC236}">
                <a16:creationId xmlns:a16="http://schemas.microsoft.com/office/drawing/2014/main" id="{8552510D-914E-4C94-832E-EBEF641E308F}"/>
              </a:ext>
            </a:extLst>
          </p:cNvPr>
          <p:cNvPicPr>
            <a:picLocks noChangeAspect="1"/>
          </p:cNvPicPr>
          <p:nvPr/>
        </p:nvPicPr>
        <p:blipFill>
          <a:blip r:embed="rId3"/>
          <a:stretch>
            <a:fillRect/>
          </a:stretch>
        </p:blipFill>
        <p:spPr>
          <a:xfrm>
            <a:off x="4537622" y="171760"/>
            <a:ext cx="2744941" cy="2676318"/>
          </a:xfrm>
          <a:prstGeom prst="rect">
            <a:avLst/>
          </a:prstGeom>
        </p:spPr>
      </p:pic>
      <p:grpSp>
        <p:nvGrpSpPr>
          <p:cNvPr id="76" name="Group 75">
            <a:extLst>
              <a:ext uri="{FF2B5EF4-FFF2-40B4-BE49-F238E27FC236}">
                <a16:creationId xmlns:a16="http://schemas.microsoft.com/office/drawing/2014/main" id="{CF4B6639-47FE-418F-AD8B-B0686C15254D}"/>
              </a:ext>
            </a:extLst>
          </p:cNvPr>
          <p:cNvGrpSpPr/>
          <p:nvPr/>
        </p:nvGrpSpPr>
        <p:grpSpPr>
          <a:xfrm>
            <a:off x="3485578" y="619686"/>
            <a:ext cx="978834" cy="1436080"/>
            <a:chOff x="9529248" y="2148540"/>
            <a:chExt cx="1375965" cy="2111324"/>
          </a:xfrm>
        </p:grpSpPr>
        <p:pic>
          <p:nvPicPr>
            <p:cNvPr id="43" name="Picture 42">
              <a:extLst>
                <a:ext uri="{FF2B5EF4-FFF2-40B4-BE49-F238E27FC236}">
                  <a16:creationId xmlns:a16="http://schemas.microsoft.com/office/drawing/2014/main" id="{3752E10D-47B5-41C8-AABF-8F8FCFB105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29248" y="2148540"/>
              <a:ext cx="1375965" cy="443036"/>
            </a:xfrm>
            <a:prstGeom prst="rect">
              <a:avLst/>
            </a:prstGeom>
            <a:ln w="19050">
              <a:solidFill>
                <a:schemeClr val="tx1"/>
              </a:solidFill>
            </a:ln>
          </p:spPr>
        </p:pic>
        <p:pic>
          <p:nvPicPr>
            <p:cNvPr id="44" name="Picture 43">
              <a:extLst>
                <a:ext uri="{FF2B5EF4-FFF2-40B4-BE49-F238E27FC236}">
                  <a16:creationId xmlns:a16="http://schemas.microsoft.com/office/drawing/2014/main" id="{92B295F0-FF14-4172-88F7-7ECEED86336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606319" y="2639230"/>
              <a:ext cx="1268409" cy="443036"/>
            </a:xfrm>
            <a:prstGeom prst="rect">
              <a:avLst/>
            </a:prstGeom>
            <a:ln w="19050">
              <a:solidFill>
                <a:schemeClr val="tx1"/>
              </a:solidFill>
            </a:ln>
          </p:spPr>
        </p:pic>
        <p:grpSp>
          <p:nvGrpSpPr>
            <p:cNvPr id="45" name="Group 44">
              <a:extLst>
                <a:ext uri="{FF2B5EF4-FFF2-40B4-BE49-F238E27FC236}">
                  <a16:creationId xmlns:a16="http://schemas.microsoft.com/office/drawing/2014/main" id="{66745DA1-AC50-4CCC-B85F-D1224FA344AE}"/>
                </a:ext>
              </a:extLst>
            </p:cNvPr>
            <p:cNvGrpSpPr/>
            <p:nvPr/>
          </p:nvGrpSpPr>
          <p:grpSpPr>
            <a:xfrm>
              <a:off x="9668472" y="3102586"/>
              <a:ext cx="1097515" cy="1157278"/>
              <a:chOff x="-596836" y="461671"/>
              <a:chExt cx="1137348" cy="1199281"/>
            </a:xfrm>
          </p:grpSpPr>
          <p:sp>
            <p:nvSpPr>
              <p:cNvPr id="46" name="Rectangle 45">
                <a:extLst>
                  <a:ext uri="{FF2B5EF4-FFF2-40B4-BE49-F238E27FC236}">
                    <a16:creationId xmlns:a16="http://schemas.microsoft.com/office/drawing/2014/main" id="{E4CFEE0B-E6B8-4AC4-978F-6C1B5A53BDFD}"/>
                  </a:ext>
                </a:extLst>
              </p:cNvPr>
              <p:cNvSpPr/>
              <p:nvPr/>
            </p:nvSpPr>
            <p:spPr>
              <a:xfrm>
                <a:off x="-540512" y="493026"/>
                <a:ext cx="1081024" cy="108102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2"/>
              </a:p>
            </p:txBody>
          </p:sp>
          <p:grpSp>
            <p:nvGrpSpPr>
              <p:cNvPr id="47" name="Group 46">
                <a:extLst>
                  <a:ext uri="{FF2B5EF4-FFF2-40B4-BE49-F238E27FC236}">
                    <a16:creationId xmlns:a16="http://schemas.microsoft.com/office/drawing/2014/main" id="{8036DC80-DE14-47BC-8D19-C94152180346}"/>
                  </a:ext>
                </a:extLst>
              </p:cNvPr>
              <p:cNvGrpSpPr/>
              <p:nvPr/>
            </p:nvGrpSpPr>
            <p:grpSpPr>
              <a:xfrm>
                <a:off x="-482467" y="667541"/>
                <a:ext cx="964933" cy="518498"/>
                <a:chOff x="1874" y="1767412"/>
                <a:chExt cx="2361305" cy="1268824"/>
              </a:xfrm>
            </p:grpSpPr>
            <p:grpSp>
              <p:nvGrpSpPr>
                <p:cNvPr id="52" name="Group 51">
                  <a:extLst>
                    <a:ext uri="{FF2B5EF4-FFF2-40B4-BE49-F238E27FC236}">
                      <a16:creationId xmlns:a16="http://schemas.microsoft.com/office/drawing/2014/main" id="{5304DF92-4DA3-4F47-A78F-70371E79F644}"/>
                    </a:ext>
                  </a:extLst>
                </p:cNvPr>
                <p:cNvGrpSpPr/>
                <p:nvPr/>
              </p:nvGrpSpPr>
              <p:grpSpPr>
                <a:xfrm>
                  <a:off x="522224" y="2401824"/>
                  <a:ext cx="787812" cy="634412"/>
                  <a:chOff x="522224" y="2401824"/>
                  <a:chExt cx="787812" cy="634412"/>
                </a:xfrm>
              </p:grpSpPr>
              <p:cxnSp>
                <p:nvCxnSpPr>
                  <p:cNvPr id="71" name="Straight Connector 70">
                    <a:extLst>
                      <a:ext uri="{FF2B5EF4-FFF2-40B4-BE49-F238E27FC236}">
                        <a16:creationId xmlns:a16="http://schemas.microsoft.com/office/drawing/2014/main" id="{B4588A91-0358-41A8-B45C-94EBE302FAB0}"/>
                      </a:ext>
                    </a:extLst>
                  </p:cNvPr>
                  <p:cNvCxnSpPr>
                    <a:cxnSpLocks/>
                  </p:cNvCxnSpPr>
                  <p:nvPr/>
                </p:nvCxnSpPr>
                <p:spPr>
                  <a:xfrm>
                    <a:off x="785780" y="2407920"/>
                    <a:ext cx="0" cy="628316"/>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FB7074C2-BF62-43D1-A928-37D81E379990}"/>
                      </a:ext>
                    </a:extLst>
                  </p:cNvPr>
                  <p:cNvCxnSpPr>
                    <a:cxnSpLocks/>
                  </p:cNvCxnSpPr>
                  <p:nvPr/>
                </p:nvCxnSpPr>
                <p:spPr>
                  <a:xfrm>
                    <a:off x="1047908" y="2407920"/>
                    <a:ext cx="0" cy="628316"/>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3B863AA-EE47-4B62-BA23-5B9581641753}"/>
                      </a:ext>
                    </a:extLst>
                  </p:cNvPr>
                  <p:cNvCxnSpPr>
                    <a:cxnSpLocks/>
                  </p:cNvCxnSpPr>
                  <p:nvPr/>
                </p:nvCxnSpPr>
                <p:spPr>
                  <a:xfrm>
                    <a:off x="785780" y="3030140"/>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A92AAAB5-CC93-4490-B37A-71D4BF4097C3}"/>
                      </a:ext>
                    </a:extLst>
                  </p:cNvPr>
                  <p:cNvCxnSpPr>
                    <a:cxnSpLocks/>
                  </p:cNvCxnSpPr>
                  <p:nvPr/>
                </p:nvCxnSpPr>
                <p:spPr>
                  <a:xfrm>
                    <a:off x="1035716" y="2401824"/>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75578EB5-64A0-4FD8-B6A7-D6295FEDC7E5}"/>
                      </a:ext>
                    </a:extLst>
                  </p:cNvPr>
                  <p:cNvCxnSpPr>
                    <a:cxnSpLocks/>
                  </p:cNvCxnSpPr>
                  <p:nvPr/>
                </p:nvCxnSpPr>
                <p:spPr>
                  <a:xfrm>
                    <a:off x="522224" y="2401824"/>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grpSp>
            <p:grpSp>
              <p:nvGrpSpPr>
                <p:cNvPr id="53" name="Group 52">
                  <a:extLst>
                    <a:ext uri="{FF2B5EF4-FFF2-40B4-BE49-F238E27FC236}">
                      <a16:creationId xmlns:a16="http://schemas.microsoft.com/office/drawing/2014/main" id="{35CF5DDA-ECB7-46D7-BD3F-DFD56DC9E377}"/>
                    </a:ext>
                  </a:extLst>
                </p:cNvPr>
                <p:cNvGrpSpPr/>
                <p:nvPr/>
              </p:nvGrpSpPr>
              <p:grpSpPr>
                <a:xfrm rot="10800000">
                  <a:off x="1874" y="1767412"/>
                  <a:ext cx="787812" cy="634412"/>
                  <a:chOff x="522224" y="2401824"/>
                  <a:chExt cx="787812" cy="634412"/>
                </a:xfrm>
              </p:grpSpPr>
              <p:cxnSp>
                <p:nvCxnSpPr>
                  <p:cNvPr id="66" name="Straight Connector 65">
                    <a:extLst>
                      <a:ext uri="{FF2B5EF4-FFF2-40B4-BE49-F238E27FC236}">
                        <a16:creationId xmlns:a16="http://schemas.microsoft.com/office/drawing/2014/main" id="{008DB6B0-7305-4FE4-860C-580B4DB36FE5}"/>
                      </a:ext>
                    </a:extLst>
                  </p:cNvPr>
                  <p:cNvCxnSpPr>
                    <a:cxnSpLocks/>
                  </p:cNvCxnSpPr>
                  <p:nvPr/>
                </p:nvCxnSpPr>
                <p:spPr>
                  <a:xfrm>
                    <a:off x="785780" y="2407920"/>
                    <a:ext cx="0" cy="628316"/>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2D2962F7-F96A-4768-A2DD-A6FB4B510C27}"/>
                      </a:ext>
                    </a:extLst>
                  </p:cNvPr>
                  <p:cNvCxnSpPr>
                    <a:cxnSpLocks/>
                  </p:cNvCxnSpPr>
                  <p:nvPr/>
                </p:nvCxnSpPr>
                <p:spPr>
                  <a:xfrm>
                    <a:off x="1047908" y="2407920"/>
                    <a:ext cx="0" cy="628316"/>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6CFB6EE8-B366-4CC4-A4AF-A9EA2EBFF7D2}"/>
                      </a:ext>
                    </a:extLst>
                  </p:cNvPr>
                  <p:cNvCxnSpPr>
                    <a:cxnSpLocks/>
                  </p:cNvCxnSpPr>
                  <p:nvPr/>
                </p:nvCxnSpPr>
                <p:spPr>
                  <a:xfrm>
                    <a:off x="785780" y="3030140"/>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4C4E3B2-7130-46C1-9E5E-F18C722935D6}"/>
                      </a:ext>
                    </a:extLst>
                  </p:cNvPr>
                  <p:cNvCxnSpPr>
                    <a:cxnSpLocks/>
                  </p:cNvCxnSpPr>
                  <p:nvPr/>
                </p:nvCxnSpPr>
                <p:spPr>
                  <a:xfrm>
                    <a:off x="1035716" y="2401824"/>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F4064579-00C4-457A-A916-A818046F6F17}"/>
                      </a:ext>
                    </a:extLst>
                  </p:cNvPr>
                  <p:cNvCxnSpPr>
                    <a:cxnSpLocks/>
                  </p:cNvCxnSpPr>
                  <p:nvPr/>
                </p:nvCxnSpPr>
                <p:spPr>
                  <a:xfrm>
                    <a:off x="522224" y="2401824"/>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grpSp>
            <p:grpSp>
              <p:nvGrpSpPr>
                <p:cNvPr id="54" name="Group 53">
                  <a:extLst>
                    <a:ext uri="{FF2B5EF4-FFF2-40B4-BE49-F238E27FC236}">
                      <a16:creationId xmlns:a16="http://schemas.microsoft.com/office/drawing/2014/main" id="{C78D6A2F-288F-4EA0-9F0C-7EA6C6899468}"/>
                    </a:ext>
                  </a:extLst>
                </p:cNvPr>
                <p:cNvGrpSpPr/>
                <p:nvPr/>
              </p:nvGrpSpPr>
              <p:grpSpPr>
                <a:xfrm>
                  <a:off x="1575367" y="2401824"/>
                  <a:ext cx="787812" cy="634412"/>
                  <a:chOff x="522224" y="2401824"/>
                  <a:chExt cx="787812" cy="634412"/>
                </a:xfrm>
              </p:grpSpPr>
              <p:cxnSp>
                <p:nvCxnSpPr>
                  <p:cNvPr id="61" name="Straight Connector 60">
                    <a:extLst>
                      <a:ext uri="{FF2B5EF4-FFF2-40B4-BE49-F238E27FC236}">
                        <a16:creationId xmlns:a16="http://schemas.microsoft.com/office/drawing/2014/main" id="{3B4377A6-4027-4EFA-95A8-B652CE37E099}"/>
                      </a:ext>
                    </a:extLst>
                  </p:cNvPr>
                  <p:cNvCxnSpPr>
                    <a:cxnSpLocks/>
                  </p:cNvCxnSpPr>
                  <p:nvPr/>
                </p:nvCxnSpPr>
                <p:spPr>
                  <a:xfrm>
                    <a:off x="785780" y="2407920"/>
                    <a:ext cx="0" cy="628316"/>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3AEF6C6-5FD4-4C24-92C6-055C5E793681}"/>
                      </a:ext>
                    </a:extLst>
                  </p:cNvPr>
                  <p:cNvCxnSpPr>
                    <a:cxnSpLocks/>
                  </p:cNvCxnSpPr>
                  <p:nvPr/>
                </p:nvCxnSpPr>
                <p:spPr>
                  <a:xfrm>
                    <a:off x="1047908" y="2407920"/>
                    <a:ext cx="0" cy="628316"/>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2FFDF3D3-5B10-4620-B3A3-037D75C926BF}"/>
                      </a:ext>
                    </a:extLst>
                  </p:cNvPr>
                  <p:cNvCxnSpPr>
                    <a:cxnSpLocks/>
                  </p:cNvCxnSpPr>
                  <p:nvPr/>
                </p:nvCxnSpPr>
                <p:spPr>
                  <a:xfrm>
                    <a:off x="785780" y="3030140"/>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0F69BC38-073C-4486-8347-95CF5404C0CC}"/>
                      </a:ext>
                    </a:extLst>
                  </p:cNvPr>
                  <p:cNvCxnSpPr>
                    <a:cxnSpLocks/>
                  </p:cNvCxnSpPr>
                  <p:nvPr/>
                </p:nvCxnSpPr>
                <p:spPr>
                  <a:xfrm>
                    <a:off x="1035716" y="2401824"/>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7A0F3025-BA8C-407A-9A10-DCB9B1117117}"/>
                      </a:ext>
                    </a:extLst>
                  </p:cNvPr>
                  <p:cNvCxnSpPr>
                    <a:cxnSpLocks/>
                  </p:cNvCxnSpPr>
                  <p:nvPr/>
                </p:nvCxnSpPr>
                <p:spPr>
                  <a:xfrm>
                    <a:off x="522224" y="2401824"/>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grpSp>
            <p:grpSp>
              <p:nvGrpSpPr>
                <p:cNvPr id="55" name="Group 54">
                  <a:extLst>
                    <a:ext uri="{FF2B5EF4-FFF2-40B4-BE49-F238E27FC236}">
                      <a16:creationId xmlns:a16="http://schemas.microsoft.com/office/drawing/2014/main" id="{9038873D-523F-4192-9DBC-735E6A937622}"/>
                    </a:ext>
                  </a:extLst>
                </p:cNvPr>
                <p:cNvGrpSpPr/>
                <p:nvPr/>
              </p:nvGrpSpPr>
              <p:grpSpPr>
                <a:xfrm rot="10800000">
                  <a:off x="1055017" y="1767412"/>
                  <a:ext cx="787812" cy="634412"/>
                  <a:chOff x="522224" y="2401824"/>
                  <a:chExt cx="787812" cy="634412"/>
                </a:xfrm>
              </p:grpSpPr>
              <p:cxnSp>
                <p:nvCxnSpPr>
                  <p:cNvPr id="56" name="Straight Connector 55">
                    <a:extLst>
                      <a:ext uri="{FF2B5EF4-FFF2-40B4-BE49-F238E27FC236}">
                        <a16:creationId xmlns:a16="http://schemas.microsoft.com/office/drawing/2014/main" id="{A0A0198C-C76E-4BA5-8215-A4BBC53601BE}"/>
                      </a:ext>
                    </a:extLst>
                  </p:cNvPr>
                  <p:cNvCxnSpPr>
                    <a:cxnSpLocks/>
                  </p:cNvCxnSpPr>
                  <p:nvPr/>
                </p:nvCxnSpPr>
                <p:spPr>
                  <a:xfrm>
                    <a:off x="785780" y="2407920"/>
                    <a:ext cx="0" cy="628316"/>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95EBC12-483F-42DC-9C9D-230FE65B6AD7}"/>
                      </a:ext>
                    </a:extLst>
                  </p:cNvPr>
                  <p:cNvCxnSpPr>
                    <a:cxnSpLocks/>
                  </p:cNvCxnSpPr>
                  <p:nvPr/>
                </p:nvCxnSpPr>
                <p:spPr>
                  <a:xfrm>
                    <a:off x="1047908" y="2407920"/>
                    <a:ext cx="0" cy="628316"/>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67F6E2A-9FE2-46FA-B81B-9203A03AF3E8}"/>
                      </a:ext>
                    </a:extLst>
                  </p:cNvPr>
                  <p:cNvCxnSpPr>
                    <a:cxnSpLocks/>
                  </p:cNvCxnSpPr>
                  <p:nvPr/>
                </p:nvCxnSpPr>
                <p:spPr>
                  <a:xfrm>
                    <a:off x="785780" y="3030140"/>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2A4A98DD-B120-4C6D-985A-09452D158CD2}"/>
                      </a:ext>
                    </a:extLst>
                  </p:cNvPr>
                  <p:cNvCxnSpPr>
                    <a:cxnSpLocks/>
                  </p:cNvCxnSpPr>
                  <p:nvPr/>
                </p:nvCxnSpPr>
                <p:spPr>
                  <a:xfrm>
                    <a:off x="1035716" y="2401824"/>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A3F95D3-DF24-46A9-8125-4A5E7F99918A}"/>
                      </a:ext>
                    </a:extLst>
                  </p:cNvPr>
                  <p:cNvCxnSpPr>
                    <a:cxnSpLocks/>
                  </p:cNvCxnSpPr>
                  <p:nvPr/>
                </p:nvCxnSpPr>
                <p:spPr>
                  <a:xfrm>
                    <a:off x="522224" y="2401824"/>
                    <a:ext cx="27432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grpSp>
          </p:grpSp>
          <p:sp>
            <p:nvSpPr>
              <p:cNvPr id="48" name="TextBox 47">
                <a:extLst>
                  <a:ext uri="{FF2B5EF4-FFF2-40B4-BE49-F238E27FC236}">
                    <a16:creationId xmlns:a16="http://schemas.microsoft.com/office/drawing/2014/main" id="{07786AA5-B226-4CE8-AD23-359CA6C2DD4C}"/>
                  </a:ext>
                </a:extLst>
              </p:cNvPr>
              <p:cNvSpPr txBox="1"/>
              <p:nvPr/>
            </p:nvSpPr>
            <p:spPr>
              <a:xfrm>
                <a:off x="-535786" y="461671"/>
                <a:ext cx="631196" cy="297079"/>
              </a:xfrm>
              <a:prstGeom prst="rect">
                <a:avLst/>
              </a:prstGeom>
              <a:noFill/>
            </p:spPr>
            <p:txBody>
              <a:bodyPr wrap="square" rtlCol="0">
                <a:spAutoFit/>
              </a:bodyPr>
              <a:lstStyle/>
              <a:p>
                <a:r>
                  <a:rPr lang="en-US" sz="667" b="1" dirty="0"/>
                  <a:t>V+</a:t>
                </a:r>
              </a:p>
            </p:txBody>
          </p:sp>
          <p:sp>
            <p:nvSpPr>
              <p:cNvPr id="49" name="TextBox 48">
                <a:extLst>
                  <a:ext uri="{FF2B5EF4-FFF2-40B4-BE49-F238E27FC236}">
                    <a16:creationId xmlns:a16="http://schemas.microsoft.com/office/drawing/2014/main" id="{30FF4BDF-CD0A-45C4-877F-9FBA27B57519}"/>
                  </a:ext>
                </a:extLst>
              </p:cNvPr>
              <p:cNvSpPr txBox="1"/>
              <p:nvPr/>
            </p:nvSpPr>
            <p:spPr>
              <a:xfrm>
                <a:off x="-596836" y="886767"/>
                <a:ext cx="631196" cy="297079"/>
              </a:xfrm>
              <a:prstGeom prst="rect">
                <a:avLst/>
              </a:prstGeom>
              <a:noFill/>
            </p:spPr>
            <p:txBody>
              <a:bodyPr wrap="square" rtlCol="0">
                <a:spAutoFit/>
              </a:bodyPr>
              <a:lstStyle/>
              <a:p>
                <a:r>
                  <a:rPr lang="en-US" sz="667" b="1" dirty="0"/>
                  <a:t>0V</a:t>
                </a:r>
              </a:p>
            </p:txBody>
          </p:sp>
          <p:sp>
            <p:nvSpPr>
              <p:cNvPr id="50" name="TextBox 49">
                <a:extLst>
                  <a:ext uri="{FF2B5EF4-FFF2-40B4-BE49-F238E27FC236}">
                    <a16:creationId xmlns:a16="http://schemas.microsoft.com/office/drawing/2014/main" id="{425C2C5E-D06E-4DDA-BFD1-188B68BC2DE9}"/>
                  </a:ext>
                </a:extLst>
              </p:cNvPr>
              <p:cNvSpPr txBox="1"/>
              <p:nvPr/>
            </p:nvSpPr>
            <p:spPr>
              <a:xfrm>
                <a:off x="-265345" y="1134494"/>
                <a:ext cx="631196" cy="297079"/>
              </a:xfrm>
              <a:prstGeom prst="rect">
                <a:avLst/>
              </a:prstGeom>
              <a:noFill/>
            </p:spPr>
            <p:txBody>
              <a:bodyPr wrap="square" rtlCol="0">
                <a:spAutoFit/>
              </a:bodyPr>
              <a:lstStyle/>
              <a:p>
                <a:r>
                  <a:rPr lang="en-US" sz="667" b="1" dirty="0"/>
                  <a:t>V-</a:t>
                </a:r>
              </a:p>
            </p:txBody>
          </p:sp>
          <p:sp>
            <p:nvSpPr>
              <p:cNvPr id="51" name="TextBox 50">
                <a:extLst>
                  <a:ext uri="{FF2B5EF4-FFF2-40B4-BE49-F238E27FC236}">
                    <a16:creationId xmlns:a16="http://schemas.microsoft.com/office/drawing/2014/main" id="{E176EC4C-A60C-4A47-BCA1-D68CB5D1B312}"/>
                  </a:ext>
                </a:extLst>
              </p:cNvPr>
              <p:cNvSpPr txBox="1"/>
              <p:nvPr/>
            </p:nvSpPr>
            <p:spPr>
              <a:xfrm>
                <a:off x="-252787" y="1264229"/>
                <a:ext cx="631196" cy="396723"/>
              </a:xfrm>
              <a:prstGeom prst="rect">
                <a:avLst/>
              </a:prstGeom>
              <a:noFill/>
            </p:spPr>
            <p:txBody>
              <a:bodyPr wrap="square" rtlCol="0">
                <a:spAutoFit/>
              </a:bodyPr>
              <a:lstStyle/>
              <a:p>
                <a:r>
                  <a:rPr lang="en-US" sz="1092" b="1" dirty="0"/>
                  <a:t>BIP</a:t>
                </a:r>
              </a:p>
            </p:txBody>
          </p:sp>
        </p:grpSp>
      </p:grpSp>
      <p:pic>
        <p:nvPicPr>
          <p:cNvPr id="78" name="Picture 77">
            <a:extLst>
              <a:ext uri="{FF2B5EF4-FFF2-40B4-BE49-F238E27FC236}">
                <a16:creationId xmlns:a16="http://schemas.microsoft.com/office/drawing/2014/main" id="{DC4692FD-681A-413F-9893-CD2E43DBA66D}"/>
              </a:ext>
            </a:extLst>
          </p:cNvPr>
          <p:cNvPicPr>
            <a:picLocks noChangeAspect="1"/>
          </p:cNvPicPr>
          <p:nvPr/>
        </p:nvPicPr>
        <p:blipFill>
          <a:blip r:embed="rId6"/>
          <a:stretch>
            <a:fillRect/>
          </a:stretch>
        </p:blipFill>
        <p:spPr>
          <a:xfrm>
            <a:off x="355485" y="2848078"/>
            <a:ext cx="3416232" cy="3174249"/>
          </a:xfrm>
          <a:prstGeom prst="rect">
            <a:avLst/>
          </a:prstGeom>
        </p:spPr>
      </p:pic>
      <p:pic>
        <p:nvPicPr>
          <p:cNvPr id="80" name="Picture 79">
            <a:extLst>
              <a:ext uri="{FF2B5EF4-FFF2-40B4-BE49-F238E27FC236}">
                <a16:creationId xmlns:a16="http://schemas.microsoft.com/office/drawing/2014/main" id="{E685A10E-3313-4CDC-8081-69F6C407E283}"/>
              </a:ext>
            </a:extLst>
          </p:cNvPr>
          <p:cNvPicPr>
            <a:picLocks noChangeAspect="1"/>
          </p:cNvPicPr>
          <p:nvPr/>
        </p:nvPicPr>
        <p:blipFill rotWithShape="1">
          <a:blip r:embed="rId7"/>
          <a:srcRect t="3016" b="14057"/>
          <a:stretch/>
        </p:blipFill>
        <p:spPr>
          <a:xfrm>
            <a:off x="4114396" y="2899399"/>
            <a:ext cx="2744940" cy="3144026"/>
          </a:xfrm>
          <a:prstGeom prst="rect">
            <a:avLst/>
          </a:prstGeom>
        </p:spPr>
      </p:pic>
      <p:sp>
        <p:nvSpPr>
          <p:cNvPr id="77" name="TextBox 76">
            <a:extLst>
              <a:ext uri="{FF2B5EF4-FFF2-40B4-BE49-F238E27FC236}">
                <a16:creationId xmlns:a16="http://schemas.microsoft.com/office/drawing/2014/main" id="{283CC782-B147-469F-935C-BC5D3071B4C1}"/>
              </a:ext>
            </a:extLst>
          </p:cNvPr>
          <p:cNvSpPr txBox="1"/>
          <p:nvPr/>
        </p:nvSpPr>
        <p:spPr>
          <a:xfrm>
            <a:off x="4170939" y="6432318"/>
            <a:ext cx="2771327" cy="484363"/>
          </a:xfrm>
          <a:prstGeom prst="rect">
            <a:avLst/>
          </a:prstGeom>
          <a:noFill/>
        </p:spPr>
        <p:txBody>
          <a:bodyPr wrap="square">
            <a:spAutoFit/>
          </a:bodyPr>
          <a:lstStyle/>
          <a:p>
            <a:r>
              <a:rPr lang="en-US" sz="849" dirty="0"/>
              <a:t>2018 Sankaran </a:t>
            </a:r>
            <a:r>
              <a:rPr lang="en-US" sz="849" i="1" dirty="0"/>
              <a:t>et al. </a:t>
            </a:r>
            <a:r>
              <a:rPr lang="en-US" sz="849" dirty="0"/>
              <a:t>Evidence of </a:t>
            </a:r>
            <a:r>
              <a:rPr lang="en-US" sz="849" dirty="0" err="1"/>
              <a:t>Magnetostrictive</a:t>
            </a:r>
            <a:r>
              <a:rPr lang="en-US" sz="849" dirty="0"/>
              <a:t> Effects on STT-MRAM Performance by Atomistic and Spin Modeling</a:t>
            </a:r>
          </a:p>
        </p:txBody>
      </p:sp>
      <p:sp>
        <p:nvSpPr>
          <p:cNvPr id="81" name="TextBox 80">
            <a:extLst>
              <a:ext uri="{FF2B5EF4-FFF2-40B4-BE49-F238E27FC236}">
                <a16:creationId xmlns:a16="http://schemas.microsoft.com/office/drawing/2014/main" id="{054B30EB-D609-4D0B-AE97-31F59028A80A}"/>
              </a:ext>
            </a:extLst>
          </p:cNvPr>
          <p:cNvSpPr txBox="1"/>
          <p:nvPr/>
        </p:nvSpPr>
        <p:spPr>
          <a:xfrm>
            <a:off x="433932" y="6263925"/>
            <a:ext cx="3247960" cy="316369"/>
          </a:xfrm>
          <a:prstGeom prst="rect">
            <a:avLst/>
          </a:prstGeom>
          <a:noFill/>
        </p:spPr>
        <p:txBody>
          <a:bodyPr wrap="square">
            <a:spAutoFit/>
          </a:bodyPr>
          <a:lstStyle/>
          <a:p>
            <a:pPr algn="just"/>
            <a:r>
              <a:rPr lang="en-US" sz="728" dirty="0"/>
              <a:t>2014 Naik </a:t>
            </a:r>
            <a:r>
              <a:rPr lang="en-US" sz="728" i="1" dirty="0"/>
              <a:t>et al. </a:t>
            </a:r>
            <a:r>
              <a:rPr lang="en-US" sz="728" dirty="0"/>
              <a:t>Effect of electric-field on the perpendicular magnetic anisotropy and strain properties in </a:t>
            </a:r>
            <a:r>
              <a:rPr lang="en-US" sz="728" dirty="0" err="1"/>
              <a:t>CoFeB</a:t>
            </a:r>
            <a:r>
              <a:rPr lang="en-US" sz="728" dirty="0"/>
              <a:t>/MgO magnetic tunnel junctions</a:t>
            </a:r>
          </a:p>
        </p:txBody>
      </p:sp>
      <p:pic>
        <p:nvPicPr>
          <p:cNvPr id="84" name="Picture 83">
            <a:extLst>
              <a:ext uri="{FF2B5EF4-FFF2-40B4-BE49-F238E27FC236}">
                <a16:creationId xmlns:a16="http://schemas.microsoft.com/office/drawing/2014/main" id="{9CBF98D2-0DA8-457D-9086-E57FD6BEA4B9}"/>
              </a:ext>
            </a:extLst>
          </p:cNvPr>
          <p:cNvPicPr>
            <a:picLocks noChangeAspect="1"/>
          </p:cNvPicPr>
          <p:nvPr/>
        </p:nvPicPr>
        <p:blipFill>
          <a:blip r:embed="rId8"/>
          <a:stretch>
            <a:fillRect/>
          </a:stretch>
        </p:blipFill>
        <p:spPr>
          <a:xfrm>
            <a:off x="7179041" y="3033477"/>
            <a:ext cx="3875155" cy="2584781"/>
          </a:xfrm>
          <a:prstGeom prst="rect">
            <a:avLst/>
          </a:prstGeom>
        </p:spPr>
      </p:pic>
      <p:sp>
        <p:nvSpPr>
          <p:cNvPr id="85" name="TextBox 84">
            <a:extLst>
              <a:ext uri="{FF2B5EF4-FFF2-40B4-BE49-F238E27FC236}">
                <a16:creationId xmlns:a16="http://schemas.microsoft.com/office/drawing/2014/main" id="{9DEBC6D2-7DBC-4D65-99D3-0E74B5DA46F0}"/>
              </a:ext>
            </a:extLst>
          </p:cNvPr>
          <p:cNvSpPr txBox="1"/>
          <p:nvPr/>
        </p:nvSpPr>
        <p:spPr>
          <a:xfrm>
            <a:off x="7179041" y="5608725"/>
            <a:ext cx="3875155" cy="764055"/>
          </a:xfrm>
          <a:prstGeom prst="rect">
            <a:avLst/>
          </a:prstGeom>
        </p:spPr>
        <p:txBody>
          <a:bodyPr wrap="square" rtlCol="0">
            <a:spAutoFit/>
          </a:bodyPr>
          <a:lstStyle/>
          <a:p>
            <a:pPr algn="just"/>
            <a:r>
              <a:rPr lang="en-US" sz="1455" kern="0" dirty="0"/>
              <a:t>Main difference in UNI+ and UNI- MTTF </a:t>
            </a:r>
            <a:r>
              <a:rPr lang="en-US" sz="1455" i="1" kern="0" dirty="0"/>
              <a:t>could</a:t>
            </a:r>
            <a:r>
              <a:rPr lang="en-US" sz="1455" kern="0" dirty="0"/>
              <a:t> be accounted for with SH.</a:t>
            </a:r>
          </a:p>
          <a:p>
            <a:pPr algn="just"/>
            <a:r>
              <a:rPr lang="en-US" sz="1455" kern="0" dirty="0"/>
              <a:t>BIP still very different.</a:t>
            </a:r>
          </a:p>
        </p:txBody>
      </p:sp>
      <p:sp>
        <p:nvSpPr>
          <p:cNvPr id="86" name="TextBox 85">
            <a:extLst>
              <a:ext uri="{FF2B5EF4-FFF2-40B4-BE49-F238E27FC236}">
                <a16:creationId xmlns:a16="http://schemas.microsoft.com/office/drawing/2014/main" id="{9ED70C50-6721-4A29-8827-3FE8934281F4}"/>
              </a:ext>
            </a:extLst>
          </p:cNvPr>
          <p:cNvSpPr txBox="1"/>
          <p:nvPr/>
        </p:nvSpPr>
        <p:spPr>
          <a:xfrm>
            <a:off x="3137216" y="1969089"/>
            <a:ext cx="1765467" cy="540148"/>
          </a:xfrm>
          <a:prstGeom prst="rect">
            <a:avLst/>
          </a:prstGeom>
          <a:noFill/>
        </p:spPr>
        <p:txBody>
          <a:bodyPr wrap="square">
            <a:spAutoFit/>
          </a:bodyPr>
          <a:lstStyle/>
          <a:p>
            <a:pPr algn="just"/>
            <a:r>
              <a:rPr lang="en-US" sz="1455" kern="0" dirty="0"/>
              <a:t>Mean-time-to-failure BIP&lt;&lt;UNI</a:t>
            </a:r>
          </a:p>
        </p:txBody>
      </p:sp>
      <p:sp>
        <p:nvSpPr>
          <p:cNvPr id="87" name="TextBox 86">
            <a:extLst>
              <a:ext uri="{FF2B5EF4-FFF2-40B4-BE49-F238E27FC236}">
                <a16:creationId xmlns:a16="http://schemas.microsoft.com/office/drawing/2014/main" id="{FA4D5252-AA37-4D90-8DB8-7F886A8D8AF1}"/>
              </a:ext>
            </a:extLst>
          </p:cNvPr>
          <p:cNvSpPr txBox="1"/>
          <p:nvPr/>
        </p:nvSpPr>
        <p:spPr>
          <a:xfrm>
            <a:off x="7650881" y="2606908"/>
            <a:ext cx="3365660" cy="316240"/>
          </a:xfrm>
          <a:prstGeom prst="rect">
            <a:avLst/>
          </a:prstGeom>
          <a:noFill/>
        </p:spPr>
        <p:txBody>
          <a:bodyPr wrap="square">
            <a:spAutoFit/>
          </a:bodyPr>
          <a:lstStyle/>
          <a:p>
            <a:pPr algn="ctr"/>
            <a:r>
              <a:rPr lang="en-US" sz="1455" kern="0" dirty="0"/>
              <a:t>Simulation of Self-heating in the MgO</a:t>
            </a:r>
          </a:p>
        </p:txBody>
      </p:sp>
      <p:sp>
        <p:nvSpPr>
          <p:cNvPr id="88" name="TextBox 87">
            <a:extLst>
              <a:ext uri="{FF2B5EF4-FFF2-40B4-BE49-F238E27FC236}">
                <a16:creationId xmlns:a16="http://schemas.microsoft.com/office/drawing/2014/main" id="{EA7BECAA-1C57-4EB4-A1B9-30CDC0E0CB4F}"/>
              </a:ext>
            </a:extLst>
          </p:cNvPr>
          <p:cNvSpPr txBox="1"/>
          <p:nvPr/>
        </p:nvSpPr>
        <p:spPr>
          <a:xfrm>
            <a:off x="91674" y="5988654"/>
            <a:ext cx="3811396" cy="353623"/>
          </a:xfrm>
          <a:prstGeom prst="rect">
            <a:avLst/>
          </a:prstGeom>
          <a:noFill/>
        </p:spPr>
        <p:txBody>
          <a:bodyPr wrap="square">
            <a:spAutoFit/>
          </a:bodyPr>
          <a:lstStyle/>
          <a:p>
            <a:pPr algn="ctr"/>
            <a:r>
              <a:rPr lang="en-US" sz="1698" kern="0" dirty="0"/>
              <a:t>Piezoelectric effect causing </a:t>
            </a:r>
            <a:r>
              <a:rPr lang="en-US" sz="1698" i="1" kern="0" dirty="0"/>
              <a:t>strain fatigue</a:t>
            </a:r>
          </a:p>
        </p:txBody>
      </p:sp>
      <p:sp>
        <p:nvSpPr>
          <p:cNvPr id="89" name="TextBox 88">
            <a:extLst>
              <a:ext uri="{FF2B5EF4-FFF2-40B4-BE49-F238E27FC236}">
                <a16:creationId xmlns:a16="http://schemas.microsoft.com/office/drawing/2014/main" id="{55C3F188-6594-4426-A43F-360BD40091A6}"/>
              </a:ext>
            </a:extLst>
          </p:cNvPr>
          <p:cNvSpPr txBox="1"/>
          <p:nvPr/>
        </p:nvSpPr>
        <p:spPr>
          <a:xfrm>
            <a:off x="3913257" y="5993435"/>
            <a:ext cx="3167259" cy="540148"/>
          </a:xfrm>
          <a:prstGeom prst="rect">
            <a:avLst/>
          </a:prstGeom>
          <a:noFill/>
        </p:spPr>
        <p:txBody>
          <a:bodyPr wrap="square">
            <a:spAutoFit/>
          </a:bodyPr>
          <a:lstStyle/>
          <a:p>
            <a:pPr algn="ctr"/>
            <a:r>
              <a:rPr lang="en-US" sz="1455" kern="0" dirty="0"/>
              <a:t>Strain causes uneven resistance and other effects (simulation)</a:t>
            </a:r>
          </a:p>
        </p:txBody>
      </p:sp>
      <p:sp>
        <p:nvSpPr>
          <p:cNvPr id="5" name="TextBox 4">
            <a:extLst>
              <a:ext uri="{FF2B5EF4-FFF2-40B4-BE49-F238E27FC236}">
                <a16:creationId xmlns:a16="http://schemas.microsoft.com/office/drawing/2014/main" id="{643952DB-DBA9-42B4-BEEF-FEC0871CA188}"/>
              </a:ext>
            </a:extLst>
          </p:cNvPr>
          <p:cNvSpPr txBox="1"/>
          <p:nvPr/>
        </p:nvSpPr>
        <p:spPr>
          <a:xfrm>
            <a:off x="4892052" y="1936892"/>
            <a:ext cx="1302766" cy="596510"/>
          </a:xfrm>
          <a:prstGeom prst="rect">
            <a:avLst/>
          </a:prstGeom>
        </p:spPr>
        <p:txBody>
          <a:bodyPr wrap="square" rtlCol="0">
            <a:spAutoFit/>
          </a:bodyPr>
          <a:lstStyle/>
          <a:p>
            <a:pPr algn="l"/>
            <a:r>
              <a:rPr lang="en-US" sz="1092" kern="0" dirty="0"/>
              <a:t>Why BIP is not avg(UNI- and UNI+)?</a:t>
            </a:r>
          </a:p>
        </p:txBody>
      </p:sp>
      <p:sp>
        <p:nvSpPr>
          <p:cNvPr id="8" name="Rectangle 7">
            <a:extLst>
              <a:ext uri="{FF2B5EF4-FFF2-40B4-BE49-F238E27FC236}">
                <a16:creationId xmlns:a16="http://schemas.microsoft.com/office/drawing/2014/main" id="{0C845F44-DA58-4FBE-A152-7331F929432D}"/>
              </a:ext>
            </a:extLst>
          </p:cNvPr>
          <p:cNvSpPr/>
          <p:nvPr/>
        </p:nvSpPr>
        <p:spPr>
          <a:xfrm>
            <a:off x="91673" y="2861899"/>
            <a:ext cx="7049714" cy="396089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2"/>
          </a:p>
        </p:txBody>
      </p:sp>
    </p:spTree>
    <p:extLst>
      <p:ext uri="{BB962C8B-B14F-4D97-AF65-F5344CB8AC3E}">
        <p14:creationId xmlns:p14="http://schemas.microsoft.com/office/powerpoint/2010/main" val="361594481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C26EB63-48D1-43FE-8692-B091F5CB4C26}"/>
              </a:ext>
            </a:extLst>
          </p:cNvPr>
          <p:cNvSpPr>
            <a:spLocks noGrp="1"/>
          </p:cNvSpPr>
          <p:nvPr>
            <p:ph type="body" sz="quarter" idx="25"/>
          </p:nvPr>
        </p:nvSpPr>
        <p:spPr/>
        <p:txBody>
          <a:bodyPr>
            <a:normAutofit fontScale="62500" lnSpcReduction="20000"/>
          </a:bodyPr>
          <a:lstStyle/>
          <a:p>
            <a:endParaRPr lang="en-US"/>
          </a:p>
        </p:txBody>
      </p:sp>
      <p:sp>
        <p:nvSpPr>
          <p:cNvPr id="4" name="Text Placeholder 3">
            <a:extLst>
              <a:ext uri="{FF2B5EF4-FFF2-40B4-BE49-F238E27FC236}">
                <a16:creationId xmlns:a16="http://schemas.microsoft.com/office/drawing/2014/main" id="{3ABE877B-A0E9-4011-B270-BA6FE05C2013}"/>
              </a:ext>
            </a:extLst>
          </p:cNvPr>
          <p:cNvSpPr>
            <a:spLocks noGrp="1"/>
          </p:cNvSpPr>
          <p:nvPr>
            <p:ph type="body" sz="quarter" idx="26"/>
          </p:nvPr>
        </p:nvSpPr>
        <p:spPr/>
        <p:txBody>
          <a:bodyPr>
            <a:normAutofit fontScale="40000" lnSpcReduction="20000"/>
          </a:bodyPr>
          <a:lstStyle/>
          <a:p>
            <a:endParaRPr lang="en-US"/>
          </a:p>
        </p:txBody>
      </p:sp>
      <p:sp>
        <p:nvSpPr>
          <p:cNvPr id="5" name="Title 1">
            <a:extLst>
              <a:ext uri="{FF2B5EF4-FFF2-40B4-BE49-F238E27FC236}">
                <a16:creationId xmlns:a16="http://schemas.microsoft.com/office/drawing/2014/main" id="{12ACF58A-30FB-433F-AA15-E88F498A0533}"/>
              </a:ext>
            </a:extLst>
          </p:cNvPr>
          <p:cNvSpPr txBox="1">
            <a:spLocks/>
          </p:cNvSpPr>
          <p:nvPr/>
        </p:nvSpPr>
        <p:spPr>
          <a:xfrm>
            <a:off x="831850" y="1709738"/>
            <a:ext cx="10515600" cy="2852737"/>
          </a:xfrm>
          <a:prstGeom prst="rect">
            <a:avLst/>
          </a:prstGeom>
        </p:spPr>
        <p:txBody>
          <a:bodyPr vert="horz" wrap="square" lIns="0" tIns="12065" rIns="0" bIns="0" rtlCol="0" anchor="ctr">
            <a:spAutoFit/>
          </a:bodyPr>
          <a:lstStyle>
            <a:lvl1pPr marL="7701" algn="l" defTabSz="914400" rtl="0" eaLnBrk="1" latinLnBrk="0" hangingPunct="1">
              <a:lnSpc>
                <a:spcPct val="100000"/>
              </a:lnSpc>
              <a:spcBef>
                <a:spcPts val="58"/>
              </a:spcBef>
              <a:buNone/>
              <a:defRPr sz="4851" kern="1200">
                <a:solidFill>
                  <a:schemeClr val="tx1"/>
                </a:solidFill>
                <a:latin typeface="+mj-lt"/>
                <a:ea typeface="+mj-ea"/>
                <a:cs typeface="+mj-cs"/>
              </a:defRPr>
            </a:lvl1pPr>
          </a:lstStyle>
          <a:p>
            <a:r>
              <a:rPr lang="en-US"/>
              <a:t>Issue 0  </a:t>
            </a:r>
            <a:endParaRPr lang="en-US" dirty="0"/>
          </a:p>
        </p:txBody>
      </p:sp>
      <p:sp>
        <p:nvSpPr>
          <p:cNvPr id="6" name="Text Placeholder 2">
            <a:extLst>
              <a:ext uri="{FF2B5EF4-FFF2-40B4-BE49-F238E27FC236}">
                <a16:creationId xmlns:a16="http://schemas.microsoft.com/office/drawing/2014/main" id="{2C486741-3661-4326-AE85-A618380BA819}"/>
              </a:ext>
            </a:extLst>
          </p:cNvPr>
          <p:cNvSpPr txBox="1">
            <a:spLocks/>
          </p:cNvSpPr>
          <p:nvPr/>
        </p:nvSpPr>
        <p:spPr>
          <a:xfrm>
            <a:off x="831850" y="4589463"/>
            <a:ext cx="10515600" cy="150018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Review of simulated sanity check</a:t>
            </a:r>
            <a:endParaRPr lang="en-US" dirty="0"/>
          </a:p>
        </p:txBody>
      </p:sp>
    </p:spTree>
    <p:extLst>
      <p:ext uri="{BB962C8B-B14F-4D97-AF65-F5344CB8AC3E}">
        <p14:creationId xmlns:p14="http://schemas.microsoft.com/office/powerpoint/2010/main" val="418109673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291204" y="1901231"/>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1243704" y="1901231"/>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2196204" y="1901231"/>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3148704" y="1901231"/>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101204" y="1901231"/>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291204" y="28537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1243704" y="28537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2196204" y="28537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3148704" y="28537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4101204" y="28537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291204" y="38062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1243704" y="38062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196204" y="38062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148704" y="38062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101204" y="38062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291204" y="47587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1243704" y="47587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2196204" y="47587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3148704" y="47587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4101204" y="475873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291204" y="5711231"/>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6D966253-0BCC-4103-A2A0-DABD3244DAD3}"/>
              </a:ext>
            </a:extLst>
          </p:cNvPr>
          <p:cNvSpPr/>
          <p:nvPr/>
        </p:nvSpPr>
        <p:spPr>
          <a:xfrm>
            <a:off x="1243704" y="5711231"/>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37FD60E-DBE0-41A7-83CA-C4780E5465AC}"/>
              </a:ext>
            </a:extLst>
          </p:cNvPr>
          <p:cNvSpPr/>
          <p:nvPr/>
        </p:nvSpPr>
        <p:spPr>
          <a:xfrm>
            <a:off x="2196204" y="5711231"/>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CD0EAA4-FEB3-4256-B88E-3EA0EC16053F}"/>
              </a:ext>
            </a:extLst>
          </p:cNvPr>
          <p:cNvSpPr/>
          <p:nvPr/>
        </p:nvSpPr>
        <p:spPr>
          <a:xfrm>
            <a:off x="3148704" y="5711231"/>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01E3DB20-0AD7-4426-A62F-EAC46061A48B}"/>
              </a:ext>
            </a:extLst>
          </p:cNvPr>
          <p:cNvSpPr/>
          <p:nvPr/>
        </p:nvSpPr>
        <p:spPr>
          <a:xfrm>
            <a:off x="4101204" y="5711231"/>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76BE8600-6F96-45EE-8E7F-C2A1CAEF87FE}"/>
              </a:ext>
            </a:extLst>
          </p:cNvPr>
          <p:cNvSpPr/>
          <p:nvPr/>
        </p:nvSpPr>
        <p:spPr>
          <a:xfrm>
            <a:off x="1422575" y="81339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p>
        </p:txBody>
      </p:sp>
      <p:sp>
        <p:nvSpPr>
          <p:cNvPr id="34" name="TextBox 33">
            <a:extLst>
              <a:ext uri="{FF2B5EF4-FFF2-40B4-BE49-F238E27FC236}">
                <a16:creationId xmlns:a16="http://schemas.microsoft.com/office/drawing/2014/main" id="{2359E937-2919-495F-BE7F-B3280C7243A5}"/>
              </a:ext>
            </a:extLst>
          </p:cNvPr>
          <p:cNvSpPr txBox="1"/>
          <p:nvPr/>
        </p:nvSpPr>
        <p:spPr>
          <a:xfrm>
            <a:off x="2375075" y="1146769"/>
            <a:ext cx="2189767" cy="369332"/>
          </a:xfrm>
          <a:prstGeom prst="rect">
            <a:avLst/>
          </a:prstGeom>
          <a:noFill/>
        </p:spPr>
        <p:txBody>
          <a:bodyPr wrap="none" rtlCol="0">
            <a:spAutoFit/>
          </a:bodyPr>
          <a:lstStyle/>
          <a:p>
            <a:r>
              <a:rPr lang="en-US" dirty="0"/>
              <a:t>Bulk cell Intrinsic rate</a:t>
            </a:r>
          </a:p>
        </p:txBody>
      </p:sp>
      <p:sp>
        <p:nvSpPr>
          <p:cNvPr id="35" name="TextBox 34">
            <a:extLst>
              <a:ext uri="{FF2B5EF4-FFF2-40B4-BE49-F238E27FC236}">
                <a16:creationId xmlns:a16="http://schemas.microsoft.com/office/drawing/2014/main" id="{4075FA16-BBC5-4AEB-94F9-2286DC23F4EA}"/>
              </a:ext>
            </a:extLst>
          </p:cNvPr>
          <p:cNvSpPr txBox="1"/>
          <p:nvPr/>
        </p:nvSpPr>
        <p:spPr>
          <a:xfrm>
            <a:off x="1393717" y="191728"/>
            <a:ext cx="3171125" cy="369332"/>
          </a:xfrm>
          <a:prstGeom prst="rect">
            <a:avLst/>
          </a:prstGeom>
          <a:noFill/>
        </p:spPr>
        <p:txBody>
          <a:bodyPr wrap="none" rtlCol="0">
            <a:spAutoFit/>
          </a:bodyPr>
          <a:lstStyle/>
          <a:p>
            <a:r>
              <a:rPr lang="en-US" dirty="0"/>
              <a:t>Kinetic Monte Carlos simulation</a:t>
            </a:r>
          </a:p>
        </p:txBody>
      </p:sp>
      <p:pic>
        <p:nvPicPr>
          <p:cNvPr id="36" name="Picture 35">
            <a:extLst>
              <a:ext uri="{FF2B5EF4-FFF2-40B4-BE49-F238E27FC236}">
                <a16:creationId xmlns:a16="http://schemas.microsoft.com/office/drawing/2014/main" id="{CA0860B9-26E6-4D5C-88F6-61F5486C221C}"/>
              </a:ext>
            </a:extLst>
          </p:cNvPr>
          <p:cNvPicPr>
            <a:picLocks noChangeAspect="1"/>
          </p:cNvPicPr>
          <p:nvPr/>
        </p:nvPicPr>
        <p:blipFill>
          <a:blip r:embed="rId2"/>
          <a:stretch>
            <a:fillRect/>
          </a:stretch>
        </p:blipFill>
        <p:spPr>
          <a:xfrm>
            <a:off x="6187516" y="2009773"/>
            <a:ext cx="4760780" cy="3242477"/>
          </a:xfrm>
          <a:prstGeom prst="rect">
            <a:avLst/>
          </a:prstGeom>
        </p:spPr>
      </p:pic>
      <p:sp>
        <p:nvSpPr>
          <p:cNvPr id="37" name="TextBox 33">
            <a:extLst>
              <a:ext uri="{FF2B5EF4-FFF2-40B4-BE49-F238E27FC236}">
                <a16:creationId xmlns:a16="http://schemas.microsoft.com/office/drawing/2014/main" id="{D026DCFC-2211-47CC-B581-743E1D0E1B16}"/>
              </a:ext>
            </a:extLst>
          </p:cNvPr>
          <p:cNvSpPr txBox="1"/>
          <p:nvPr/>
        </p:nvSpPr>
        <p:spPr>
          <a:xfrm>
            <a:off x="7549662" y="5393696"/>
            <a:ext cx="2633670" cy="923330"/>
          </a:xfrm>
          <a:prstGeom prst="rect">
            <a:avLst/>
          </a:prstGeom>
          <a:noFill/>
        </p:spPr>
        <p:txBody>
          <a:bodyPr wrap="none" rtlCol="0">
            <a:spAutoFit/>
          </a:bodyPr>
          <a:lstStyle/>
          <a:p>
            <a:r>
              <a:rPr lang="en-US" dirty="0"/>
              <a:t>200 devices per plot</a:t>
            </a:r>
          </a:p>
          <a:p>
            <a:r>
              <a:rPr lang="en-US" dirty="0"/>
              <a:t>50 x 50 x 5 (X Y Z) size grid</a:t>
            </a:r>
          </a:p>
          <a:p>
            <a:endParaRPr lang="en-US" dirty="0"/>
          </a:p>
        </p:txBody>
      </p:sp>
      <p:sp>
        <p:nvSpPr>
          <p:cNvPr id="6" name="Title 5">
            <a:extLst>
              <a:ext uri="{FF2B5EF4-FFF2-40B4-BE49-F238E27FC236}">
                <a16:creationId xmlns:a16="http://schemas.microsoft.com/office/drawing/2014/main" id="{57148F19-8372-4696-8620-7CD33DACB969}"/>
              </a:ext>
            </a:extLst>
          </p:cNvPr>
          <p:cNvSpPr>
            <a:spLocks noGrp="1"/>
          </p:cNvSpPr>
          <p:nvPr>
            <p:ph type="title"/>
          </p:nvPr>
        </p:nvSpPr>
        <p:spPr/>
        <p:txBody>
          <a:bodyPr/>
          <a:lstStyle/>
          <a:p>
            <a:endParaRPr lang="en-US"/>
          </a:p>
        </p:txBody>
      </p:sp>
      <p:sp>
        <p:nvSpPr>
          <p:cNvPr id="31" name="Text Placeholder 30">
            <a:extLst>
              <a:ext uri="{FF2B5EF4-FFF2-40B4-BE49-F238E27FC236}">
                <a16:creationId xmlns:a16="http://schemas.microsoft.com/office/drawing/2014/main" id="{738B2FC0-2D75-4A07-AD04-C59ABAAC8DDC}"/>
              </a:ext>
            </a:extLst>
          </p:cNvPr>
          <p:cNvSpPr>
            <a:spLocks noGrp="1"/>
          </p:cNvSpPr>
          <p:nvPr>
            <p:ph type="body" sz="quarter" idx="25"/>
          </p:nvPr>
        </p:nvSpPr>
        <p:spPr/>
        <p:txBody>
          <a:bodyPr>
            <a:normAutofit fontScale="62500" lnSpcReduction="20000"/>
          </a:bodyPr>
          <a:lstStyle/>
          <a:p>
            <a:endParaRPr lang="en-US"/>
          </a:p>
        </p:txBody>
      </p:sp>
      <p:sp>
        <p:nvSpPr>
          <p:cNvPr id="33" name="Text Placeholder 32">
            <a:extLst>
              <a:ext uri="{FF2B5EF4-FFF2-40B4-BE49-F238E27FC236}">
                <a16:creationId xmlns:a16="http://schemas.microsoft.com/office/drawing/2014/main" id="{D42D0476-EEF0-4B4A-8E39-56549E724375}"/>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175127840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588093" y="176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1540593" y="176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2493093" y="176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3445593" y="176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398093" y="176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588093" y="2715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1540593" y="2715804"/>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2493093" y="2715804"/>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3445593" y="2715804"/>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4398093" y="2715804"/>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588093" y="36683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1540593" y="3668304"/>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493093" y="3668304"/>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445593" y="3668304"/>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398093" y="3668304"/>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5880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15405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24930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34455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43980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5880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6D966253-0BCC-4103-A2A0-DABD3244DAD3}"/>
              </a:ext>
            </a:extLst>
          </p:cNvPr>
          <p:cNvSpPr/>
          <p:nvPr/>
        </p:nvSpPr>
        <p:spPr>
          <a:xfrm>
            <a:off x="15405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37FD60E-DBE0-41A7-83CA-C4780E5465AC}"/>
              </a:ext>
            </a:extLst>
          </p:cNvPr>
          <p:cNvSpPr/>
          <p:nvPr/>
        </p:nvSpPr>
        <p:spPr>
          <a:xfrm>
            <a:off x="24930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CD0EAA4-FEB3-4256-B88E-3EA0EC16053F}"/>
              </a:ext>
            </a:extLst>
          </p:cNvPr>
          <p:cNvSpPr/>
          <p:nvPr/>
        </p:nvSpPr>
        <p:spPr>
          <a:xfrm>
            <a:off x="34455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01E3DB20-0AD7-4426-A62F-EAC46061A48B}"/>
              </a:ext>
            </a:extLst>
          </p:cNvPr>
          <p:cNvSpPr/>
          <p:nvPr/>
        </p:nvSpPr>
        <p:spPr>
          <a:xfrm>
            <a:off x="43980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A91145AB-56E5-4E57-A62E-1B148DC58379}"/>
              </a:ext>
            </a:extLst>
          </p:cNvPr>
          <p:cNvSpPr/>
          <p:nvPr/>
        </p:nvSpPr>
        <p:spPr>
          <a:xfrm>
            <a:off x="229048" y="33455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baseline="-25000" dirty="0"/>
          </a:p>
        </p:txBody>
      </p:sp>
      <p:sp>
        <p:nvSpPr>
          <p:cNvPr id="32" name="Rectangle 31">
            <a:extLst>
              <a:ext uri="{FF2B5EF4-FFF2-40B4-BE49-F238E27FC236}">
                <a16:creationId xmlns:a16="http://schemas.microsoft.com/office/drawing/2014/main" id="{76BE8600-6F96-45EE-8E7F-C2A1CAEF87FE}"/>
              </a:ext>
            </a:extLst>
          </p:cNvPr>
          <p:cNvSpPr/>
          <p:nvPr/>
        </p:nvSpPr>
        <p:spPr>
          <a:xfrm>
            <a:off x="3865678" y="315038"/>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p>
        </p:txBody>
      </p:sp>
      <p:sp>
        <p:nvSpPr>
          <p:cNvPr id="33" name="TextBox 32">
            <a:extLst>
              <a:ext uri="{FF2B5EF4-FFF2-40B4-BE49-F238E27FC236}">
                <a16:creationId xmlns:a16="http://schemas.microsoft.com/office/drawing/2014/main" id="{1C94F33A-5F3E-4246-B25F-5A95776616B2}"/>
              </a:ext>
            </a:extLst>
          </p:cNvPr>
          <p:cNvSpPr txBox="1"/>
          <p:nvPr/>
        </p:nvSpPr>
        <p:spPr>
          <a:xfrm>
            <a:off x="1181548" y="626138"/>
            <a:ext cx="2623090" cy="369332"/>
          </a:xfrm>
          <a:prstGeom prst="rect">
            <a:avLst/>
          </a:prstGeom>
          <a:noFill/>
        </p:spPr>
        <p:txBody>
          <a:bodyPr wrap="none" rtlCol="0">
            <a:spAutoFit/>
          </a:bodyPr>
          <a:lstStyle/>
          <a:p>
            <a:r>
              <a:rPr lang="en-US" dirty="0"/>
              <a:t>Interface cell Intrinsic rate</a:t>
            </a:r>
          </a:p>
        </p:txBody>
      </p:sp>
      <p:sp>
        <p:nvSpPr>
          <p:cNvPr id="34" name="TextBox 33">
            <a:extLst>
              <a:ext uri="{FF2B5EF4-FFF2-40B4-BE49-F238E27FC236}">
                <a16:creationId xmlns:a16="http://schemas.microsoft.com/office/drawing/2014/main" id="{2359E937-2919-495F-BE7F-B3280C7243A5}"/>
              </a:ext>
            </a:extLst>
          </p:cNvPr>
          <p:cNvSpPr txBox="1"/>
          <p:nvPr/>
        </p:nvSpPr>
        <p:spPr>
          <a:xfrm>
            <a:off x="4818178" y="648413"/>
            <a:ext cx="2189767" cy="369332"/>
          </a:xfrm>
          <a:prstGeom prst="rect">
            <a:avLst/>
          </a:prstGeom>
          <a:noFill/>
        </p:spPr>
        <p:txBody>
          <a:bodyPr wrap="none" rtlCol="0">
            <a:spAutoFit/>
          </a:bodyPr>
          <a:lstStyle/>
          <a:p>
            <a:r>
              <a:rPr lang="en-US" dirty="0"/>
              <a:t>Bulk cell Intrinsic rate</a:t>
            </a:r>
          </a:p>
        </p:txBody>
      </p:sp>
      <p:sp>
        <p:nvSpPr>
          <p:cNvPr id="35" name="TextBox 34">
            <a:extLst>
              <a:ext uri="{FF2B5EF4-FFF2-40B4-BE49-F238E27FC236}">
                <a16:creationId xmlns:a16="http://schemas.microsoft.com/office/drawing/2014/main" id="{4075FA16-BBC5-4AEB-94F9-2286DC23F4EA}"/>
              </a:ext>
            </a:extLst>
          </p:cNvPr>
          <p:cNvSpPr txBox="1"/>
          <p:nvPr/>
        </p:nvSpPr>
        <p:spPr>
          <a:xfrm>
            <a:off x="1323267" y="999156"/>
            <a:ext cx="2645468" cy="646331"/>
          </a:xfrm>
          <a:prstGeom prst="rect">
            <a:avLst/>
          </a:prstGeom>
          <a:noFill/>
        </p:spPr>
        <p:txBody>
          <a:bodyPr wrap="none" rtlCol="0">
            <a:spAutoFit/>
          </a:bodyPr>
          <a:lstStyle/>
          <a:p>
            <a:r>
              <a:rPr lang="en-US" dirty="0" err="1"/>
              <a:t>k</a:t>
            </a:r>
            <a:r>
              <a:rPr lang="en-US" baseline="-25000" dirty="0" err="1"/>
              <a:t>I</a:t>
            </a:r>
            <a:r>
              <a:rPr lang="en-US" dirty="0"/>
              <a:t> = n*k</a:t>
            </a:r>
            <a:r>
              <a:rPr lang="en-US" baseline="-25000" dirty="0"/>
              <a:t>B</a:t>
            </a:r>
          </a:p>
          <a:p>
            <a:r>
              <a:rPr lang="en-US" dirty="0"/>
              <a:t>Where n=1, 1.5, 2, 2.5, 3…</a:t>
            </a:r>
          </a:p>
        </p:txBody>
      </p:sp>
      <p:pic>
        <p:nvPicPr>
          <p:cNvPr id="36" name="Picture 35">
            <a:extLst>
              <a:ext uri="{FF2B5EF4-FFF2-40B4-BE49-F238E27FC236}">
                <a16:creationId xmlns:a16="http://schemas.microsoft.com/office/drawing/2014/main" id="{62E46597-EAF0-4D2C-8B9D-C8BB26E94A6C}"/>
              </a:ext>
            </a:extLst>
          </p:cNvPr>
          <p:cNvPicPr>
            <a:picLocks noChangeAspect="1"/>
          </p:cNvPicPr>
          <p:nvPr/>
        </p:nvPicPr>
        <p:blipFill>
          <a:blip r:embed="rId2"/>
          <a:stretch>
            <a:fillRect/>
          </a:stretch>
        </p:blipFill>
        <p:spPr>
          <a:xfrm>
            <a:off x="6235185" y="1656106"/>
            <a:ext cx="5188984" cy="3534119"/>
          </a:xfrm>
          <a:prstGeom prst="rect">
            <a:avLst/>
          </a:prstGeom>
        </p:spPr>
      </p:pic>
      <p:pic>
        <p:nvPicPr>
          <p:cNvPr id="37" name="Picture 36">
            <a:extLst>
              <a:ext uri="{FF2B5EF4-FFF2-40B4-BE49-F238E27FC236}">
                <a16:creationId xmlns:a16="http://schemas.microsoft.com/office/drawing/2014/main" id="{70462780-4ED7-48F0-BB4C-4FBD2BAF0BF8}"/>
              </a:ext>
            </a:extLst>
          </p:cNvPr>
          <p:cNvPicPr>
            <a:picLocks noChangeAspect="1"/>
          </p:cNvPicPr>
          <p:nvPr/>
        </p:nvPicPr>
        <p:blipFill rotWithShape="1">
          <a:blip r:embed="rId3"/>
          <a:srcRect l="6488" t="59525" r="87830" b="12793"/>
          <a:stretch/>
        </p:blipFill>
        <p:spPr>
          <a:xfrm>
            <a:off x="6891010" y="1993260"/>
            <a:ext cx="484480" cy="1161753"/>
          </a:xfrm>
          <a:prstGeom prst="rect">
            <a:avLst/>
          </a:prstGeom>
        </p:spPr>
      </p:pic>
      <p:sp>
        <p:nvSpPr>
          <p:cNvPr id="38" name="TextBox 33">
            <a:extLst>
              <a:ext uri="{FF2B5EF4-FFF2-40B4-BE49-F238E27FC236}">
                <a16:creationId xmlns:a16="http://schemas.microsoft.com/office/drawing/2014/main" id="{892A5FCD-61F5-4CEC-8394-1B6DFD0B1AE3}"/>
              </a:ext>
            </a:extLst>
          </p:cNvPr>
          <p:cNvSpPr txBox="1"/>
          <p:nvPr/>
        </p:nvSpPr>
        <p:spPr>
          <a:xfrm>
            <a:off x="7317658" y="1993260"/>
            <a:ext cx="713657" cy="1200329"/>
          </a:xfrm>
          <a:prstGeom prst="rect">
            <a:avLst/>
          </a:prstGeom>
          <a:noFill/>
        </p:spPr>
        <p:txBody>
          <a:bodyPr wrap="none" rtlCol="0">
            <a:spAutoFit/>
          </a:bodyPr>
          <a:lstStyle/>
          <a:p>
            <a:r>
              <a:rPr lang="en-US" dirty="0"/>
              <a:t>n=1.5</a:t>
            </a:r>
          </a:p>
          <a:p>
            <a:r>
              <a:rPr lang="en-US" dirty="0"/>
              <a:t>n=2</a:t>
            </a:r>
          </a:p>
          <a:p>
            <a:r>
              <a:rPr lang="en-US" dirty="0"/>
              <a:t>n=3</a:t>
            </a:r>
          </a:p>
          <a:p>
            <a:r>
              <a:rPr lang="en-US" dirty="0"/>
              <a:t>n=5.5</a:t>
            </a:r>
          </a:p>
        </p:txBody>
      </p:sp>
      <p:sp>
        <p:nvSpPr>
          <p:cNvPr id="40" name="TextBox 33">
            <a:extLst>
              <a:ext uri="{FF2B5EF4-FFF2-40B4-BE49-F238E27FC236}">
                <a16:creationId xmlns:a16="http://schemas.microsoft.com/office/drawing/2014/main" id="{E3540964-4B12-4180-8F08-EE2BB9EBD399}"/>
              </a:ext>
            </a:extLst>
          </p:cNvPr>
          <p:cNvSpPr txBox="1"/>
          <p:nvPr/>
        </p:nvSpPr>
        <p:spPr>
          <a:xfrm>
            <a:off x="7512842" y="5201894"/>
            <a:ext cx="2633670" cy="923330"/>
          </a:xfrm>
          <a:prstGeom prst="rect">
            <a:avLst/>
          </a:prstGeom>
          <a:noFill/>
        </p:spPr>
        <p:txBody>
          <a:bodyPr wrap="none" rtlCol="0">
            <a:spAutoFit/>
          </a:bodyPr>
          <a:lstStyle/>
          <a:p>
            <a:r>
              <a:rPr lang="en-US" dirty="0"/>
              <a:t>1100 devices per plot</a:t>
            </a:r>
          </a:p>
          <a:p>
            <a:r>
              <a:rPr lang="en-US" dirty="0"/>
              <a:t>50 x 50 x 5 (X Y Z) size grid</a:t>
            </a:r>
          </a:p>
          <a:p>
            <a:endParaRPr lang="en-US" dirty="0"/>
          </a:p>
        </p:txBody>
      </p:sp>
      <p:sp>
        <p:nvSpPr>
          <p:cNvPr id="6" name="Title 5">
            <a:extLst>
              <a:ext uri="{FF2B5EF4-FFF2-40B4-BE49-F238E27FC236}">
                <a16:creationId xmlns:a16="http://schemas.microsoft.com/office/drawing/2014/main" id="{6B832194-E8C1-43F7-8B7A-15F5396EF913}"/>
              </a:ext>
            </a:extLst>
          </p:cNvPr>
          <p:cNvSpPr>
            <a:spLocks noGrp="1"/>
          </p:cNvSpPr>
          <p:nvPr>
            <p:ph type="title"/>
          </p:nvPr>
        </p:nvSpPr>
        <p:spPr/>
        <p:txBody>
          <a:bodyPr/>
          <a:lstStyle/>
          <a:p>
            <a:endParaRPr lang="en-US"/>
          </a:p>
        </p:txBody>
      </p:sp>
      <p:sp>
        <p:nvSpPr>
          <p:cNvPr id="39" name="Text Placeholder 38">
            <a:extLst>
              <a:ext uri="{FF2B5EF4-FFF2-40B4-BE49-F238E27FC236}">
                <a16:creationId xmlns:a16="http://schemas.microsoft.com/office/drawing/2014/main" id="{56ABBC4E-86DC-490B-A270-C358CA25D0D4}"/>
              </a:ext>
            </a:extLst>
          </p:cNvPr>
          <p:cNvSpPr>
            <a:spLocks noGrp="1"/>
          </p:cNvSpPr>
          <p:nvPr>
            <p:ph type="body" sz="quarter" idx="25"/>
          </p:nvPr>
        </p:nvSpPr>
        <p:spPr/>
        <p:txBody>
          <a:bodyPr>
            <a:normAutofit fontScale="62500" lnSpcReduction="20000"/>
          </a:bodyPr>
          <a:lstStyle/>
          <a:p>
            <a:endParaRPr lang="en-US"/>
          </a:p>
        </p:txBody>
      </p:sp>
      <p:sp>
        <p:nvSpPr>
          <p:cNvPr id="41" name="Text Placeholder 40">
            <a:extLst>
              <a:ext uri="{FF2B5EF4-FFF2-40B4-BE49-F238E27FC236}">
                <a16:creationId xmlns:a16="http://schemas.microsoft.com/office/drawing/2014/main" id="{C3AEF40F-AE35-4A39-A3CE-FD5D7EFF5E5C}"/>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301518035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588093" y="1763304"/>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1540593" y="1763304"/>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2493093" y="1763304"/>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3445593" y="1763304"/>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398093" y="176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588093" y="2715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1540593" y="2715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2493093" y="2715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3445593" y="2715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4398093" y="2715804"/>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588093" y="36683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1540593" y="3668304"/>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493093" y="3668304"/>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445593" y="36683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398093" y="36683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5880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15405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24930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34455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43980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5880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6D966253-0BCC-4103-A2A0-DABD3244DAD3}"/>
              </a:ext>
            </a:extLst>
          </p:cNvPr>
          <p:cNvSpPr/>
          <p:nvPr/>
        </p:nvSpPr>
        <p:spPr>
          <a:xfrm>
            <a:off x="15405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37FD60E-DBE0-41A7-83CA-C4780E5465AC}"/>
              </a:ext>
            </a:extLst>
          </p:cNvPr>
          <p:cNvSpPr/>
          <p:nvPr/>
        </p:nvSpPr>
        <p:spPr>
          <a:xfrm>
            <a:off x="24930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CD0EAA4-FEB3-4256-B88E-3EA0EC16053F}"/>
              </a:ext>
            </a:extLst>
          </p:cNvPr>
          <p:cNvSpPr/>
          <p:nvPr/>
        </p:nvSpPr>
        <p:spPr>
          <a:xfrm>
            <a:off x="34455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01E3DB20-0AD7-4426-A62F-EAC46061A48B}"/>
              </a:ext>
            </a:extLst>
          </p:cNvPr>
          <p:cNvSpPr/>
          <p:nvPr/>
        </p:nvSpPr>
        <p:spPr>
          <a:xfrm>
            <a:off x="43980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A91145AB-56E5-4E57-A62E-1B148DC58379}"/>
              </a:ext>
            </a:extLst>
          </p:cNvPr>
          <p:cNvSpPr/>
          <p:nvPr/>
        </p:nvSpPr>
        <p:spPr>
          <a:xfrm>
            <a:off x="229048" y="33455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baseline="-25000" dirty="0"/>
          </a:p>
        </p:txBody>
      </p:sp>
      <p:sp>
        <p:nvSpPr>
          <p:cNvPr id="32" name="Rectangle 31">
            <a:extLst>
              <a:ext uri="{FF2B5EF4-FFF2-40B4-BE49-F238E27FC236}">
                <a16:creationId xmlns:a16="http://schemas.microsoft.com/office/drawing/2014/main" id="{76BE8600-6F96-45EE-8E7F-C2A1CAEF87FE}"/>
              </a:ext>
            </a:extLst>
          </p:cNvPr>
          <p:cNvSpPr/>
          <p:nvPr/>
        </p:nvSpPr>
        <p:spPr>
          <a:xfrm>
            <a:off x="3865678" y="315038"/>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p>
        </p:txBody>
      </p:sp>
      <p:sp>
        <p:nvSpPr>
          <p:cNvPr id="33" name="TextBox 32">
            <a:extLst>
              <a:ext uri="{FF2B5EF4-FFF2-40B4-BE49-F238E27FC236}">
                <a16:creationId xmlns:a16="http://schemas.microsoft.com/office/drawing/2014/main" id="{1C94F33A-5F3E-4246-B25F-5A95776616B2}"/>
              </a:ext>
            </a:extLst>
          </p:cNvPr>
          <p:cNvSpPr txBox="1"/>
          <p:nvPr/>
        </p:nvSpPr>
        <p:spPr>
          <a:xfrm>
            <a:off x="1181548" y="626138"/>
            <a:ext cx="2623090" cy="369332"/>
          </a:xfrm>
          <a:prstGeom prst="rect">
            <a:avLst/>
          </a:prstGeom>
          <a:noFill/>
        </p:spPr>
        <p:txBody>
          <a:bodyPr wrap="none" rtlCol="0">
            <a:spAutoFit/>
          </a:bodyPr>
          <a:lstStyle/>
          <a:p>
            <a:r>
              <a:rPr lang="en-US" dirty="0"/>
              <a:t>Interface cell Intrinsic rate</a:t>
            </a:r>
          </a:p>
        </p:txBody>
      </p:sp>
      <p:sp>
        <p:nvSpPr>
          <p:cNvPr id="34" name="TextBox 33">
            <a:extLst>
              <a:ext uri="{FF2B5EF4-FFF2-40B4-BE49-F238E27FC236}">
                <a16:creationId xmlns:a16="http://schemas.microsoft.com/office/drawing/2014/main" id="{2359E937-2919-495F-BE7F-B3280C7243A5}"/>
              </a:ext>
            </a:extLst>
          </p:cNvPr>
          <p:cNvSpPr txBox="1"/>
          <p:nvPr/>
        </p:nvSpPr>
        <p:spPr>
          <a:xfrm>
            <a:off x="4818178" y="648413"/>
            <a:ext cx="2189767" cy="369332"/>
          </a:xfrm>
          <a:prstGeom prst="rect">
            <a:avLst/>
          </a:prstGeom>
          <a:noFill/>
        </p:spPr>
        <p:txBody>
          <a:bodyPr wrap="none" rtlCol="0">
            <a:spAutoFit/>
          </a:bodyPr>
          <a:lstStyle/>
          <a:p>
            <a:r>
              <a:rPr lang="en-US" dirty="0"/>
              <a:t>Bulk cell Intrinsic rate</a:t>
            </a:r>
          </a:p>
        </p:txBody>
      </p:sp>
      <p:sp>
        <p:nvSpPr>
          <p:cNvPr id="35" name="TextBox 34">
            <a:extLst>
              <a:ext uri="{FF2B5EF4-FFF2-40B4-BE49-F238E27FC236}">
                <a16:creationId xmlns:a16="http://schemas.microsoft.com/office/drawing/2014/main" id="{4075FA16-BBC5-4AEB-94F9-2286DC23F4EA}"/>
              </a:ext>
            </a:extLst>
          </p:cNvPr>
          <p:cNvSpPr txBox="1"/>
          <p:nvPr/>
        </p:nvSpPr>
        <p:spPr>
          <a:xfrm>
            <a:off x="1323267" y="999156"/>
            <a:ext cx="2645468" cy="646331"/>
          </a:xfrm>
          <a:prstGeom prst="rect">
            <a:avLst/>
          </a:prstGeom>
          <a:noFill/>
        </p:spPr>
        <p:txBody>
          <a:bodyPr wrap="none" rtlCol="0">
            <a:spAutoFit/>
          </a:bodyPr>
          <a:lstStyle/>
          <a:p>
            <a:r>
              <a:rPr lang="en-US" dirty="0" err="1"/>
              <a:t>k</a:t>
            </a:r>
            <a:r>
              <a:rPr lang="en-US" baseline="-25000" dirty="0" err="1"/>
              <a:t>I</a:t>
            </a:r>
            <a:r>
              <a:rPr lang="en-US" dirty="0"/>
              <a:t> = n*k</a:t>
            </a:r>
            <a:r>
              <a:rPr lang="en-US" baseline="-25000" dirty="0"/>
              <a:t>B</a:t>
            </a:r>
          </a:p>
          <a:p>
            <a:r>
              <a:rPr lang="en-US" dirty="0"/>
              <a:t>Where n=1, 1.5, 2, 2.5, 3…</a:t>
            </a:r>
          </a:p>
        </p:txBody>
      </p:sp>
      <p:pic>
        <p:nvPicPr>
          <p:cNvPr id="36" name="Picture 35">
            <a:extLst>
              <a:ext uri="{FF2B5EF4-FFF2-40B4-BE49-F238E27FC236}">
                <a16:creationId xmlns:a16="http://schemas.microsoft.com/office/drawing/2014/main" id="{62E46597-EAF0-4D2C-8B9D-C8BB26E94A6C}"/>
              </a:ext>
            </a:extLst>
          </p:cNvPr>
          <p:cNvPicPr>
            <a:picLocks noChangeAspect="1"/>
          </p:cNvPicPr>
          <p:nvPr/>
        </p:nvPicPr>
        <p:blipFill>
          <a:blip r:embed="rId2"/>
          <a:stretch>
            <a:fillRect/>
          </a:stretch>
        </p:blipFill>
        <p:spPr>
          <a:xfrm>
            <a:off x="6235185" y="1656106"/>
            <a:ext cx="5188984" cy="3534119"/>
          </a:xfrm>
          <a:prstGeom prst="rect">
            <a:avLst/>
          </a:prstGeom>
        </p:spPr>
      </p:pic>
      <p:pic>
        <p:nvPicPr>
          <p:cNvPr id="37" name="Picture 36">
            <a:extLst>
              <a:ext uri="{FF2B5EF4-FFF2-40B4-BE49-F238E27FC236}">
                <a16:creationId xmlns:a16="http://schemas.microsoft.com/office/drawing/2014/main" id="{70462780-4ED7-48F0-BB4C-4FBD2BAF0BF8}"/>
              </a:ext>
            </a:extLst>
          </p:cNvPr>
          <p:cNvPicPr>
            <a:picLocks noChangeAspect="1"/>
          </p:cNvPicPr>
          <p:nvPr/>
        </p:nvPicPr>
        <p:blipFill rotWithShape="1">
          <a:blip r:embed="rId3"/>
          <a:srcRect l="6488" t="59525" r="87830" b="12793"/>
          <a:stretch/>
        </p:blipFill>
        <p:spPr>
          <a:xfrm>
            <a:off x="6891010" y="1993260"/>
            <a:ext cx="484480" cy="1161753"/>
          </a:xfrm>
          <a:prstGeom prst="rect">
            <a:avLst/>
          </a:prstGeom>
        </p:spPr>
      </p:pic>
      <p:sp>
        <p:nvSpPr>
          <p:cNvPr id="38" name="TextBox 33">
            <a:extLst>
              <a:ext uri="{FF2B5EF4-FFF2-40B4-BE49-F238E27FC236}">
                <a16:creationId xmlns:a16="http://schemas.microsoft.com/office/drawing/2014/main" id="{892A5FCD-61F5-4CEC-8394-1B6DFD0B1AE3}"/>
              </a:ext>
            </a:extLst>
          </p:cNvPr>
          <p:cNvSpPr txBox="1"/>
          <p:nvPr/>
        </p:nvSpPr>
        <p:spPr>
          <a:xfrm>
            <a:off x="7317658" y="1993260"/>
            <a:ext cx="713657" cy="1200329"/>
          </a:xfrm>
          <a:prstGeom prst="rect">
            <a:avLst/>
          </a:prstGeom>
          <a:noFill/>
        </p:spPr>
        <p:txBody>
          <a:bodyPr wrap="none" rtlCol="0">
            <a:spAutoFit/>
          </a:bodyPr>
          <a:lstStyle/>
          <a:p>
            <a:r>
              <a:rPr lang="en-US" dirty="0"/>
              <a:t>n=1.5</a:t>
            </a:r>
          </a:p>
          <a:p>
            <a:r>
              <a:rPr lang="en-US" dirty="0"/>
              <a:t>n=2</a:t>
            </a:r>
          </a:p>
          <a:p>
            <a:r>
              <a:rPr lang="en-US" dirty="0"/>
              <a:t>n=3</a:t>
            </a:r>
          </a:p>
          <a:p>
            <a:r>
              <a:rPr lang="en-US" dirty="0"/>
              <a:t>n=5.5</a:t>
            </a:r>
          </a:p>
        </p:txBody>
      </p:sp>
      <p:sp>
        <p:nvSpPr>
          <p:cNvPr id="40" name="TextBox 33">
            <a:extLst>
              <a:ext uri="{FF2B5EF4-FFF2-40B4-BE49-F238E27FC236}">
                <a16:creationId xmlns:a16="http://schemas.microsoft.com/office/drawing/2014/main" id="{E3540964-4B12-4180-8F08-EE2BB9EBD399}"/>
              </a:ext>
            </a:extLst>
          </p:cNvPr>
          <p:cNvSpPr txBox="1"/>
          <p:nvPr/>
        </p:nvSpPr>
        <p:spPr>
          <a:xfrm>
            <a:off x="7512842" y="5201894"/>
            <a:ext cx="2633670" cy="923330"/>
          </a:xfrm>
          <a:prstGeom prst="rect">
            <a:avLst/>
          </a:prstGeom>
          <a:noFill/>
        </p:spPr>
        <p:txBody>
          <a:bodyPr wrap="none" rtlCol="0">
            <a:spAutoFit/>
          </a:bodyPr>
          <a:lstStyle/>
          <a:p>
            <a:r>
              <a:rPr lang="en-US" dirty="0"/>
              <a:t>1100 devices per plot</a:t>
            </a:r>
          </a:p>
          <a:p>
            <a:r>
              <a:rPr lang="en-US" dirty="0"/>
              <a:t>50 x 50 x 5 (X Y Z) size grid</a:t>
            </a:r>
          </a:p>
          <a:p>
            <a:endParaRPr lang="en-US" dirty="0"/>
          </a:p>
        </p:txBody>
      </p:sp>
      <p:sp>
        <p:nvSpPr>
          <p:cNvPr id="6" name="Title 5">
            <a:extLst>
              <a:ext uri="{FF2B5EF4-FFF2-40B4-BE49-F238E27FC236}">
                <a16:creationId xmlns:a16="http://schemas.microsoft.com/office/drawing/2014/main" id="{7156B9A2-7984-410D-9B71-A4CFDF181A73}"/>
              </a:ext>
            </a:extLst>
          </p:cNvPr>
          <p:cNvSpPr>
            <a:spLocks noGrp="1"/>
          </p:cNvSpPr>
          <p:nvPr>
            <p:ph type="title"/>
          </p:nvPr>
        </p:nvSpPr>
        <p:spPr/>
        <p:txBody>
          <a:bodyPr/>
          <a:lstStyle/>
          <a:p>
            <a:endParaRPr lang="en-US"/>
          </a:p>
        </p:txBody>
      </p:sp>
      <p:sp>
        <p:nvSpPr>
          <p:cNvPr id="39" name="Text Placeholder 38">
            <a:extLst>
              <a:ext uri="{FF2B5EF4-FFF2-40B4-BE49-F238E27FC236}">
                <a16:creationId xmlns:a16="http://schemas.microsoft.com/office/drawing/2014/main" id="{7D5123DC-C2A0-459F-8F0B-20B9140031E3}"/>
              </a:ext>
            </a:extLst>
          </p:cNvPr>
          <p:cNvSpPr>
            <a:spLocks noGrp="1"/>
          </p:cNvSpPr>
          <p:nvPr>
            <p:ph type="body" sz="quarter" idx="25"/>
          </p:nvPr>
        </p:nvSpPr>
        <p:spPr/>
        <p:txBody>
          <a:bodyPr>
            <a:normAutofit fontScale="62500" lnSpcReduction="20000"/>
          </a:bodyPr>
          <a:lstStyle/>
          <a:p>
            <a:endParaRPr lang="en-US"/>
          </a:p>
        </p:txBody>
      </p:sp>
      <p:sp>
        <p:nvSpPr>
          <p:cNvPr id="41" name="Text Placeholder 40">
            <a:extLst>
              <a:ext uri="{FF2B5EF4-FFF2-40B4-BE49-F238E27FC236}">
                <a16:creationId xmlns:a16="http://schemas.microsoft.com/office/drawing/2014/main" id="{3EC0109B-8FCA-4297-8BAB-DED9F1BF891F}"/>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265147200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588093" y="176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8" name="Rectangle 7">
            <a:extLst>
              <a:ext uri="{FF2B5EF4-FFF2-40B4-BE49-F238E27FC236}">
                <a16:creationId xmlns:a16="http://schemas.microsoft.com/office/drawing/2014/main" id="{DC24132A-55B1-4AA1-AE6D-9886AD486F04}"/>
              </a:ext>
            </a:extLst>
          </p:cNvPr>
          <p:cNvSpPr/>
          <p:nvPr/>
        </p:nvSpPr>
        <p:spPr>
          <a:xfrm>
            <a:off x="2493093" y="176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398093" y="176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588093" y="2715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1540593" y="27158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2493093" y="2715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3445593" y="27158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4398093" y="2715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588093" y="36683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1540593" y="36683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493093" y="36683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445593" y="36683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398093" y="36683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5880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15405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24930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34455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4398093" y="4620804"/>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5880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6D966253-0BCC-4103-A2A0-DABD3244DAD3}"/>
              </a:ext>
            </a:extLst>
          </p:cNvPr>
          <p:cNvSpPr/>
          <p:nvPr/>
        </p:nvSpPr>
        <p:spPr>
          <a:xfrm>
            <a:off x="15405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37FD60E-DBE0-41A7-83CA-C4780E5465AC}"/>
              </a:ext>
            </a:extLst>
          </p:cNvPr>
          <p:cNvSpPr/>
          <p:nvPr/>
        </p:nvSpPr>
        <p:spPr>
          <a:xfrm>
            <a:off x="24930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CD0EAA4-FEB3-4256-B88E-3EA0EC16053F}"/>
              </a:ext>
            </a:extLst>
          </p:cNvPr>
          <p:cNvSpPr/>
          <p:nvPr/>
        </p:nvSpPr>
        <p:spPr>
          <a:xfrm>
            <a:off x="34455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01E3DB20-0AD7-4426-A62F-EAC46061A48B}"/>
              </a:ext>
            </a:extLst>
          </p:cNvPr>
          <p:cNvSpPr/>
          <p:nvPr/>
        </p:nvSpPr>
        <p:spPr>
          <a:xfrm>
            <a:off x="4398093" y="557330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A91145AB-56E5-4E57-A62E-1B148DC58379}"/>
              </a:ext>
            </a:extLst>
          </p:cNvPr>
          <p:cNvSpPr/>
          <p:nvPr/>
        </p:nvSpPr>
        <p:spPr>
          <a:xfrm>
            <a:off x="229048" y="33455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baseline="-25000" dirty="0"/>
          </a:p>
        </p:txBody>
      </p:sp>
      <p:sp>
        <p:nvSpPr>
          <p:cNvPr id="32" name="Rectangle 31">
            <a:extLst>
              <a:ext uri="{FF2B5EF4-FFF2-40B4-BE49-F238E27FC236}">
                <a16:creationId xmlns:a16="http://schemas.microsoft.com/office/drawing/2014/main" id="{76BE8600-6F96-45EE-8E7F-C2A1CAEF87FE}"/>
              </a:ext>
            </a:extLst>
          </p:cNvPr>
          <p:cNvSpPr/>
          <p:nvPr/>
        </p:nvSpPr>
        <p:spPr>
          <a:xfrm>
            <a:off x="3865678" y="315038"/>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p>
        </p:txBody>
      </p:sp>
      <p:sp>
        <p:nvSpPr>
          <p:cNvPr id="33" name="TextBox 32">
            <a:extLst>
              <a:ext uri="{FF2B5EF4-FFF2-40B4-BE49-F238E27FC236}">
                <a16:creationId xmlns:a16="http://schemas.microsoft.com/office/drawing/2014/main" id="{1C94F33A-5F3E-4246-B25F-5A95776616B2}"/>
              </a:ext>
            </a:extLst>
          </p:cNvPr>
          <p:cNvSpPr txBox="1"/>
          <p:nvPr/>
        </p:nvSpPr>
        <p:spPr>
          <a:xfrm>
            <a:off x="1181548" y="626138"/>
            <a:ext cx="2623090" cy="369332"/>
          </a:xfrm>
          <a:prstGeom prst="rect">
            <a:avLst/>
          </a:prstGeom>
          <a:noFill/>
        </p:spPr>
        <p:txBody>
          <a:bodyPr wrap="none" rtlCol="0">
            <a:spAutoFit/>
          </a:bodyPr>
          <a:lstStyle/>
          <a:p>
            <a:r>
              <a:rPr lang="en-US" dirty="0"/>
              <a:t>Interface cell Intrinsic rate</a:t>
            </a:r>
          </a:p>
        </p:txBody>
      </p:sp>
      <p:sp>
        <p:nvSpPr>
          <p:cNvPr id="34" name="TextBox 33">
            <a:extLst>
              <a:ext uri="{FF2B5EF4-FFF2-40B4-BE49-F238E27FC236}">
                <a16:creationId xmlns:a16="http://schemas.microsoft.com/office/drawing/2014/main" id="{2359E937-2919-495F-BE7F-B3280C7243A5}"/>
              </a:ext>
            </a:extLst>
          </p:cNvPr>
          <p:cNvSpPr txBox="1"/>
          <p:nvPr/>
        </p:nvSpPr>
        <p:spPr>
          <a:xfrm>
            <a:off x="4818178" y="648413"/>
            <a:ext cx="2189767" cy="369332"/>
          </a:xfrm>
          <a:prstGeom prst="rect">
            <a:avLst/>
          </a:prstGeom>
          <a:noFill/>
        </p:spPr>
        <p:txBody>
          <a:bodyPr wrap="none" rtlCol="0">
            <a:spAutoFit/>
          </a:bodyPr>
          <a:lstStyle/>
          <a:p>
            <a:r>
              <a:rPr lang="en-US" dirty="0"/>
              <a:t>Bulk cell Intrinsic rate</a:t>
            </a:r>
          </a:p>
        </p:txBody>
      </p:sp>
      <p:sp>
        <p:nvSpPr>
          <p:cNvPr id="35" name="TextBox 34">
            <a:extLst>
              <a:ext uri="{FF2B5EF4-FFF2-40B4-BE49-F238E27FC236}">
                <a16:creationId xmlns:a16="http://schemas.microsoft.com/office/drawing/2014/main" id="{4075FA16-BBC5-4AEB-94F9-2286DC23F4EA}"/>
              </a:ext>
            </a:extLst>
          </p:cNvPr>
          <p:cNvSpPr txBox="1"/>
          <p:nvPr/>
        </p:nvSpPr>
        <p:spPr>
          <a:xfrm>
            <a:off x="1323267" y="999156"/>
            <a:ext cx="2645468" cy="646331"/>
          </a:xfrm>
          <a:prstGeom prst="rect">
            <a:avLst/>
          </a:prstGeom>
          <a:noFill/>
        </p:spPr>
        <p:txBody>
          <a:bodyPr wrap="none" rtlCol="0">
            <a:spAutoFit/>
          </a:bodyPr>
          <a:lstStyle/>
          <a:p>
            <a:r>
              <a:rPr lang="en-US" dirty="0" err="1"/>
              <a:t>k</a:t>
            </a:r>
            <a:r>
              <a:rPr lang="en-US" baseline="-25000" dirty="0" err="1"/>
              <a:t>I</a:t>
            </a:r>
            <a:r>
              <a:rPr lang="en-US" dirty="0"/>
              <a:t> = n*k</a:t>
            </a:r>
            <a:r>
              <a:rPr lang="en-US" baseline="-25000" dirty="0"/>
              <a:t>B</a:t>
            </a:r>
          </a:p>
          <a:p>
            <a:r>
              <a:rPr lang="en-US" dirty="0"/>
              <a:t>Where n=1, 1.5, 2, 2.5, 3…</a:t>
            </a:r>
          </a:p>
        </p:txBody>
      </p:sp>
      <p:pic>
        <p:nvPicPr>
          <p:cNvPr id="36" name="Picture 35">
            <a:extLst>
              <a:ext uri="{FF2B5EF4-FFF2-40B4-BE49-F238E27FC236}">
                <a16:creationId xmlns:a16="http://schemas.microsoft.com/office/drawing/2014/main" id="{62E46597-EAF0-4D2C-8B9D-C8BB26E94A6C}"/>
              </a:ext>
            </a:extLst>
          </p:cNvPr>
          <p:cNvPicPr>
            <a:picLocks noChangeAspect="1"/>
          </p:cNvPicPr>
          <p:nvPr/>
        </p:nvPicPr>
        <p:blipFill>
          <a:blip r:embed="rId2"/>
          <a:stretch>
            <a:fillRect/>
          </a:stretch>
        </p:blipFill>
        <p:spPr>
          <a:xfrm>
            <a:off x="6235185" y="1656106"/>
            <a:ext cx="5188984" cy="3534119"/>
          </a:xfrm>
          <a:prstGeom prst="rect">
            <a:avLst/>
          </a:prstGeom>
        </p:spPr>
      </p:pic>
      <p:pic>
        <p:nvPicPr>
          <p:cNvPr id="37" name="Picture 36">
            <a:extLst>
              <a:ext uri="{FF2B5EF4-FFF2-40B4-BE49-F238E27FC236}">
                <a16:creationId xmlns:a16="http://schemas.microsoft.com/office/drawing/2014/main" id="{70462780-4ED7-48F0-BB4C-4FBD2BAF0BF8}"/>
              </a:ext>
            </a:extLst>
          </p:cNvPr>
          <p:cNvPicPr>
            <a:picLocks noChangeAspect="1"/>
          </p:cNvPicPr>
          <p:nvPr/>
        </p:nvPicPr>
        <p:blipFill rotWithShape="1">
          <a:blip r:embed="rId3"/>
          <a:srcRect l="6488" t="59525" r="87830" b="12793"/>
          <a:stretch/>
        </p:blipFill>
        <p:spPr>
          <a:xfrm>
            <a:off x="6891010" y="1993260"/>
            <a:ext cx="484480" cy="1161753"/>
          </a:xfrm>
          <a:prstGeom prst="rect">
            <a:avLst/>
          </a:prstGeom>
        </p:spPr>
      </p:pic>
      <p:sp>
        <p:nvSpPr>
          <p:cNvPr id="38" name="TextBox 33">
            <a:extLst>
              <a:ext uri="{FF2B5EF4-FFF2-40B4-BE49-F238E27FC236}">
                <a16:creationId xmlns:a16="http://schemas.microsoft.com/office/drawing/2014/main" id="{892A5FCD-61F5-4CEC-8394-1B6DFD0B1AE3}"/>
              </a:ext>
            </a:extLst>
          </p:cNvPr>
          <p:cNvSpPr txBox="1"/>
          <p:nvPr/>
        </p:nvSpPr>
        <p:spPr>
          <a:xfrm>
            <a:off x="7317658" y="1993260"/>
            <a:ext cx="713657" cy="1200329"/>
          </a:xfrm>
          <a:prstGeom prst="rect">
            <a:avLst/>
          </a:prstGeom>
          <a:noFill/>
        </p:spPr>
        <p:txBody>
          <a:bodyPr wrap="none" rtlCol="0">
            <a:spAutoFit/>
          </a:bodyPr>
          <a:lstStyle/>
          <a:p>
            <a:r>
              <a:rPr lang="en-US" dirty="0"/>
              <a:t>n=1.5</a:t>
            </a:r>
          </a:p>
          <a:p>
            <a:r>
              <a:rPr lang="en-US" dirty="0"/>
              <a:t>n=2</a:t>
            </a:r>
          </a:p>
          <a:p>
            <a:r>
              <a:rPr lang="en-US" dirty="0"/>
              <a:t>n=3</a:t>
            </a:r>
          </a:p>
          <a:p>
            <a:r>
              <a:rPr lang="en-US" dirty="0"/>
              <a:t>n=5.5</a:t>
            </a:r>
          </a:p>
        </p:txBody>
      </p:sp>
      <p:sp>
        <p:nvSpPr>
          <p:cNvPr id="40" name="TextBox 33">
            <a:extLst>
              <a:ext uri="{FF2B5EF4-FFF2-40B4-BE49-F238E27FC236}">
                <a16:creationId xmlns:a16="http://schemas.microsoft.com/office/drawing/2014/main" id="{E3540964-4B12-4180-8F08-EE2BB9EBD399}"/>
              </a:ext>
            </a:extLst>
          </p:cNvPr>
          <p:cNvSpPr txBox="1"/>
          <p:nvPr/>
        </p:nvSpPr>
        <p:spPr>
          <a:xfrm>
            <a:off x="7512842" y="5201894"/>
            <a:ext cx="2633670" cy="923330"/>
          </a:xfrm>
          <a:prstGeom prst="rect">
            <a:avLst/>
          </a:prstGeom>
          <a:noFill/>
        </p:spPr>
        <p:txBody>
          <a:bodyPr wrap="none" rtlCol="0">
            <a:spAutoFit/>
          </a:bodyPr>
          <a:lstStyle/>
          <a:p>
            <a:r>
              <a:rPr lang="en-US" dirty="0"/>
              <a:t>1100 devices per plot</a:t>
            </a:r>
          </a:p>
          <a:p>
            <a:r>
              <a:rPr lang="en-US" dirty="0"/>
              <a:t>50 x 50 x 5 (X Y Z) size grid</a:t>
            </a:r>
          </a:p>
          <a:p>
            <a:endParaRPr lang="en-US" dirty="0"/>
          </a:p>
        </p:txBody>
      </p:sp>
      <p:sp>
        <p:nvSpPr>
          <p:cNvPr id="2" name="TextBox 1">
            <a:extLst>
              <a:ext uri="{FF2B5EF4-FFF2-40B4-BE49-F238E27FC236}">
                <a16:creationId xmlns:a16="http://schemas.microsoft.com/office/drawing/2014/main" id="{4BB3B90E-3EDB-40DF-AC6E-6A445D3EDBBA}"/>
              </a:ext>
            </a:extLst>
          </p:cNvPr>
          <p:cNvSpPr txBox="1"/>
          <p:nvPr/>
        </p:nvSpPr>
        <p:spPr>
          <a:xfrm>
            <a:off x="7502308" y="529678"/>
            <a:ext cx="4299639" cy="523220"/>
          </a:xfrm>
          <a:prstGeom prst="rect">
            <a:avLst/>
          </a:prstGeom>
          <a:noFill/>
        </p:spPr>
        <p:txBody>
          <a:bodyPr wrap="none" rtlCol="0">
            <a:spAutoFit/>
          </a:bodyPr>
          <a:lstStyle/>
          <a:p>
            <a:r>
              <a:rPr lang="en-US" sz="2800" dirty="0"/>
              <a:t>Surface roughness modeling</a:t>
            </a:r>
          </a:p>
        </p:txBody>
      </p:sp>
      <p:sp>
        <p:nvSpPr>
          <p:cNvPr id="7" name="Title 6">
            <a:extLst>
              <a:ext uri="{FF2B5EF4-FFF2-40B4-BE49-F238E27FC236}">
                <a16:creationId xmlns:a16="http://schemas.microsoft.com/office/drawing/2014/main" id="{041FD417-1C80-428B-9102-BA9EFCF207AD}"/>
              </a:ext>
            </a:extLst>
          </p:cNvPr>
          <p:cNvSpPr>
            <a:spLocks noGrp="1"/>
          </p:cNvSpPr>
          <p:nvPr>
            <p:ph type="title"/>
          </p:nvPr>
        </p:nvSpPr>
        <p:spPr/>
        <p:txBody>
          <a:bodyPr/>
          <a:lstStyle/>
          <a:p>
            <a:endParaRPr lang="en-US"/>
          </a:p>
        </p:txBody>
      </p:sp>
      <p:sp>
        <p:nvSpPr>
          <p:cNvPr id="9" name="Text Placeholder 8">
            <a:extLst>
              <a:ext uri="{FF2B5EF4-FFF2-40B4-BE49-F238E27FC236}">
                <a16:creationId xmlns:a16="http://schemas.microsoft.com/office/drawing/2014/main" id="{F5C7C0E8-0CE0-490D-B6A8-4B29781DF2CC}"/>
              </a:ext>
            </a:extLst>
          </p:cNvPr>
          <p:cNvSpPr>
            <a:spLocks noGrp="1"/>
          </p:cNvSpPr>
          <p:nvPr>
            <p:ph type="body" sz="quarter" idx="25"/>
          </p:nvPr>
        </p:nvSpPr>
        <p:spPr/>
        <p:txBody>
          <a:bodyPr>
            <a:normAutofit fontScale="62500" lnSpcReduction="20000"/>
          </a:bodyPr>
          <a:lstStyle/>
          <a:p>
            <a:endParaRPr lang="en-US"/>
          </a:p>
        </p:txBody>
      </p:sp>
      <p:sp>
        <p:nvSpPr>
          <p:cNvPr id="39" name="Text Placeholder 38">
            <a:extLst>
              <a:ext uri="{FF2B5EF4-FFF2-40B4-BE49-F238E27FC236}">
                <a16:creationId xmlns:a16="http://schemas.microsoft.com/office/drawing/2014/main" id="{5E3C8148-8FD8-40AE-907A-4063CC4C1E5B}"/>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11740833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Chart 12">
            <a:extLst>
              <a:ext uri="{FF2B5EF4-FFF2-40B4-BE49-F238E27FC236}">
                <a16:creationId xmlns:a16="http://schemas.microsoft.com/office/drawing/2014/main" id="{EACD1054-C9BE-427F-B461-3D69797D4B72}"/>
              </a:ext>
            </a:extLst>
          </p:cNvPr>
          <p:cNvGraphicFramePr>
            <a:graphicFrameLocks/>
          </p:cNvGraphicFramePr>
          <p:nvPr>
            <p:extLst>
              <p:ext uri="{D42A27DB-BD31-4B8C-83A1-F6EECF244321}">
                <p14:modId xmlns:p14="http://schemas.microsoft.com/office/powerpoint/2010/main" val="3429652883"/>
              </p:ext>
            </p:extLst>
          </p:nvPr>
        </p:nvGraphicFramePr>
        <p:xfrm>
          <a:off x="829212" y="1361438"/>
          <a:ext cx="5077013" cy="413512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4" name="Chart 13">
            <a:extLst>
              <a:ext uri="{FF2B5EF4-FFF2-40B4-BE49-F238E27FC236}">
                <a16:creationId xmlns:a16="http://schemas.microsoft.com/office/drawing/2014/main" id="{28765114-132A-471F-ADDC-CDEF2C568A38}"/>
              </a:ext>
            </a:extLst>
          </p:cNvPr>
          <p:cNvGraphicFramePr>
            <a:graphicFrameLocks/>
          </p:cNvGraphicFramePr>
          <p:nvPr>
            <p:extLst>
              <p:ext uri="{D42A27DB-BD31-4B8C-83A1-F6EECF244321}">
                <p14:modId xmlns:p14="http://schemas.microsoft.com/office/powerpoint/2010/main" val="1976230122"/>
              </p:ext>
            </p:extLst>
          </p:nvPr>
        </p:nvGraphicFramePr>
        <p:xfrm>
          <a:off x="6404064" y="1361438"/>
          <a:ext cx="5077013" cy="4135124"/>
        </p:xfrm>
        <a:graphic>
          <a:graphicData uri="http://schemas.openxmlformats.org/drawingml/2006/chart">
            <c:chart xmlns:c="http://schemas.openxmlformats.org/drawingml/2006/chart" xmlns:r="http://schemas.openxmlformats.org/officeDocument/2006/relationships" r:id="rId3"/>
          </a:graphicData>
        </a:graphic>
      </p:graphicFrame>
      <p:sp>
        <p:nvSpPr>
          <p:cNvPr id="5" name="Title 4">
            <a:extLst>
              <a:ext uri="{FF2B5EF4-FFF2-40B4-BE49-F238E27FC236}">
                <a16:creationId xmlns:a16="http://schemas.microsoft.com/office/drawing/2014/main" id="{415CC674-87B3-4C69-B8F4-8C68F6774917}"/>
              </a:ext>
            </a:extLst>
          </p:cNvPr>
          <p:cNvSpPr>
            <a:spLocks noGrp="1"/>
          </p:cNvSpPr>
          <p:nvPr>
            <p:ph type="title"/>
          </p:nvPr>
        </p:nvSpPr>
        <p:spPr/>
        <p:txBody>
          <a:bodyPr/>
          <a:lstStyle/>
          <a:p>
            <a:endParaRPr lang="en-US"/>
          </a:p>
        </p:txBody>
      </p:sp>
      <p:sp>
        <p:nvSpPr>
          <p:cNvPr id="6" name="Text Placeholder 5">
            <a:extLst>
              <a:ext uri="{FF2B5EF4-FFF2-40B4-BE49-F238E27FC236}">
                <a16:creationId xmlns:a16="http://schemas.microsoft.com/office/drawing/2014/main" id="{A54C384E-6DCB-4F2E-B2BC-343A4C17038F}"/>
              </a:ext>
            </a:extLst>
          </p:cNvPr>
          <p:cNvSpPr>
            <a:spLocks noGrp="1"/>
          </p:cNvSpPr>
          <p:nvPr>
            <p:ph type="body" sz="quarter" idx="25"/>
          </p:nvPr>
        </p:nvSpPr>
        <p:spPr/>
        <p:txBody>
          <a:bodyPr>
            <a:normAutofit fontScale="62500" lnSpcReduction="20000"/>
          </a:bodyPr>
          <a:lstStyle/>
          <a:p>
            <a:endParaRPr lang="en-US"/>
          </a:p>
        </p:txBody>
      </p:sp>
      <p:sp>
        <p:nvSpPr>
          <p:cNvPr id="7" name="Text Placeholder 6">
            <a:extLst>
              <a:ext uri="{FF2B5EF4-FFF2-40B4-BE49-F238E27FC236}">
                <a16:creationId xmlns:a16="http://schemas.microsoft.com/office/drawing/2014/main" id="{AE679B6C-ABF5-4D98-B521-A09804C532AD}"/>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190390373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88CCECA7-2D91-4606-8314-3BD4212CFC77}"/>
              </a:ext>
            </a:extLst>
          </p:cNvPr>
          <p:cNvGraphicFramePr>
            <a:graphicFrameLocks/>
          </p:cNvGraphicFramePr>
          <p:nvPr>
            <p:extLst>
              <p:ext uri="{D42A27DB-BD31-4B8C-83A1-F6EECF244321}">
                <p14:modId xmlns:p14="http://schemas.microsoft.com/office/powerpoint/2010/main" val="2659768084"/>
              </p:ext>
            </p:extLst>
          </p:nvPr>
        </p:nvGraphicFramePr>
        <p:xfrm>
          <a:off x="6560075" y="1454960"/>
          <a:ext cx="4572000" cy="394807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9DEAB1EE-DF6E-44DB-BD1F-F0AC538B530D}"/>
              </a:ext>
            </a:extLst>
          </p:cNvPr>
          <p:cNvGraphicFramePr>
            <a:graphicFrameLocks/>
          </p:cNvGraphicFramePr>
          <p:nvPr>
            <p:extLst>
              <p:ext uri="{D42A27DB-BD31-4B8C-83A1-F6EECF244321}">
                <p14:modId xmlns:p14="http://schemas.microsoft.com/office/powerpoint/2010/main" val="1221105289"/>
              </p:ext>
            </p:extLst>
          </p:nvPr>
        </p:nvGraphicFramePr>
        <p:xfrm>
          <a:off x="1059925" y="1454961"/>
          <a:ext cx="4572000" cy="3948076"/>
        </p:xfrm>
        <a:graphic>
          <a:graphicData uri="http://schemas.openxmlformats.org/drawingml/2006/chart">
            <c:chart xmlns:c="http://schemas.openxmlformats.org/drawingml/2006/chart" xmlns:r="http://schemas.openxmlformats.org/officeDocument/2006/relationships" r:id="rId3"/>
          </a:graphicData>
        </a:graphic>
      </p:graphicFrame>
      <p:sp>
        <p:nvSpPr>
          <p:cNvPr id="7" name="Title 6">
            <a:extLst>
              <a:ext uri="{FF2B5EF4-FFF2-40B4-BE49-F238E27FC236}">
                <a16:creationId xmlns:a16="http://schemas.microsoft.com/office/drawing/2014/main" id="{98D35A5B-9A3F-47E0-947E-A5DA87CAC074}"/>
              </a:ext>
            </a:extLst>
          </p:cNvPr>
          <p:cNvSpPr>
            <a:spLocks noGrp="1"/>
          </p:cNvSpPr>
          <p:nvPr>
            <p:ph type="title"/>
          </p:nvPr>
        </p:nvSpPr>
        <p:spPr/>
        <p:txBody>
          <a:bodyPr/>
          <a:lstStyle/>
          <a:p>
            <a:endParaRPr lang="en-US"/>
          </a:p>
        </p:txBody>
      </p:sp>
      <p:sp>
        <p:nvSpPr>
          <p:cNvPr id="8" name="Text Placeholder 7">
            <a:extLst>
              <a:ext uri="{FF2B5EF4-FFF2-40B4-BE49-F238E27FC236}">
                <a16:creationId xmlns:a16="http://schemas.microsoft.com/office/drawing/2014/main" id="{7055D6A2-2D64-4089-87CE-21266C416107}"/>
              </a:ext>
            </a:extLst>
          </p:cNvPr>
          <p:cNvSpPr>
            <a:spLocks noGrp="1"/>
          </p:cNvSpPr>
          <p:nvPr>
            <p:ph type="body" sz="quarter" idx="25"/>
          </p:nvPr>
        </p:nvSpPr>
        <p:spPr/>
        <p:txBody>
          <a:bodyPr>
            <a:normAutofit fontScale="62500" lnSpcReduction="20000"/>
          </a:bodyPr>
          <a:lstStyle/>
          <a:p>
            <a:endParaRPr lang="en-US"/>
          </a:p>
        </p:txBody>
      </p:sp>
      <p:sp>
        <p:nvSpPr>
          <p:cNvPr id="9" name="Text Placeholder 8">
            <a:extLst>
              <a:ext uri="{FF2B5EF4-FFF2-40B4-BE49-F238E27FC236}">
                <a16:creationId xmlns:a16="http://schemas.microsoft.com/office/drawing/2014/main" id="{B435D0E7-22F9-4B37-9F39-41C13CB672F6}"/>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10081603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9207BF92-AB33-4065-A250-11FA9646B2DE}"/>
              </a:ext>
            </a:extLst>
          </p:cNvPr>
          <p:cNvGraphicFramePr>
            <a:graphicFrameLocks/>
          </p:cNvGraphicFramePr>
          <p:nvPr>
            <p:extLst>
              <p:ext uri="{D42A27DB-BD31-4B8C-83A1-F6EECF244321}">
                <p14:modId xmlns:p14="http://schemas.microsoft.com/office/powerpoint/2010/main" val="624747135"/>
              </p:ext>
            </p:extLst>
          </p:nvPr>
        </p:nvGraphicFramePr>
        <p:xfrm>
          <a:off x="954593" y="1798654"/>
          <a:ext cx="4676838" cy="400678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77CC880E-DCC9-46CE-A444-F676340CFE26}"/>
              </a:ext>
            </a:extLst>
          </p:cNvPr>
          <p:cNvGraphicFramePr>
            <a:graphicFrameLocks/>
          </p:cNvGraphicFramePr>
          <p:nvPr>
            <p:extLst>
              <p:ext uri="{D42A27DB-BD31-4B8C-83A1-F6EECF244321}">
                <p14:modId xmlns:p14="http://schemas.microsoft.com/office/powerpoint/2010/main" val="1614849858"/>
              </p:ext>
            </p:extLst>
          </p:nvPr>
        </p:nvGraphicFramePr>
        <p:xfrm>
          <a:off x="6362281" y="1798654"/>
          <a:ext cx="4875125" cy="4006779"/>
        </p:xfrm>
        <a:graphic>
          <a:graphicData uri="http://schemas.openxmlformats.org/drawingml/2006/chart">
            <c:chart xmlns:c="http://schemas.openxmlformats.org/drawingml/2006/chart" xmlns:r="http://schemas.openxmlformats.org/officeDocument/2006/relationships" r:id="rId3"/>
          </a:graphicData>
        </a:graphic>
      </p:graphicFrame>
      <p:sp>
        <p:nvSpPr>
          <p:cNvPr id="7" name="Title 6">
            <a:extLst>
              <a:ext uri="{FF2B5EF4-FFF2-40B4-BE49-F238E27FC236}">
                <a16:creationId xmlns:a16="http://schemas.microsoft.com/office/drawing/2014/main" id="{60746ED6-D8BC-40B6-87D9-2395BC699F3A}"/>
              </a:ext>
            </a:extLst>
          </p:cNvPr>
          <p:cNvSpPr>
            <a:spLocks noGrp="1"/>
          </p:cNvSpPr>
          <p:nvPr>
            <p:ph type="title"/>
          </p:nvPr>
        </p:nvSpPr>
        <p:spPr/>
        <p:txBody>
          <a:bodyPr/>
          <a:lstStyle/>
          <a:p>
            <a:endParaRPr lang="en-US"/>
          </a:p>
        </p:txBody>
      </p:sp>
      <p:sp>
        <p:nvSpPr>
          <p:cNvPr id="8" name="Text Placeholder 7">
            <a:extLst>
              <a:ext uri="{FF2B5EF4-FFF2-40B4-BE49-F238E27FC236}">
                <a16:creationId xmlns:a16="http://schemas.microsoft.com/office/drawing/2014/main" id="{72A58D8E-FACA-44B6-B64B-F566F8A96751}"/>
              </a:ext>
            </a:extLst>
          </p:cNvPr>
          <p:cNvSpPr>
            <a:spLocks noGrp="1"/>
          </p:cNvSpPr>
          <p:nvPr>
            <p:ph type="body" sz="quarter" idx="25"/>
          </p:nvPr>
        </p:nvSpPr>
        <p:spPr/>
        <p:txBody>
          <a:bodyPr>
            <a:normAutofit fontScale="62500" lnSpcReduction="20000"/>
          </a:bodyPr>
          <a:lstStyle/>
          <a:p>
            <a:endParaRPr lang="en-US"/>
          </a:p>
        </p:txBody>
      </p:sp>
      <p:sp>
        <p:nvSpPr>
          <p:cNvPr id="9" name="Text Placeholder 8">
            <a:extLst>
              <a:ext uri="{FF2B5EF4-FFF2-40B4-BE49-F238E27FC236}">
                <a16:creationId xmlns:a16="http://schemas.microsoft.com/office/drawing/2014/main" id="{5F007A06-DCD6-4CE1-B3DB-4AB87BA51556}"/>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177731178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DE4EEC7-9D7F-4976-AE61-749775AB9233}"/>
              </a:ext>
            </a:extLst>
          </p:cNvPr>
          <p:cNvSpPr>
            <a:spLocks noGrp="1"/>
          </p:cNvSpPr>
          <p:nvPr>
            <p:ph type="body" sz="quarter" idx="25"/>
          </p:nvPr>
        </p:nvSpPr>
        <p:spPr/>
        <p:txBody>
          <a:bodyPr>
            <a:normAutofit fontScale="62500" lnSpcReduction="20000"/>
          </a:bodyPr>
          <a:lstStyle/>
          <a:p>
            <a:endParaRPr lang="en-US"/>
          </a:p>
        </p:txBody>
      </p:sp>
      <p:sp>
        <p:nvSpPr>
          <p:cNvPr id="4" name="Text Placeholder 3">
            <a:extLst>
              <a:ext uri="{FF2B5EF4-FFF2-40B4-BE49-F238E27FC236}">
                <a16:creationId xmlns:a16="http://schemas.microsoft.com/office/drawing/2014/main" id="{1D2F0813-62B4-4A3C-B97A-ABB11CBBE395}"/>
              </a:ext>
            </a:extLst>
          </p:cNvPr>
          <p:cNvSpPr>
            <a:spLocks noGrp="1"/>
          </p:cNvSpPr>
          <p:nvPr>
            <p:ph type="body" sz="quarter" idx="26"/>
          </p:nvPr>
        </p:nvSpPr>
        <p:spPr/>
        <p:txBody>
          <a:bodyPr>
            <a:normAutofit fontScale="40000" lnSpcReduction="20000"/>
          </a:bodyPr>
          <a:lstStyle/>
          <a:p>
            <a:endParaRPr lang="en-US"/>
          </a:p>
        </p:txBody>
      </p:sp>
      <p:sp>
        <p:nvSpPr>
          <p:cNvPr id="5" name="Title 1">
            <a:extLst>
              <a:ext uri="{FF2B5EF4-FFF2-40B4-BE49-F238E27FC236}">
                <a16:creationId xmlns:a16="http://schemas.microsoft.com/office/drawing/2014/main" id="{A335F9FD-7404-4F97-9D44-DCC27FAE6816}"/>
              </a:ext>
            </a:extLst>
          </p:cNvPr>
          <p:cNvSpPr txBox="1">
            <a:spLocks/>
          </p:cNvSpPr>
          <p:nvPr/>
        </p:nvSpPr>
        <p:spPr>
          <a:xfrm>
            <a:off x="831850" y="1709738"/>
            <a:ext cx="10515600" cy="2852737"/>
          </a:xfrm>
          <a:prstGeom prst="rect">
            <a:avLst/>
          </a:prstGeom>
        </p:spPr>
        <p:txBody>
          <a:bodyPr vert="horz" wrap="square" lIns="0" tIns="12065" rIns="0" bIns="0" rtlCol="0" anchor="ctr">
            <a:spAutoFit/>
          </a:bodyPr>
          <a:lstStyle>
            <a:lvl1pPr marL="7701" algn="l" defTabSz="914400" rtl="0" eaLnBrk="1" latinLnBrk="0" hangingPunct="1">
              <a:lnSpc>
                <a:spcPct val="100000"/>
              </a:lnSpc>
              <a:spcBef>
                <a:spcPts val="58"/>
              </a:spcBef>
              <a:buNone/>
              <a:defRPr sz="4851" kern="1200">
                <a:solidFill>
                  <a:schemeClr val="tx1"/>
                </a:solidFill>
                <a:latin typeface="+mj-lt"/>
                <a:ea typeface="+mj-ea"/>
                <a:cs typeface="+mj-cs"/>
              </a:defRPr>
            </a:lvl1pPr>
          </a:lstStyle>
          <a:p>
            <a:r>
              <a:rPr lang="en-US"/>
              <a:t>Issue 1  </a:t>
            </a:r>
            <a:endParaRPr lang="en-US" dirty="0"/>
          </a:p>
        </p:txBody>
      </p:sp>
      <p:sp>
        <p:nvSpPr>
          <p:cNvPr id="6" name="Text Placeholder 2">
            <a:extLst>
              <a:ext uri="{FF2B5EF4-FFF2-40B4-BE49-F238E27FC236}">
                <a16:creationId xmlns:a16="http://schemas.microsoft.com/office/drawing/2014/main" id="{4A4B794A-1DD7-4FEE-A4FD-147028C601BC}"/>
              </a:ext>
            </a:extLst>
          </p:cNvPr>
          <p:cNvSpPr txBox="1">
            <a:spLocks/>
          </p:cNvSpPr>
          <p:nvPr/>
        </p:nvSpPr>
        <p:spPr>
          <a:xfrm>
            <a:off x="831850" y="4589463"/>
            <a:ext cx="10515600" cy="150018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How best to define the increase in k due to neighboring defects?</a:t>
            </a:r>
            <a:endParaRPr lang="en-US" dirty="0"/>
          </a:p>
        </p:txBody>
      </p:sp>
    </p:spTree>
    <p:extLst>
      <p:ext uri="{BB962C8B-B14F-4D97-AF65-F5344CB8AC3E}">
        <p14:creationId xmlns:p14="http://schemas.microsoft.com/office/powerpoint/2010/main" val="286927866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2496532" y="18288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3449032" y="18288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4401532" y="18288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5354032" y="18288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6306532" y="18288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2496532" y="2781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3449032" y="2781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4401532" y="2781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5354032" y="2781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6306532" y="2781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2496532" y="3733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3449032" y="3733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4401532" y="3733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5354032" y="3733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6306532" y="3733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2496532" y="4686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3449032" y="4686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4401532" y="4686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5354032" y="4686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6306532" y="4686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2496532" y="56388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6D966253-0BCC-4103-A2A0-DABD3244DAD3}"/>
              </a:ext>
            </a:extLst>
          </p:cNvPr>
          <p:cNvSpPr/>
          <p:nvPr/>
        </p:nvSpPr>
        <p:spPr>
          <a:xfrm>
            <a:off x="3449032" y="56388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37FD60E-DBE0-41A7-83CA-C4780E5465AC}"/>
              </a:ext>
            </a:extLst>
          </p:cNvPr>
          <p:cNvSpPr/>
          <p:nvPr/>
        </p:nvSpPr>
        <p:spPr>
          <a:xfrm>
            <a:off x="4401532" y="56388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CD0EAA4-FEB3-4256-B88E-3EA0EC16053F}"/>
              </a:ext>
            </a:extLst>
          </p:cNvPr>
          <p:cNvSpPr/>
          <p:nvPr/>
        </p:nvSpPr>
        <p:spPr>
          <a:xfrm>
            <a:off x="5354032" y="56388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01E3DB20-0AD7-4426-A62F-EAC46061A48B}"/>
              </a:ext>
            </a:extLst>
          </p:cNvPr>
          <p:cNvSpPr/>
          <p:nvPr/>
        </p:nvSpPr>
        <p:spPr>
          <a:xfrm>
            <a:off x="6306532" y="56388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A91145AB-56E5-4E57-A62E-1B148DC58379}"/>
              </a:ext>
            </a:extLst>
          </p:cNvPr>
          <p:cNvSpPr/>
          <p:nvPr/>
        </p:nvSpPr>
        <p:spPr>
          <a:xfrm>
            <a:off x="8211532" y="29337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baseline="-25000" dirty="0"/>
          </a:p>
        </p:txBody>
      </p:sp>
      <p:sp>
        <p:nvSpPr>
          <p:cNvPr id="32" name="Rectangle 31">
            <a:extLst>
              <a:ext uri="{FF2B5EF4-FFF2-40B4-BE49-F238E27FC236}">
                <a16:creationId xmlns:a16="http://schemas.microsoft.com/office/drawing/2014/main" id="{76BE8600-6F96-45EE-8E7F-C2A1CAEF87FE}"/>
              </a:ext>
            </a:extLst>
          </p:cNvPr>
          <p:cNvSpPr/>
          <p:nvPr/>
        </p:nvSpPr>
        <p:spPr>
          <a:xfrm>
            <a:off x="8211532" y="43815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p>
        </p:txBody>
      </p:sp>
      <p:sp>
        <p:nvSpPr>
          <p:cNvPr id="33" name="TextBox 32">
            <a:extLst>
              <a:ext uri="{FF2B5EF4-FFF2-40B4-BE49-F238E27FC236}">
                <a16:creationId xmlns:a16="http://schemas.microsoft.com/office/drawing/2014/main" id="{1C94F33A-5F3E-4246-B25F-5A95776616B2}"/>
              </a:ext>
            </a:extLst>
          </p:cNvPr>
          <p:cNvSpPr txBox="1"/>
          <p:nvPr/>
        </p:nvSpPr>
        <p:spPr>
          <a:xfrm>
            <a:off x="9164032" y="3225284"/>
            <a:ext cx="2623090" cy="369332"/>
          </a:xfrm>
          <a:prstGeom prst="rect">
            <a:avLst/>
          </a:prstGeom>
          <a:noFill/>
        </p:spPr>
        <p:txBody>
          <a:bodyPr wrap="none" rtlCol="0">
            <a:spAutoFit/>
          </a:bodyPr>
          <a:lstStyle/>
          <a:p>
            <a:r>
              <a:rPr lang="en-US" dirty="0"/>
              <a:t>Interface cell Intrinsic rate</a:t>
            </a:r>
          </a:p>
        </p:txBody>
      </p:sp>
      <p:sp>
        <p:nvSpPr>
          <p:cNvPr id="34" name="TextBox 33">
            <a:extLst>
              <a:ext uri="{FF2B5EF4-FFF2-40B4-BE49-F238E27FC236}">
                <a16:creationId xmlns:a16="http://schemas.microsoft.com/office/drawing/2014/main" id="{2359E937-2919-495F-BE7F-B3280C7243A5}"/>
              </a:ext>
            </a:extLst>
          </p:cNvPr>
          <p:cNvSpPr txBox="1"/>
          <p:nvPr/>
        </p:nvSpPr>
        <p:spPr>
          <a:xfrm>
            <a:off x="9164032" y="4714875"/>
            <a:ext cx="2189767" cy="369332"/>
          </a:xfrm>
          <a:prstGeom prst="rect">
            <a:avLst/>
          </a:prstGeom>
          <a:noFill/>
        </p:spPr>
        <p:txBody>
          <a:bodyPr wrap="none" rtlCol="0">
            <a:spAutoFit/>
          </a:bodyPr>
          <a:lstStyle/>
          <a:p>
            <a:r>
              <a:rPr lang="en-US" dirty="0"/>
              <a:t>Bulk cell Intrinsic rate</a:t>
            </a:r>
          </a:p>
        </p:txBody>
      </p:sp>
      <p:sp>
        <p:nvSpPr>
          <p:cNvPr id="35" name="Title 1">
            <a:extLst>
              <a:ext uri="{FF2B5EF4-FFF2-40B4-BE49-F238E27FC236}">
                <a16:creationId xmlns:a16="http://schemas.microsoft.com/office/drawing/2014/main" id="{AE564B27-0A83-47EA-8CFF-521F5F89668A}"/>
              </a:ext>
            </a:extLst>
          </p:cNvPr>
          <p:cNvSpPr txBox="1">
            <a:spLocks/>
          </p:cNvSpPr>
          <p:nvPr/>
        </p:nvSpPr>
        <p:spPr>
          <a:xfrm>
            <a:off x="838199" y="20878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a:t>
            </a:r>
          </a:p>
        </p:txBody>
      </p:sp>
      <p:sp>
        <p:nvSpPr>
          <p:cNvPr id="39" name="Text Placeholder 38">
            <a:extLst>
              <a:ext uri="{FF2B5EF4-FFF2-40B4-BE49-F238E27FC236}">
                <a16:creationId xmlns:a16="http://schemas.microsoft.com/office/drawing/2014/main" id="{C1230FF8-3D6B-4A70-AEDB-5C7F756799D9}"/>
              </a:ext>
            </a:extLst>
          </p:cNvPr>
          <p:cNvSpPr>
            <a:spLocks noGrp="1"/>
          </p:cNvSpPr>
          <p:nvPr>
            <p:ph type="body" sz="quarter" idx="25"/>
          </p:nvPr>
        </p:nvSpPr>
        <p:spPr/>
        <p:txBody>
          <a:bodyPr>
            <a:normAutofit fontScale="62500" lnSpcReduction="20000"/>
          </a:bodyPr>
          <a:lstStyle/>
          <a:p>
            <a:endParaRPr lang="en-US"/>
          </a:p>
        </p:txBody>
      </p:sp>
      <p:sp>
        <p:nvSpPr>
          <p:cNvPr id="40" name="Text Placeholder 39">
            <a:extLst>
              <a:ext uri="{FF2B5EF4-FFF2-40B4-BE49-F238E27FC236}">
                <a16:creationId xmlns:a16="http://schemas.microsoft.com/office/drawing/2014/main" id="{D3488E59-7EE3-4E08-AC87-F90CC8192565}"/>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13825951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5EE0D3EC-4CA2-4559-B1BF-652C5D845726}"/>
              </a:ext>
            </a:extLst>
          </p:cNvPr>
          <p:cNvSpPr/>
          <p:nvPr/>
        </p:nvSpPr>
        <p:spPr>
          <a:xfrm>
            <a:off x="43619" y="3712729"/>
            <a:ext cx="5826926" cy="2647292"/>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2"/>
          </a:p>
        </p:txBody>
      </p:sp>
      <p:sp>
        <p:nvSpPr>
          <p:cNvPr id="17" name="Rectangle 16">
            <a:extLst>
              <a:ext uri="{FF2B5EF4-FFF2-40B4-BE49-F238E27FC236}">
                <a16:creationId xmlns:a16="http://schemas.microsoft.com/office/drawing/2014/main" id="{946A5058-EE17-4C41-AB7E-4F870D150772}"/>
              </a:ext>
            </a:extLst>
          </p:cNvPr>
          <p:cNvSpPr/>
          <p:nvPr/>
        </p:nvSpPr>
        <p:spPr>
          <a:xfrm>
            <a:off x="5995160" y="3346033"/>
            <a:ext cx="6196413" cy="3511967"/>
          </a:xfrm>
          <a:prstGeom prst="rect">
            <a:avLst/>
          </a:prstGeom>
          <a:solidFill>
            <a:schemeClr val="accent5">
              <a:lumMod val="20000"/>
              <a:lumOff val="80000"/>
            </a:schemeClr>
          </a:solidFill>
          <a:ln>
            <a:solidFill>
              <a:schemeClr val="accent4">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2"/>
          </a:p>
        </p:txBody>
      </p:sp>
      <p:sp>
        <p:nvSpPr>
          <p:cNvPr id="2" name="Title 1">
            <a:extLst>
              <a:ext uri="{FF2B5EF4-FFF2-40B4-BE49-F238E27FC236}">
                <a16:creationId xmlns:a16="http://schemas.microsoft.com/office/drawing/2014/main" id="{AD7E4EAA-8735-42AF-9A9D-F59CDE0A7F23}"/>
              </a:ext>
            </a:extLst>
          </p:cNvPr>
          <p:cNvSpPr>
            <a:spLocks noGrp="1"/>
          </p:cNvSpPr>
          <p:nvPr>
            <p:ph type="title"/>
          </p:nvPr>
        </p:nvSpPr>
        <p:spPr>
          <a:xfrm>
            <a:off x="428" y="-4453"/>
            <a:ext cx="9887340" cy="628057"/>
          </a:xfrm>
        </p:spPr>
        <p:txBody>
          <a:bodyPr/>
          <a:lstStyle/>
          <a:p>
            <a:r>
              <a:rPr lang="en-US" sz="4002" dirty="0"/>
              <a:t>Literature</a:t>
            </a:r>
          </a:p>
        </p:txBody>
      </p:sp>
      <p:sp>
        <p:nvSpPr>
          <p:cNvPr id="6" name="TextBox 5">
            <a:extLst>
              <a:ext uri="{FF2B5EF4-FFF2-40B4-BE49-F238E27FC236}">
                <a16:creationId xmlns:a16="http://schemas.microsoft.com/office/drawing/2014/main" id="{05EEBD26-D0FF-4081-B401-260E6BDB3F00}"/>
              </a:ext>
            </a:extLst>
          </p:cNvPr>
          <p:cNvSpPr txBox="1"/>
          <p:nvPr/>
        </p:nvSpPr>
        <p:spPr>
          <a:xfrm>
            <a:off x="-729" y="522791"/>
            <a:ext cx="2082621" cy="353623"/>
          </a:xfrm>
          <a:prstGeom prst="rect">
            <a:avLst/>
          </a:prstGeom>
        </p:spPr>
        <p:txBody>
          <a:bodyPr wrap="none" rtlCol="0">
            <a:spAutoFit/>
          </a:bodyPr>
          <a:lstStyle/>
          <a:p>
            <a:pPr algn="l"/>
            <a:r>
              <a:rPr lang="en-US" sz="1698" b="1" kern="0" dirty="0"/>
              <a:t>4. Defect DFT studies</a:t>
            </a:r>
          </a:p>
        </p:txBody>
      </p:sp>
      <p:pic>
        <p:nvPicPr>
          <p:cNvPr id="4" name="Picture 3">
            <a:extLst>
              <a:ext uri="{FF2B5EF4-FFF2-40B4-BE49-F238E27FC236}">
                <a16:creationId xmlns:a16="http://schemas.microsoft.com/office/drawing/2014/main" id="{DFBFED10-C19D-4119-8E4A-A7E1F140B4F9}"/>
              </a:ext>
            </a:extLst>
          </p:cNvPr>
          <p:cNvPicPr>
            <a:picLocks noChangeAspect="1"/>
          </p:cNvPicPr>
          <p:nvPr/>
        </p:nvPicPr>
        <p:blipFill>
          <a:blip r:embed="rId2"/>
          <a:stretch>
            <a:fillRect/>
          </a:stretch>
        </p:blipFill>
        <p:spPr>
          <a:xfrm>
            <a:off x="428" y="820041"/>
            <a:ext cx="2957916" cy="2485451"/>
          </a:xfrm>
          <a:prstGeom prst="rect">
            <a:avLst/>
          </a:prstGeom>
        </p:spPr>
      </p:pic>
      <p:pic>
        <p:nvPicPr>
          <p:cNvPr id="7" name="Picture 6">
            <a:extLst>
              <a:ext uri="{FF2B5EF4-FFF2-40B4-BE49-F238E27FC236}">
                <a16:creationId xmlns:a16="http://schemas.microsoft.com/office/drawing/2014/main" id="{13874805-3A04-4F7A-BB75-11BF819992FA}"/>
              </a:ext>
            </a:extLst>
          </p:cNvPr>
          <p:cNvPicPr>
            <a:picLocks noChangeAspect="1"/>
          </p:cNvPicPr>
          <p:nvPr/>
        </p:nvPicPr>
        <p:blipFill>
          <a:blip r:embed="rId3"/>
          <a:stretch>
            <a:fillRect/>
          </a:stretch>
        </p:blipFill>
        <p:spPr>
          <a:xfrm>
            <a:off x="9234919" y="3410101"/>
            <a:ext cx="2855814" cy="2612531"/>
          </a:xfrm>
          <a:prstGeom prst="rect">
            <a:avLst/>
          </a:prstGeom>
        </p:spPr>
      </p:pic>
      <p:pic>
        <p:nvPicPr>
          <p:cNvPr id="9" name="Picture 8">
            <a:extLst>
              <a:ext uri="{FF2B5EF4-FFF2-40B4-BE49-F238E27FC236}">
                <a16:creationId xmlns:a16="http://schemas.microsoft.com/office/drawing/2014/main" id="{CD1A980E-AD36-413F-860B-E0B956D4CE83}"/>
              </a:ext>
            </a:extLst>
          </p:cNvPr>
          <p:cNvPicPr>
            <a:picLocks noChangeAspect="1"/>
          </p:cNvPicPr>
          <p:nvPr/>
        </p:nvPicPr>
        <p:blipFill rotWithShape="1">
          <a:blip r:embed="rId4"/>
          <a:srcRect b="18952"/>
          <a:stretch/>
        </p:blipFill>
        <p:spPr>
          <a:xfrm>
            <a:off x="2856242" y="621218"/>
            <a:ext cx="3130602" cy="2512451"/>
          </a:xfrm>
          <a:prstGeom prst="rect">
            <a:avLst/>
          </a:prstGeom>
        </p:spPr>
      </p:pic>
      <p:pic>
        <p:nvPicPr>
          <p:cNvPr id="11" name="Picture 10">
            <a:extLst>
              <a:ext uri="{FF2B5EF4-FFF2-40B4-BE49-F238E27FC236}">
                <a16:creationId xmlns:a16="http://schemas.microsoft.com/office/drawing/2014/main" id="{84585295-1035-4564-822B-4E37082D91DE}"/>
              </a:ext>
            </a:extLst>
          </p:cNvPr>
          <p:cNvPicPr>
            <a:picLocks noChangeAspect="1"/>
          </p:cNvPicPr>
          <p:nvPr/>
        </p:nvPicPr>
        <p:blipFill>
          <a:blip r:embed="rId5"/>
          <a:stretch>
            <a:fillRect/>
          </a:stretch>
        </p:blipFill>
        <p:spPr>
          <a:xfrm>
            <a:off x="6095999" y="3621713"/>
            <a:ext cx="3138919" cy="2189307"/>
          </a:xfrm>
          <a:prstGeom prst="rect">
            <a:avLst/>
          </a:prstGeom>
        </p:spPr>
      </p:pic>
      <p:sp>
        <p:nvSpPr>
          <p:cNvPr id="79" name="TextBox 78">
            <a:extLst>
              <a:ext uri="{FF2B5EF4-FFF2-40B4-BE49-F238E27FC236}">
                <a16:creationId xmlns:a16="http://schemas.microsoft.com/office/drawing/2014/main" id="{12A4A71A-1435-4152-AEC1-541E41FD2868}"/>
              </a:ext>
            </a:extLst>
          </p:cNvPr>
          <p:cNvSpPr txBox="1"/>
          <p:nvPr/>
        </p:nvSpPr>
        <p:spPr>
          <a:xfrm>
            <a:off x="6196839" y="6492394"/>
            <a:ext cx="2827274" cy="353687"/>
          </a:xfrm>
          <a:prstGeom prst="rect">
            <a:avLst/>
          </a:prstGeom>
          <a:noFill/>
        </p:spPr>
        <p:txBody>
          <a:bodyPr wrap="square">
            <a:spAutoFit/>
          </a:bodyPr>
          <a:lstStyle/>
          <a:p>
            <a:r>
              <a:rPr lang="en-US" sz="849" dirty="0"/>
              <a:t>El-Sayed et al. 2018 Effect of electric field on migration of defects in oxides: Vacancies and interstitials in bulk MgO</a:t>
            </a:r>
          </a:p>
        </p:txBody>
      </p:sp>
      <p:sp>
        <p:nvSpPr>
          <p:cNvPr id="82" name="TextBox 81">
            <a:extLst>
              <a:ext uri="{FF2B5EF4-FFF2-40B4-BE49-F238E27FC236}">
                <a16:creationId xmlns:a16="http://schemas.microsoft.com/office/drawing/2014/main" id="{75EBF059-5907-4AE4-BBDF-B2ED2313C026}"/>
              </a:ext>
            </a:extLst>
          </p:cNvPr>
          <p:cNvSpPr txBox="1"/>
          <p:nvPr/>
        </p:nvSpPr>
        <p:spPr>
          <a:xfrm>
            <a:off x="2942585" y="3008762"/>
            <a:ext cx="2957915" cy="353687"/>
          </a:xfrm>
          <a:prstGeom prst="rect">
            <a:avLst/>
          </a:prstGeom>
          <a:noFill/>
        </p:spPr>
        <p:txBody>
          <a:bodyPr wrap="square">
            <a:spAutoFit/>
          </a:bodyPr>
          <a:lstStyle/>
          <a:p>
            <a:r>
              <a:rPr lang="en-US" sz="849" dirty="0"/>
              <a:t>McKenna </a:t>
            </a:r>
            <a:r>
              <a:rPr lang="en-US" sz="849" i="1" dirty="0"/>
              <a:t>et al.</a:t>
            </a:r>
            <a:r>
              <a:rPr lang="en-US" sz="849" dirty="0"/>
              <a:t> 2009 First-principles calculations of defects near a grain boundary in MgO</a:t>
            </a:r>
          </a:p>
        </p:txBody>
      </p:sp>
      <p:sp>
        <p:nvSpPr>
          <p:cNvPr id="83" name="TextBox 82">
            <a:extLst>
              <a:ext uri="{FF2B5EF4-FFF2-40B4-BE49-F238E27FC236}">
                <a16:creationId xmlns:a16="http://schemas.microsoft.com/office/drawing/2014/main" id="{0044EAD5-2EDD-4916-AE11-E2834D0A5B4F}"/>
              </a:ext>
            </a:extLst>
          </p:cNvPr>
          <p:cNvSpPr txBox="1"/>
          <p:nvPr/>
        </p:nvSpPr>
        <p:spPr>
          <a:xfrm>
            <a:off x="428" y="3327516"/>
            <a:ext cx="2855813" cy="353687"/>
          </a:xfrm>
          <a:prstGeom prst="rect">
            <a:avLst/>
          </a:prstGeom>
          <a:noFill/>
        </p:spPr>
        <p:txBody>
          <a:bodyPr wrap="square">
            <a:spAutoFit/>
          </a:bodyPr>
          <a:lstStyle/>
          <a:p>
            <a:r>
              <a:rPr lang="en-US" sz="849" dirty="0"/>
              <a:t>Bean </a:t>
            </a:r>
            <a:r>
              <a:rPr lang="en-US" sz="849" i="1" dirty="0"/>
              <a:t>et al.</a:t>
            </a:r>
            <a:r>
              <a:rPr lang="en-US" sz="849" dirty="0"/>
              <a:t> 2018 Stability of point defects near MgO grain boundaries in </a:t>
            </a:r>
            <a:r>
              <a:rPr lang="en-US" sz="849" dirty="0" err="1"/>
              <a:t>FeCoB</a:t>
            </a:r>
            <a:r>
              <a:rPr lang="en-US" sz="849" dirty="0"/>
              <a:t>/MgO/</a:t>
            </a:r>
            <a:r>
              <a:rPr lang="en-US" sz="849" dirty="0" err="1"/>
              <a:t>FeCoB</a:t>
            </a:r>
            <a:r>
              <a:rPr lang="en-US" sz="849" dirty="0"/>
              <a:t> magnetic tunnel junctions</a:t>
            </a:r>
          </a:p>
        </p:txBody>
      </p:sp>
      <p:sp>
        <p:nvSpPr>
          <p:cNvPr id="84" name="TextBox 83">
            <a:extLst>
              <a:ext uri="{FF2B5EF4-FFF2-40B4-BE49-F238E27FC236}">
                <a16:creationId xmlns:a16="http://schemas.microsoft.com/office/drawing/2014/main" id="{BA4FCA1A-8A5D-4139-95B8-ADAD37E7D73C}"/>
              </a:ext>
            </a:extLst>
          </p:cNvPr>
          <p:cNvSpPr txBox="1"/>
          <p:nvPr/>
        </p:nvSpPr>
        <p:spPr>
          <a:xfrm>
            <a:off x="9158683" y="2871252"/>
            <a:ext cx="3032890" cy="353687"/>
          </a:xfrm>
          <a:prstGeom prst="rect">
            <a:avLst/>
          </a:prstGeom>
          <a:noFill/>
        </p:spPr>
        <p:txBody>
          <a:bodyPr wrap="square">
            <a:spAutoFit/>
          </a:bodyPr>
          <a:lstStyle/>
          <a:p>
            <a:r>
              <a:rPr lang="en-US" sz="849" dirty="0">
                <a:latin typeface="AdvOT9b12cd41"/>
              </a:rPr>
              <a:t>Fang-</a:t>
            </a:r>
            <a:r>
              <a:rPr lang="en-US" sz="849" dirty="0" err="1">
                <a:latin typeface="AdvOT9b12cd41"/>
              </a:rPr>
              <a:t>Guang</a:t>
            </a:r>
            <a:r>
              <a:rPr lang="en-US" sz="849" dirty="0">
                <a:latin typeface="AdvOT9b12cd41"/>
              </a:rPr>
              <a:t> </a:t>
            </a:r>
            <a:r>
              <a:rPr lang="en-US" sz="849" dirty="0" err="1">
                <a:latin typeface="AdvOT9b12cd41"/>
              </a:rPr>
              <a:t>Kuang</a:t>
            </a:r>
            <a:r>
              <a:rPr lang="en-US" sz="849" dirty="0">
                <a:latin typeface="AdvOT9b12cd41"/>
              </a:rPr>
              <a:t> </a:t>
            </a:r>
            <a:r>
              <a:rPr lang="en-US" sz="849" i="1" dirty="0">
                <a:latin typeface="AdvOT9b12cd41"/>
              </a:rPr>
              <a:t>et al.</a:t>
            </a:r>
            <a:r>
              <a:rPr lang="en-US" sz="849" dirty="0">
                <a:latin typeface="AdvOT9b12cd41"/>
              </a:rPr>
              <a:t> 2017 </a:t>
            </a:r>
            <a:r>
              <a:rPr lang="en-US" sz="849" dirty="0"/>
              <a:t>An ab initio study on the electronic and magnetic properties of MgO with intrinsic defects</a:t>
            </a:r>
          </a:p>
        </p:txBody>
      </p:sp>
      <p:pic>
        <p:nvPicPr>
          <p:cNvPr id="8" name="Picture 7">
            <a:extLst>
              <a:ext uri="{FF2B5EF4-FFF2-40B4-BE49-F238E27FC236}">
                <a16:creationId xmlns:a16="http://schemas.microsoft.com/office/drawing/2014/main" id="{63E00809-F6B5-423D-8AC5-F62362C8EE4E}"/>
              </a:ext>
            </a:extLst>
          </p:cNvPr>
          <p:cNvPicPr>
            <a:picLocks noChangeAspect="1"/>
          </p:cNvPicPr>
          <p:nvPr/>
        </p:nvPicPr>
        <p:blipFill>
          <a:blip r:embed="rId6"/>
          <a:stretch>
            <a:fillRect/>
          </a:stretch>
        </p:blipFill>
        <p:spPr>
          <a:xfrm>
            <a:off x="8963907" y="206966"/>
            <a:ext cx="3270546" cy="2590870"/>
          </a:xfrm>
          <a:prstGeom prst="rect">
            <a:avLst/>
          </a:prstGeom>
        </p:spPr>
      </p:pic>
      <p:sp>
        <p:nvSpPr>
          <p:cNvPr id="86" name="TextBox 85">
            <a:extLst>
              <a:ext uri="{FF2B5EF4-FFF2-40B4-BE49-F238E27FC236}">
                <a16:creationId xmlns:a16="http://schemas.microsoft.com/office/drawing/2014/main" id="{E3147B2B-508E-432E-BF4D-C261BEC755BF}"/>
              </a:ext>
            </a:extLst>
          </p:cNvPr>
          <p:cNvSpPr txBox="1"/>
          <p:nvPr/>
        </p:nvSpPr>
        <p:spPr>
          <a:xfrm>
            <a:off x="6196839" y="5996738"/>
            <a:ext cx="5994732" cy="596510"/>
          </a:xfrm>
          <a:prstGeom prst="rect">
            <a:avLst/>
          </a:prstGeom>
          <a:noFill/>
        </p:spPr>
        <p:txBody>
          <a:bodyPr wrap="square">
            <a:spAutoFit/>
          </a:bodyPr>
          <a:lstStyle/>
          <a:p>
            <a:r>
              <a:rPr lang="en-US" sz="1092" dirty="0"/>
              <a:t>(a) Change in electron density of the F0 center along its migration pathway. The red and light pink spheres are O and Mg, respectively (b)Values of the migration barriers of F centers in MgO as an electric field is applied.</a:t>
            </a:r>
          </a:p>
        </p:txBody>
      </p:sp>
      <p:pic>
        <p:nvPicPr>
          <p:cNvPr id="13" name="Picture 12">
            <a:extLst>
              <a:ext uri="{FF2B5EF4-FFF2-40B4-BE49-F238E27FC236}">
                <a16:creationId xmlns:a16="http://schemas.microsoft.com/office/drawing/2014/main" id="{78B0E539-3C8E-47EE-8EBF-4F74BE013C85}"/>
              </a:ext>
            </a:extLst>
          </p:cNvPr>
          <p:cNvPicPr>
            <a:picLocks noChangeAspect="1"/>
          </p:cNvPicPr>
          <p:nvPr/>
        </p:nvPicPr>
        <p:blipFill>
          <a:blip r:embed="rId7"/>
          <a:stretch>
            <a:fillRect/>
          </a:stretch>
        </p:blipFill>
        <p:spPr>
          <a:xfrm>
            <a:off x="6136129" y="112509"/>
            <a:ext cx="2887984" cy="2379699"/>
          </a:xfrm>
          <a:prstGeom prst="rect">
            <a:avLst/>
          </a:prstGeom>
        </p:spPr>
      </p:pic>
      <p:sp>
        <p:nvSpPr>
          <p:cNvPr id="87" name="TextBox 86">
            <a:extLst>
              <a:ext uri="{FF2B5EF4-FFF2-40B4-BE49-F238E27FC236}">
                <a16:creationId xmlns:a16="http://schemas.microsoft.com/office/drawing/2014/main" id="{263E7C24-96B8-49DF-8C02-502F99456832}"/>
              </a:ext>
            </a:extLst>
          </p:cNvPr>
          <p:cNvSpPr txBox="1"/>
          <p:nvPr/>
        </p:nvSpPr>
        <p:spPr>
          <a:xfrm>
            <a:off x="6136129" y="3003078"/>
            <a:ext cx="2887984" cy="353687"/>
          </a:xfrm>
          <a:prstGeom prst="rect">
            <a:avLst/>
          </a:prstGeom>
          <a:noFill/>
        </p:spPr>
        <p:txBody>
          <a:bodyPr wrap="square">
            <a:spAutoFit/>
          </a:bodyPr>
          <a:lstStyle/>
          <a:p>
            <a:pPr algn="just"/>
            <a:r>
              <a:rPr lang="en-US" sz="849" dirty="0"/>
              <a:t>Ramesh </a:t>
            </a:r>
            <a:r>
              <a:rPr lang="en-US" sz="849" i="1" dirty="0"/>
              <a:t>et al. 2021</a:t>
            </a:r>
            <a:r>
              <a:rPr lang="en-US" sz="849" dirty="0"/>
              <a:t> Insertion Trade-off Effects on the Spin-Transfer Torque Memory Explored by In Situ X-ray</a:t>
            </a:r>
          </a:p>
        </p:txBody>
      </p:sp>
      <p:sp>
        <p:nvSpPr>
          <p:cNvPr id="88" name="TextBox 87">
            <a:extLst>
              <a:ext uri="{FF2B5EF4-FFF2-40B4-BE49-F238E27FC236}">
                <a16:creationId xmlns:a16="http://schemas.microsoft.com/office/drawing/2014/main" id="{7D474C4E-B80A-4282-9D4F-DDF28C1B6FDB}"/>
              </a:ext>
            </a:extLst>
          </p:cNvPr>
          <p:cNvSpPr txBox="1"/>
          <p:nvPr/>
        </p:nvSpPr>
        <p:spPr>
          <a:xfrm>
            <a:off x="6091429" y="2484771"/>
            <a:ext cx="2957915" cy="764568"/>
          </a:xfrm>
          <a:prstGeom prst="rect">
            <a:avLst/>
          </a:prstGeom>
          <a:noFill/>
        </p:spPr>
        <p:txBody>
          <a:bodyPr wrap="square">
            <a:spAutoFit/>
          </a:bodyPr>
          <a:lstStyle/>
          <a:p>
            <a:r>
              <a:rPr lang="en-US" sz="1092" dirty="0"/>
              <a:t>Mg insertion layer between MgO-</a:t>
            </a:r>
            <a:r>
              <a:rPr lang="en-US" sz="1092" dirty="0" err="1"/>
              <a:t>CoFeb</a:t>
            </a:r>
            <a:r>
              <a:rPr lang="en-US" sz="1092" dirty="0"/>
              <a:t> interface changing crystallinity and defect formation. Improved TDDB but worsened magnetism.</a:t>
            </a:r>
          </a:p>
        </p:txBody>
      </p:sp>
      <p:pic>
        <p:nvPicPr>
          <p:cNvPr id="5" name="Picture 4">
            <a:extLst>
              <a:ext uri="{FF2B5EF4-FFF2-40B4-BE49-F238E27FC236}">
                <a16:creationId xmlns:a16="http://schemas.microsoft.com/office/drawing/2014/main" id="{F1C4B41C-3715-4AA5-9601-D43AD5D573FF}"/>
              </a:ext>
            </a:extLst>
          </p:cNvPr>
          <p:cNvPicPr>
            <a:picLocks noChangeAspect="1"/>
          </p:cNvPicPr>
          <p:nvPr/>
        </p:nvPicPr>
        <p:blipFill rotWithShape="1">
          <a:blip r:embed="rId8"/>
          <a:srcRect l="1586" b="1689"/>
          <a:stretch/>
        </p:blipFill>
        <p:spPr>
          <a:xfrm>
            <a:off x="329399" y="3756954"/>
            <a:ext cx="5432513" cy="2204449"/>
          </a:xfrm>
          <a:prstGeom prst="rect">
            <a:avLst/>
          </a:prstGeom>
        </p:spPr>
      </p:pic>
      <p:sp>
        <p:nvSpPr>
          <p:cNvPr id="20" name="TextBox 19">
            <a:extLst>
              <a:ext uri="{FF2B5EF4-FFF2-40B4-BE49-F238E27FC236}">
                <a16:creationId xmlns:a16="http://schemas.microsoft.com/office/drawing/2014/main" id="{238E5485-1BD3-423F-8B2F-59B0709AE0D2}"/>
              </a:ext>
            </a:extLst>
          </p:cNvPr>
          <p:cNvSpPr txBox="1"/>
          <p:nvPr/>
        </p:nvSpPr>
        <p:spPr>
          <a:xfrm>
            <a:off x="664645" y="5968086"/>
            <a:ext cx="5431355" cy="428451"/>
          </a:xfrm>
          <a:prstGeom prst="rect">
            <a:avLst/>
          </a:prstGeom>
          <a:noFill/>
        </p:spPr>
        <p:txBody>
          <a:bodyPr wrap="square">
            <a:spAutoFit/>
          </a:bodyPr>
          <a:lstStyle/>
          <a:p>
            <a:r>
              <a:rPr lang="en-US" sz="1092" dirty="0"/>
              <a:t>Fei Guo </a:t>
            </a:r>
            <a:r>
              <a:rPr lang="en-US" sz="1092" i="1" dirty="0"/>
              <a:t>et al. </a:t>
            </a:r>
            <a:r>
              <a:rPr lang="en-US" sz="1092" dirty="0"/>
              <a:t>2018 Strong anti-strain capacity of </a:t>
            </a:r>
            <a:r>
              <a:rPr lang="en-US" sz="1092" dirty="0" err="1"/>
              <a:t>CoFeB</a:t>
            </a:r>
            <a:r>
              <a:rPr lang="en-US" sz="1092" dirty="0"/>
              <a:t>/MgO interface on electronic</a:t>
            </a:r>
          </a:p>
          <a:p>
            <a:r>
              <a:rPr lang="en-US" sz="1092" dirty="0"/>
              <a:t>structure and state coupling</a:t>
            </a:r>
          </a:p>
        </p:txBody>
      </p:sp>
      <p:sp>
        <p:nvSpPr>
          <p:cNvPr id="12" name="TextBox 11">
            <a:extLst>
              <a:ext uri="{FF2B5EF4-FFF2-40B4-BE49-F238E27FC236}">
                <a16:creationId xmlns:a16="http://schemas.microsoft.com/office/drawing/2014/main" id="{E59F0933-99A0-4B0B-95F2-ABF74256660F}"/>
              </a:ext>
            </a:extLst>
          </p:cNvPr>
          <p:cNvSpPr txBox="1"/>
          <p:nvPr/>
        </p:nvSpPr>
        <p:spPr>
          <a:xfrm>
            <a:off x="1212819" y="3817205"/>
            <a:ext cx="948928" cy="614912"/>
          </a:xfrm>
          <a:prstGeom prst="rect">
            <a:avLst/>
          </a:prstGeom>
        </p:spPr>
        <p:txBody>
          <a:bodyPr wrap="square" rtlCol="0">
            <a:spAutoFit/>
          </a:bodyPr>
          <a:lstStyle/>
          <a:p>
            <a:pPr algn="l"/>
            <a:r>
              <a:rPr lang="en-US" sz="1698" b="1" kern="0" dirty="0"/>
              <a:t>0% strain</a:t>
            </a:r>
          </a:p>
        </p:txBody>
      </p:sp>
      <p:sp>
        <p:nvSpPr>
          <p:cNvPr id="22" name="TextBox 21">
            <a:extLst>
              <a:ext uri="{FF2B5EF4-FFF2-40B4-BE49-F238E27FC236}">
                <a16:creationId xmlns:a16="http://schemas.microsoft.com/office/drawing/2014/main" id="{0E6A8AEF-AE6E-47A6-A213-3229E61E9D1B}"/>
              </a:ext>
            </a:extLst>
          </p:cNvPr>
          <p:cNvSpPr txBox="1"/>
          <p:nvPr/>
        </p:nvSpPr>
        <p:spPr>
          <a:xfrm>
            <a:off x="3639270" y="3816923"/>
            <a:ext cx="1118066" cy="614912"/>
          </a:xfrm>
          <a:prstGeom prst="rect">
            <a:avLst/>
          </a:prstGeom>
        </p:spPr>
        <p:txBody>
          <a:bodyPr wrap="square" rtlCol="0">
            <a:spAutoFit/>
          </a:bodyPr>
          <a:lstStyle/>
          <a:p>
            <a:pPr algn="l"/>
            <a:r>
              <a:rPr lang="en-US" sz="1698" b="1" kern="0" dirty="0"/>
              <a:t>3.5% strain</a:t>
            </a:r>
          </a:p>
        </p:txBody>
      </p:sp>
      <p:sp>
        <p:nvSpPr>
          <p:cNvPr id="16" name="TextBox 15">
            <a:extLst>
              <a:ext uri="{FF2B5EF4-FFF2-40B4-BE49-F238E27FC236}">
                <a16:creationId xmlns:a16="http://schemas.microsoft.com/office/drawing/2014/main" id="{A79B0E1E-3A63-4861-AAEA-4B62321B7F69}"/>
              </a:ext>
            </a:extLst>
          </p:cNvPr>
          <p:cNvSpPr txBox="1"/>
          <p:nvPr/>
        </p:nvSpPr>
        <p:spPr>
          <a:xfrm rot="10800000">
            <a:off x="37222" y="3780661"/>
            <a:ext cx="371320" cy="1862048"/>
          </a:xfrm>
          <a:prstGeom prst="rect">
            <a:avLst/>
          </a:prstGeom>
        </p:spPr>
        <p:txBody>
          <a:bodyPr vert="eaVert" wrap="none" rtlCol="0">
            <a:spAutoFit/>
          </a:bodyPr>
          <a:lstStyle/>
          <a:p>
            <a:pPr algn="l"/>
            <a:r>
              <a:rPr lang="en-US" sz="1213" kern="0" dirty="0"/>
              <a:t>Majority </a:t>
            </a:r>
            <a:r>
              <a:rPr lang="el-GR" sz="1213" kern="0" dirty="0">
                <a:latin typeface="Calibri" panose="020F0502020204030204" pitchFamily="34" charset="0"/>
                <a:cs typeface="Calibri" panose="020F0502020204030204" pitchFamily="34" charset="0"/>
              </a:rPr>
              <a:t>Δ</a:t>
            </a:r>
            <a:r>
              <a:rPr lang="en-US" sz="1213" kern="0" baseline="-25000" dirty="0">
                <a:latin typeface="Calibri" panose="020F0502020204030204" pitchFamily="34" charset="0"/>
                <a:cs typeface="Calibri" panose="020F0502020204030204" pitchFamily="34" charset="0"/>
              </a:rPr>
              <a:t>1</a:t>
            </a:r>
            <a:r>
              <a:rPr lang="en-US" sz="1213" kern="0" dirty="0"/>
              <a:t> Spin Bloch State</a:t>
            </a:r>
          </a:p>
        </p:txBody>
      </p:sp>
    </p:spTree>
    <p:extLst>
      <p:ext uri="{BB962C8B-B14F-4D97-AF65-F5344CB8AC3E}">
        <p14:creationId xmlns:p14="http://schemas.microsoft.com/office/powerpoint/2010/main" val="292644902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2333625" y="16383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3286125" y="16383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r>
              <a:rPr lang="en-US" dirty="0"/>
              <a:t>+</a:t>
            </a:r>
            <a:r>
              <a:rPr lang="el-GR" dirty="0"/>
              <a:t>α</a:t>
            </a:r>
            <a:r>
              <a:rPr lang="en-US" baseline="-25000" dirty="0"/>
              <a:t>1</a:t>
            </a:r>
          </a:p>
        </p:txBody>
      </p:sp>
      <p:sp>
        <p:nvSpPr>
          <p:cNvPr id="8" name="Rectangle 7">
            <a:extLst>
              <a:ext uri="{FF2B5EF4-FFF2-40B4-BE49-F238E27FC236}">
                <a16:creationId xmlns:a16="http://schemas.microsoft.com/office/drawing/2014/main" id="{DC24132A-55B1-4AA1-AE6D-9886AD486F04}"/>
              </a:ext>
            </a:extLst>
          </p:cNvPr>
          <p:cNvSpPr/>
          <p:nvPr/>
        </p:nvSpPr>
        <p:spPr>
          <a:xfrm>
            <a:off x="4238625" y="163830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5191125" y="16383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r>
              <a:rPr lang="en-US" dirty="0"/>
              <a:t>+</a:t>
            </a:r>
            <a:r>
              <a:rPr lang="el-GR" dirty="0"/>
              <a:t>α</a:t>
            </a:r>
            <a:r>
              <a:rPr lang="en-US" baseline="-25000" dirty="0"/>
              <a:t>1</a:t>
            </a: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6143625" y="16383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2333625" y="2590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3286125" y="2590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r>
              <a:rPr lang="en-US" baseline="-25000" dirty="0"/>
              <a:t>1</a:t>
            </a: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4238625" y="2590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r>
              <a:rPr lang="en-US" baseline="-25000" dirty="0"/>
              <a:t>1</a:t>
            </a: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5191125" y="2590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r>
              <a:rPr lang="en-US" baseline="-25000" dirty="0"/>
              <a:t>1</a:t>
            </a: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6143625" y="2590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2333625" y="3543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3286125" y="3543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4238625" y="3543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5191125" y="3543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6143625" y="35433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2333625" y="4495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3286125" y="4495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4238625" y="4495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5191125" y="4495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6143625" y="449580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2333625" y="54483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6D966253-0BCC-4103-A2A0-DABD3244DAD3}"/>
              </a:ext>
            </a:extLst>
          </p:cNvPr>
          <p:cNvSpPr/>
          <p:nvPr/>
        </p:nvSpPr>
        <p:spPr>
          <a:xfrm>
            <a:off x="3286125" y="54483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37FD60E-DBE0-41A7-83CA-C4780E5465AC}"/>
              </a:ext>
            </a:extLst>
          </p:cNvPr>
          <p:cNvSpPr/>
          <p:nvPr/>
        </p:nvSpPr>
        <p:spPr>
          <a:xfrm>
            <a:off x="4238625" y="54483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CD0EAA4-FEB3-4256-B88E-3EA0EC16053F}"/>
              </a:ext>
            </a:extLst>
          </p:cNvPr>
          <p:cNvSpPr/>
          <p:nvPr/>
        </p:nvSpPr>
        <p:spPr>
          <a:xfrm>
            <a:off x="5191125" y="54483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01E3DB20-0AD7-4426-A62F-EAC46061A48B}"/>
              </a:ext>
            </a:extLst>
          </p:cNvPr>
          <p:cNvSpPr/>
          <p:nvPr/>
        </p:nvSpPr>
        <p:spPr>
          <a:xfrm>
            <a:off x="6143625" y="544830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extBox 32">
            <a:extLst>
              <a:ext uri="{FF2B5EF4-FFF2-40B4-BE49-F238E27FC236}">
                <a16:creationId xmlns:a16="http://schemas.microsoft.com/office/drawing/2014/main" id="{1C94F33A-5F3E-4246-B25F-5A95776616B2}"/>
              </a:ext>
            </a:extLst>
          </p:cNvPr>
          <p:cNvSpPr txBox="1"/>
          <p:nvPr/>
        </p:nvSpPr>
        <p:spPr>
          <a:xfrm>
            <a:off x="9191625" y="2882384"/>
            <a:ext cx="795602" cy="369332"/>
          </a:xfrm>
          <a:prstGeom prst="rect">
            <a:avLst/>
          </a:prstGeom>
          <a:noFill/>
        </p:spPr>
        <p:txBody>
          <a:bodyPr wrap="none" rtlCol="0">
            <a:spAutoFit/>
          </a:bodyPr>
          <a:lstStyle/>
          <a:p>
            <a:r>
              <a:rPr lang="en-US" dirty="0"/>
              <a:t>Defect</a:t>
            </a:r>
          </a:p>
        </p:txBody>
      </p:sp>
      <p:sp>
        <p:nvSpPr>
          <p:cNvPr id="35" name="Rectangle 34">
            <a:extLst>
              <a:ext uri="{FF2B5EF4-FFF2-40B4-BE49-F238E27FC236}">
                <a16:creationId xmlns:a16="http://schemas.microsoft.com/office/drawing/2014/main" id="{9BF986F3-54ED-49A5-9DAB-47A2709B5BC4}"/>
              </a:ext>
            </a:extLst>
          </p:cNvPr>
          <p:cNvSpPr/>
          <p:nvPr/>
        </p:nvSpPr>
        <p:spPr>
          <a:xfrm>
            <a:off x="8048625" y="259080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TextBox 35">
            <a:extLst>
              <a:ext uri="{FF2B5EF4-FFF2-40B4-BE49-F238E27FC236}">
                <a16:creationId xmlns:a16="http://schemas.microsoft.com/office/drawing/2014/main" id="{5A38EC17-FEF2-4F7F-AC7D-3EC3FA98AFE9}"/>
              </a:ext>
            </a:extLst>
          </p:cNvPr>
          <p:cNvSpPr txBox="1"/>
          <p:nvPr/>
        </p:nvSpPr>
        <p:spPr>
          <a:xfrm>
            <a:off x="7514971" y="4019550"/>
            <a:ext cx="4148910" cy="2585323"/>
          </a:xfrm>
          <a:prstGeom prst="rect">
            <a:avLst/>
          </a:prstGeom>
          <a:noFill/>
        </p:spPr>
        <p:txBody>
          <a:bodyPr wrap="square" rtlCol="0">
            <a:spAutoFit/>
          </a:bodyPr>
          <a:lstStyle/>
          <a:p>
            <a:r>
              <a:rPr lang="el-GR" dirty="0"/>
              <a:t>α</a:t>
            </a:r>
            <a:r>
              <a:rPr lang="en-US" baseline="-25000" dirty="0"/>
              <a:t>count</a:t>
            </a:r>
            <a:r>
              <a:rPr lang="en-US" dirty="0"/>
              <a:t> = function(count of neighboring defects)</a:t>
            </a:r>
          </a:p>
          <a:p>
            <a:endParaRPr lang="en-US" dirty="0"/>
          </a:p>
          <a:p>
            <a:r>
              <a:rPr lang="en-US" dirty="0"/>
              <a:t>Where function is tbc:</a:t>
            </a:r>
          </a:p>
          <a:p>
            <a:pPr marL="342900" indent="-342900">
              <a:buAutoNum type="arabicPeriod"/>
            </a:pPr>
            <a:r>
              <a:rPr lang="en-US" dirty="0"/>
              <a:t>Polynomial</a:t>
            </a:r>
          </a:p>
          <a:p>
            <a:pPr marL="342900" indent="-342900">
              <a:buAutoNum type="arabicPeriod"/>
            </a:pPr>
            <a:r>
              <a:rPr lang="en-US" dirty="0"/>
              <a:t>Log </a:t>
            </a:r>
          </a:p>
          <a:p>
            <a:pPr marL="342900" indent="-342900">
              <a:buAutoNum type="arabicPeriod"/>
            </a:pPr>
            <a:r>
              <a:rPr lang="en-US" dirty="0"/>
              <a:t>Power</a:t>
            </a:r>
          </a:p>
          <a:p>
            <a:pPr marL="342900" indent="-342900">
              <a:buAutoNum type="arabicPeriod"/>
            </a:pPr>
            <a:r>
              <a:rPr lang="en-US" dirty="0"/>
              <a:t>Exponential</a:t>
            </a:r>
          </a:p>
          <a:p>
            <a:pPr marL="342900" indent="-342900">
              <a:buAutoNum type="arabicPeriod"/>
            </a:pPr>
            <a:r>
              <a:rPr lang="en-US" dirty="0"/>
              <a:t>Look up table (from Yee Sin’s DFT)</a:t>
            </a:r>
          </a:p>
        </p:txBody>
      </p:sp>
      <p:sp>
        <p:nvSpPr>
          <p:cNvPr id="37" name="Title 1">
            <a:extLst>
              <a:ext uri="{FF2B5EF4-FFF2-40B4-BE49-F238E27FC236}">
                <a16:creationId xmlns:a16="http://schemas.microsoft.com/office/drawing/2014/main" id="{EF34047A-6A19-440C-9852-DBA23EAEA4BC}"/>
              </a:ext>
            </a:extLst>
          </p:cNvPr>
          <p:cNvSpPr txBox="1">
            <a:spLocks/>
          </p:cNvSpPr>
          <p:nvPr/>
        </p:nvSpPr>
        <p:spPr>
          <a:xfrm>
            <a:off x="838199" y="20878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a:t>
            </a:r>
          </a:p>
        </p:txBody>
      </p:sp>
      <p:sp>
        <p:nvSpPr>
          <p:cNvPr id="38" name="Text Placeholder 37">
            <a:extLst>
              <a:ext uri="{FF2B5EF4-FFF2-40B4-BE49-F238E27FC236}">
                <a16:creationId xmlns:a16="http://schemas.microsoft.com/office/drawing/2014/main" id="{A79F881D-BA25-45CF-A3EB-52AEC48285B1}"/>
              </a:ext>
            </a:extLst>
          </p:cNvPr>
          <p:cNvSpPr>
            <a:spLocks noGrp="1"/>
          </p:cNvSpPr>
          <p:nvPr>
            <p:ph type="body" sz="quarter" idx="25"/>
          </p:nvPr>
        </p:nvSpPr>
        <p:spPr/>
        <p:txBody>
          <a:bodyPr>
            <a:normAutofit fontScale="62500" lnSpcReduction="20000"/>
          </a:bodyPr>
          <a:lstStyle/>
          <a:p>
            <a:endParaRPr lang="en-US"/>
          </a:p>
        </p:txBody>
      </p:sp>
      <p:sp>
        <p:nvSpPr>
          <p:cNvPr id="39" name="Text Placeholder 38">
            <a:extLst>
              <a:ext uri="{FF2B5EF4-FFF2-40B4-BE49-F238E27FC236}">
                <a16:creationId xmlns:a16="http://schemas.microsoft.com/office/drawing/2014/main" id="{FBD38F1F-E18C-4466-BF7C-956EC68A6D6B}"/>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48174275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2318385" y="178308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3270885" y="178308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r>
              <a:rPr lang="en-US" dirty="0"/>
              <a:t>+</a:t>
            </a:r>
            <a:r>
              <a:rPr lang="el-GR" dirty="0"/>
              <a:t>α</a:t>
            </a:r>
            <a:r>
              <a:rPr lang="en-US" baseline="-25000" dirty="0"/>
              <a:t>2</a:t>
            </a: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4223385" y="178308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5175885" y="178308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r>
              <a:rPr lang="en-US" dirty="0"/>
              <a:t>+</a:t>
            </a:r>
            <a:r>
              <a:rPr lang="el-GR" dirty="0"/>
              <a:t>α</a:t>
            </a:r>
            <a:r>
              <a:rPr lang="en-US" baseline="-25000" dirty="0"/>
              <a:t>2</a:t>
            </a: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6128385" y="178308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2318385" y="27355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3270885" y="27355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r>
              <a:rPr lang="en-US" baseline="-25000" dirty="0"/>
              <a:t>2</a:t>
            </a: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4223385" y="273558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5175885" y="27355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r>
              <a:rPr lang="en-US" baseline="-25000" dirty="0"/>
              <a:t>2</a:t>
            </a: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6128385" y="27355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2318385" y="36880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3270885" y="36880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r>
              <a:rPr lang="en-US" baseline="-25000" dirty="0"/>
              <a:t>1</a:t>
            </a: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4223385" y="36880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r>
              <a:rPr lang="en-US" baseline="-25000" dirty="0"/>
              <a:t>1</a:t>
            </a: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5175885" y="36880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r>
              <a:rPr lang="en-US" baseline="-25000" dirty="0"/>
              <a:t>1</a:t>
            </a: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6128385" y="36880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2318385" y="46405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3270885" y="46405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4223385" y="46405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5175885" y="46405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6128385" y="464058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2318385" y="559308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6D966253-0BCC-4103-A2A0-DABD3244DAD3}"/>
              </a:ext>
            </a:extLst>
          </p:cNvPr>
          <p:cNvSpPr/>
          <p:nvPr/>
        </p:nvSpPr>
        <p:spPr>
          <a:xfrm>
            <a:off x="3270885" y="559308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37FD60E-DBE0-41A7-83CA-C4780E5465AC}"/>
              </a:ext>
            </a:extLst>
          </p:cNvPr>
          <p:cNvSpPr/>
          <p:nvPr/>
        </p:nvSpPr>
        <p:spPr>
          <a:xfrm>
            <a:off x="4223385" y="559308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CD0EAA4-FEB3-4256-B88E-3EA0EC16053F}"/>
              </a:ext>
            </a:extLst>
          </p:cNvPr>
          <p:cNvSpPr/>
          <p:nvPr/>
        </p:nvSpPr>
        <p:spPr>
          <a:xfrm>
            <a:off x="5175885" y="559308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01E3DB20-0AD7-4426-A62F-EAC46061A48B}"/>
              </a:ext>
            </a:extLst>
          </p:cNvPr>
          <p:cNvSpPr/>
          <p:nvPr/>
        </p:nvSpPr>
        <p:spPr>
          <a:xfrm>
            <a:off x="6128385" y="559308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extBox 32">
            <a:extLst>
              <a:ext uri="{FF2B5EF4-FFF2-40B4-BE49-F238E27FC236}">
                <a16:creationId xmlns:a16="http://schemas.microsoft.com/office/drawing/2014/main" id="{1C94F33A-5F3E-4246-B25F-5A95776616B2}"/>
              </a:ext>
            </a:extLst>
          </p:cNvPr>
          <p:cNvSpPr txBox="1"/>
          <p:nvPr/>
        </p:nvSpPr>
        <p:spPr>
          <a:xfrm>
            <a:off x="9176385" y="3027164"/>
            <a:ext cx="795602" cy="369332"/>
          </a:xfrm>
          <a:prstGeom prst="rect">
            <a:avLst/>
          </a:prstGeom>
          <a:noFill/>
        </p:spPr>
        <p:txBody>
          <a:bodyPr wrap="none" rtlCol="0">
            <a:spAutoFit/>
          </a:bodyPr>
          <a:lstStyle/>
          <a:p>
            <a:r>
              <a:rPr lang="en-US" dirty="0"/>
              <a:t>Defect</a:t>
            </a:r>
          </a:p>
        </p:txBody>
      </p:sp>
      <p:sp>
        <p:nvSpPr>
          <p:cNvPr id="35" name="Rectangle 34">
            <a:extLst>
              <a:ext uri="{FF2B5EF4-FFF2-40B4-BE49-F238E27FC236}">
                <a16:creationId xmlns:a16="http://schemas.microsoft.com/office/drawing/2014/main" id="{9BF986F3-54ED-49A5-9DAB-47A2709B5BC4}"/>
              </a:ext>
            </a:extLst>
          </p:cNvPr>
          <p:cNvSpPr/>
          <p:nvPr/>
        </p:nvSpPr>
        <p:spPr>
          <a:xfrm>
            <a:off x="8033385" y="273558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TextBox 35">
            <a:extLst>
              <a:ext uri="{FF2B5EF4-FFF2-40B4-BE49-F238E27FC236}">
                <a16:creationId xmlns:a16="http://schemas.microsoft.com/office/drawing/2014/main" id="{5A38EC17-FEF2-4F7F-AC7D-3EC3FA98AFE9}"/>
              </a:ext>
            </a:extLst>
          </p:cNvPr>
          <p:cNvSpPr txBox="1"/>
          <p:nvPr/>
        </p:nvSpPr>
        <p:spPr>
          <a:xfrm>
            <a:off x="7499731" y="3960257"/>
            <a:ext cx="4148910" cy="2585323"/>
          </a:xfrm>
          <a:prstGeom prst="rect">
            <a:avLst/>
          </a:prstGeom>
          <a:noFill/>
        </p:spPr>
        <p:txBody>
          <a:bodyPr wrap="square" rtlCol="0">
            <a:spAutoFit/>
          </a:bodyPr>
          <a:lstStyle/>
          <a:p>
            <a:r>
              <a:rPr lang="el-GR" dirty="0"/>
              <a:t>α</a:t>
            </a:r>
            <a:r>
              <a:rPr lang="en-US" baseline="-25000" dirty="0"/>
              <a:t>count</a:t>
            </a:r>
            <a:r>
              <a:rPr lang="en-US" dirty="0"/>
              <a:t> = function(count of neighboring defects)</a:t>
            </a:r>
          </a:p>
          <a:p>
            <a:endParaRPr lang="en-US" dirty="0"/>
          </a:p>
          <a:p>
            <a:r>
              <a:rPr lang="en-US" dirty="0"/>
              <a:t>Where function is tbc:</a:t>
            </a:r>
          </a:p>
          <a:p>
            <a:pPr marL="342900" indent="-342900">
              <a:buAutoNum type="arabicPeriod"/>
            </a:pPr>
            <a:r>
              <a:rPr lang="en-US" dirty="0"/>
              <a:t>Polynomial [A*count^2+B*</a:t>
            </a:r>
            <a:r>
              <a:rPr lang="en-US" dirty="0" err="1"/>
              <a:t>count+C</a:t>
            </a:r>
            <a:r>
              <a:rPr lang="en-US" dirty="0"/>
              <a:t>]</a:t>
            </a:r>
          </a:p>
          <a:p>
            <a:pPr marL="342900" indent="-342900">
              <a:buAutoNum type="arabicPeriod"/>
            </a:pPr>
            <a:r>
              <a:rPr lang="en-US" dirty="0"/>
              <a:t>Log [A*log(B*</a:t>
            </a:r>
            <a:r>
              <a:rPr lang="en-US" dirty="0" err="1"/>
              <a:t>count+C</a:t>
            </a:r>
            <a:r>
              <a:rPr lang="en-US" dirty="0"/>
              <a:t>)]</a:t>
            </a:r>
          </a:p>
          <a:p>
            <a:pPr marL="342900" indent="-342900">
              <a:buAutoNum type="arabicPeriod"/>
            </a:pPr>
            <a:r>
              <a:rPr lang="en-US" dirty="0"/>
              <a:t>Power [A(</a:t>
            </a:r>
            <a:r>
              <a:rPr lang="en-US" dirty="0" err="1"/>
              <a:t>count+C</a:t>
            </a:r>
            <a:r>
              <a:rPr lang="en-US" dirty="0"/>
              <a:t>)^B]</a:t>
            </a:r>
          </a:p>
          <a:p>
            <a:pPr marL="342900" indent="-342900">
              <a:buAutoNum type="arabicPeriod"/>
            </a:pPr>
            <a:r>
              <a:rPr lang="en-US" dirty="0"/>
              <a:t>Exponential [A*(exp(B*</a:t>
            </a:r>
            <a:r>
              <a:rPr lang="en-US" dirty="0" err="1"/>
              <a:t>count+C</a:t>
            </a:r>
            <a:r>
              <a:rPr lang="en-US" dirty="0"/>
              <a:t>))]</a:t>
            </a:r>
          </a:p>
          <a:p>
            <a:pPr marL="342900" indent="-342900">
              <a:buFontTx/>
              <a:buAutoNum type="arabicPeriod"/>
            </a:pPr>
            <a:r>
              <a:rPr lang="en-US" dirty="0"/>
              <a:t>Look up table (from Yee Sin’s DFT)</a:t>
            </a:r>
          </a:p>
        </p:txBody>
      </p:sp>
      <p:sp>
        <p:nvSpPr>
          <p:cNvPr id="31" name="Title 1">
            <a:extLst>
              <a:ext uri="{FF2B5EF4-FFF2-40B4-BE49-F238E27FC236}">
                <a16:creationId xmlns:a16="http://schemas.microsoft.com/office/drawing/2014/main" id="{0DD40350-940A-4949-A414-FF4829FFDBE0}"/>
              </a:ext>
            </a:extLst>
          </p:cNvPr>
          <p:cNvSpPr txBox="1">
            <a:spLocks/>
          </p:cNvSpPr>
          <p:nvPr/>
        </p:nvSpPr>
        <p:spPr>
          <a:xfrm>
            <a:off x="838199" y="20878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a:t>
            </a:r>
          </a:p>
        </p:txBody>
      </p:sp>
      <p:sp>
        <p:nvSpPr>
          <p:cNvPr id="38" name="Text Placeholder 37">
            <a:extLst>
              <a:ext uri="{FF2B5EF4-FFF2-40B4-BE49-F238E27FC236}">
                <a16:creationId xmlns:a16="http://schemas.microsoft.com/office/drawing/2014/main" id="{62B48399-A318-42F9-92E7-8FACEEEAB69A}"/>
              </a:ext>
            </a:extLst>
          </p:cNvPr>
          <p:cNvSpPr>
            <a:spLocks noGrp="1"/>
          </p:cNvSpPr>
          <p:nvPr>
            <p:ph type="body" sz="quarter" idx="25"/>
          </p:nvPr>
        </p:nvSpPr>
        <p:spPr/>
        <p:txBody>
          <a:bodyPr>
            <a:normAutofit fontScale="62500" lnSpcReduction="20000"/>
          </a:bodyPr>
          <a:lstStyle/>
          <a:p>
            <a:endParaRPr lang="en-US"/>
          </a:p>
        </p:txBody>
      </p:sp>
      <p:sp>
        <p:nvSpPr>
          <p:cNvPr id="39" name="Text Placeholder 38">
            <a:extLst>
              <a:ext uri="{FF2B5EF4-FFF2-40B4-BE49-F238E27FC236}">
                <a16:creationId xmlns:a16="http://schemas.microsoft.com/office/drawing/2014/main" id="{A27FBE2A-F7A7-461E-B5AD-5579B8275561}"/>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116836539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D9021-C5DA-4DE7-8FEE-1BA68F237D1A}"/>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3ADCF6E4-198B-4BDA-9DB8-BF629B01180E}"/>
              </a:ext>
            </a:extLst>
          </p:cNvPr>
          <p:cNvSpPr>
            <a:spLocks noGrp="1"/>
          </p:cNvSpPr>
          <p:nvPr>
            <p:ph type="body" sz="quarter" idx="25"/>
          </p:nvPr>
        </p:nvSpPr>
        <p:spPr/>
        <p:txBody>
          <a:bodyPr>
            <a:normAutofit fontScale="62500" lnSpcReduction="20000"/>
          </a:bodyPr>
          <a:lstStyle/>
          <a:p>
            <a:endParaRPr lang="en-US"/>
          </a:p>
        </p:txBody>
      </p:sp>
      <p:sp>
        <p:nvSpPr>
          <p:cNvPr id="4" name="Text Placeholder 3">
            <a:extLst>
              <a:ext uri="{FF2B5EF4-FFF2-40B4-BE49-F238E27FC236}">
                <a16:creationId xmlns:a16="http://schemas.microsoft.com/office/drawing/2014/main" id="{304B0C64-6E75-4253-AC18-B6DD979D29C3}"/>
              </a:ext>
            </a:extLst>
          </p:cNvPr>
          <p:cNvSpPr>
            <a:spLocks noGrp="1"/>
          </p:cNvSpPr>
          <p:nvPr>
            <p:ph type="body" sz="quarter" idx="26"/>
          </p:nvPr>
        </p:nvSpPr>
        <p:spPr/>
        <p:txBody>
          <a:bodyPr>
            <a:normAutofit fontScale="40000" lnSpcReduction="20000"/>
          </a:bodyPr>
          <a:lstStyle/>
          <a:p>
            <a:endParaRPr lang="en-US"/>
          </a:p>
        </p:txBody>
      </p:sp>
      <p:sp>
        <p:nvSpPr>
          <p:cNvPr id="5" name="Title 1">
            <a:extLst>
              <a:ext uri="{FF2B5EF4-FFF2-40B4-BE49-F238E27FC236}">
                <a16:creationId xmlns:a16="http://schemas.microsoft.com/office/drawing/2014/main" id="{C2AE3D0B-B117-467C-A939-F5807C310504}"/>
              </a:ext>
            </a:extLst>
          </p:cNvPr>
          <p:cNvSpPr txBox="1">
            <a:spLocks/>
          </p:cNvSpPr>
          <p:nvPr/>
        </p:nvSpPr>
        <p:spPr>
          <a:xfrm>
            <a:off x="831850" y="1709738"/>
            <a:ext cx="10515600" cy="2852737"/>
          </a:xfrm>
          <a:prstGeom prst="rect">
            <a:avLst/>
          </a:prstGeom>
        </p:spPr>
        <p:txBody>
          <a:bodyPr vert="horz" wrap="square" lIns="0" tIns="12065" rIns="0" bIns="0" rtlCol="0" anchor="ctr">
            <a:spAutoFit/>
          </a:bodyPr>
          <a:lstStyle>
            <a:lvl1pPr marL="7701" algn="l" defTabSz="914400" rtl="0" eaLnBrk="1" latinLnBrk="0" hangingPunct="1">
              <a:lnSpc>
                <a:spcPct val="100000"/>
              </a:lnSpc>
              <a:spcBef>
                <a:spcPts val="58"/>
              </a:spcBef>
              <a:buNone/>
              <a:defRPr sz="4851" kern="1200">
                <a:solidFill>
                  <a:schemeClr val="tx1"/>
                </a:solidFill>
                <a:latin typeface="+mj-lt"/>
                <a:ea typeface="+mj-ea"/>
                <a:cs typeface="+mj-cs"/>
              </a:defRPr>
            </a:lvl1pPr>
          </a:lstStyle>
          <a:p>
            <a:r>
              <a:rPr lang="en-US"/>
              <a:t>Issue 2  </a:t>
            </a:r>
            <a:endParaRPr lang="en-US" dirty="0"/>
          </a:p>
        </p:txBody>
      </p:sp>
      <p:sp>
        <p:nvSpPr>
          <p:cNvPr id="6" name="Text Placeholder 2">
            <a:extLst>
              <a:ext uri="{FF2B5EF4-FFF2-40B4-BE49-F238E27FC236}">
                <a16:creationId xmlns:a16="http://schemas.microsoft.com/office/drawing/2014/main" id="{074731F4-E5B7-45A0-83D5-7735FF3AA76C}"/>
              </a:ext>
            </a:extLst>
          </p:cNvPr>
          <p:cNvSpPr txBox="1">
            <a:spLocks/>
          </p:cNvSpPr>
          <p:nvPr/>
        </p:nvSpPr>
        <p:spPr>
          <a:xfrm>
            <a:off x="831850" y="4589463"/>
            <a:ext cx="10515600" cy="150018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How to account for the asymmetric pulsing of bipolar pulsing (BIP)? </a:t>
            </a:r>
            <a:endParaRPr lang="en-US" dirty="0"/>
          </a:p>
        </p:txBody>
      </p:sp>
    </p:spTree>
    <p:extLst>
      <p:ext uri="{BB962C8B-B14F-4D97-AF65-F5344CB8AC3E}">
        <p14:creationId xmlns:p14="http://schemas.microsoft.com/office/powerpoint/2010/main" val="418482869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9603B-91BD-47E8-A120-8771ABF20D0C}"/>
              </a:ext>
            </a:extLst>
          </p:cNvPr>
          <p:cNvSpPr>
            <a:spLocks noGrp="1"/>
          </p:cNvSpPr>
          <p:nvPr>
            <p:ph type="title"/>
          </p:nvPr>
        </p:nvSpPr>
        <p:spPr/>
        <p:txBody>
          <a:bodyPr/>
          <a:lstStyle/>
          <a:p>
            <a:r>
              <a:rPr lang="en-US" dirty="0"/>
              <a:t>Context</a:t>
            </a:r>
          </a:p>
        </p:txBody>
      </p:sp>
      <p:sp>
        <p:nvSpPr>
          <p:cNvPr id="3" name="Content Placeholder 2">
            <a:extLst>
              <a:ext uri="{FF2B5EF4-FFF2-40B4-BE49-F238E27FC236}">
                <a16:creationId xmlns:a16="http://schemas.microsoft.com/office/drawing/2014/main" id="{F36A9248-75FE-4E1A-A25C-46568582CF60}"/>
              </a:ext>
            </a:extLst>
          </p:cNvPr>
          <p:cNvSpPr>
            <a:spLocks noGrp="1"/>
          </p:cNvSpPr>
          <p:nvPr>
            <p:ph type="body" sz="quarter" idx="25"/>
          </p:nvPr>
        </p:nvSpPr>
        <p:spPr/>
        <p:txBody>
          <a:bodyPr>
            <a:normAutofit fontScale="25000" lnSpcReduction="20000"/>
          </a:bodyPr>
          <a:lstStyle/>
          <a:p>
            <a:r>
              <a:rPr lang="en-US" dirty="0"/>
              <a:t>BIP pulsing is a repeated two step process. </a:t>
            </a:r>
          </a:p>
          <a:p>
            <a:endParaRPr lang="en-US" dirty="0"/>
          </a:p>
          <a:p>
            <a:r>
              <a:rPr lang="en-US" dirty="0"/>
              <a:t>Up (AP) </a:t>
            </a:r>
            <a:r>
              <a:rPr lang="en-US" dirty="0">
                <a:sym typeface="Wingdings" panose="05000000000000000000" pitchFamily="2" charset="2"/>
              </a:rPr>
              <a:t> Down (P)  Up (AP)  Down (P)  …</a:t>
            </a:r>
          </a:p>
          <a:p>
            <a:endParaRPr lang="en-US" dirty="0">
              <a:sym typeface="Wingdings" panose="05000000000000000000" pitchFamily="2" charset="2"/>
            </a:endParaRPr>
          </a:p>
          <a:p>
            <a:r>
              <a:rPr lang="en-US" dirty="0">
                <a:sym typeface="Wingdings" panose="05000000000000000000" pitchFamily="2" charset="2"/>
              </a:rPr>
              <a:t>Resistance for Up and Down are not the same. </a:t>
            </a:r>
            <a:r>
              <a:rPr lang="en-US" dirty="0" err="1">
                <a:sym typeface="Wingdings" panose="05000000000000000000" pitchFamily="2" charset="2"/>
              </a:rPr>
              <a:t>Ie</a:t>
            </a:r>
            <a:r>
              <a:rPr lang="en-US" dirty="0">
                <a:sym typeface="Wingdings" panose="05000000000000000000" pitchFamily="2" charset="2"/>
              </a:rPr>
              <a:t>. the k for defects are different.</a:t>
            </a:r>
          </a:p>
          <a:p>
            <a:pPr marL="0" indent="0">
              <a:buNone/>
            </a:pPr>
            <a:endParaRPr lang="en-US" dirty="0">
              <a:sym typeface="Wingdings" panose="05000000000000000000" pitchFamily="2" charset="2"/>
            </a:endParaRPr>
          </a:p>
          <a:p>
            <a:endParaRPr lang="en-US" dirty="0">
              <a:sym typeface="Wingdings" panose="05000000000000000000" pitchFamily="2" charset="2"/>
            </a:endParaRPr>
          </a:p>
        </p:txBody>
      </p:sp>
      <p:sp>
        <p:nvSpPr>
          <p:cNvPr id="5" name="Text Placeholder 4">
            <a:extLst>
              <a:ext uri="{FF2B5EF4-FFF2-40B4-BE49-F238E27FC236}">
                <a16:creationId xmlns:a16="http://schemas.microsoft.com/office/drawing/2014/main" id="{90449893-1BFA-442C-9313-263F4CC28D74}"/>
              </a:ext>
            </a:extLst>
          </p:cNvPr>
          <p:cNvSpPr>
            <a:spLocks noGrp="1"/>
          </p:cNvSpPr>
          <p:nvPr>
            <p:ph type="body" sz="quarter" idx="26"/>
          </p:nvPr>
        </p:nvSpPr>
        <p:spPr/>
        <p:txBody>
          <a:bodyPr>
            <a:normAutofit fontScale="40000" lnSpcReduction="20000"/>
          </a:bodyPr>
          <a:lstStyle/>
          <a:p>
            <a:endParaRPr lang="en-US"/>
          </a:p>
        </p:txBody>
      </p:sp>
      <p:sp>
        <p:nvSpPr>
          <p:cNvPr id="6" name="Content Placeholder 2">
            <a:extLst>
              <a:ext uri="{FF2B5EF4-FFF2-40B4-BE49-F238E27FC236}">
                <a16:creationId xmlns:a16="http://schemas.microsoft.com/office/drawing/2014/main" id="{5264D3E7-46B3-428D-8C39-88128593112D}"/>
              </a:ext>
            </a:extLst>
          </p:cNvPr>
          <p:cNvSpPr txBox="1">
            <a:spLocks/>
          </p:cNvSpPr>
          <p:nvPr/>
        </p:nvSpPr>
        <p:spPr>
          <a:xfrm>
            <a:off x="838200" y="1825625"/>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BIP pulsing is a repeated two step process. </a:t>
            </a:r>
          </a:p>
          <a:p>
            <a:endParaRPr lang="en-US"/>
          </a:p>
          <a:p>
            <a:r>
              <a:rPr lang="en-US"/>
              <a:t>Up (AP) </a:t>
            </a:r>
            <a:r>
              <a:rPr lang="en-US">
                <a:sym typeface="Wingdings" panose="05000000000000000000" pitchFamily="2" charset="2"/>
              </a:rPr>
              <a:t> Down (P)  Up (AP)  Down (P)  …</a:t>
            </a:r>
          </a:p>
          <a:p>
            <a:endParaRPr lang="en-US">
              <a:sym typeface="Wingdings" panose="05000000000000000000" pitchFamily="2" charset="2"/>
            </a:endParaRPr>
          </a:p>
          <a:p>
            <a:r>
              <a:rPr lang="en-US">
                <a:sym typeface="Wingdings" panose="05000000000000000000" pitchFamily="2" charset="2"/>
              </a:rPr>
              <a:t>Resistance for Up and Down are not the same. Ie. the k for defects are different.</a:t>
            </a:r>
          </a:p>
          <a:p>
            <a:pPr marL="0" indent="0">
              <a:buFont typeface="Arial" panose="020B0604020202020204" pitchFamily="34" charset="0"/>
              <a:buNone/>
            </a:pPr>
            <a:endParaRPr lang="en-US">
              <a:sym typeface="Wingdings" panose="05000000000000000000" pitchFamily="2" charset="2"/>
            </a:endParaRPr>
          </a:p>
          <a:p>
            <a:endParaRPr lang="en-US" dirty="0">
              <a:sym typeface="Wingdings" panose="05000000000000000000" pitchFamily="2" charset="2"/>
            </a:endParaRPr>
          </a:p>
        </p:txBody>
      </p:sp>
    </p:spTree>
    <p:extLst>
      <p:ext uri="{BB962C8B-B14F-4D97-AF65-F5344CB8AC3E}">
        <p14:creationId xmlns:p14="http://schemas.microsoft.com/office/powerpoint/2010/main" val="143041090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616807"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1177258"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1737709"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2298160"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2858611"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616807" y="2588323"/>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1177258" y="2588323"/>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1737709" y="2588323"/>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2298160" y="2588323"/>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2858611" y="2588323"/>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616807" y="3148774"/>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1177258" y="3148774"/>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1737709" y="3148774"/>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2298160" y="3148774"/>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2858611" y="3148774"/>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616807" y="3709225"/>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1177258" y="3709225"/>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1737709" y="3709225"/>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2298160" y="3709225"/>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2858611" y="3709225"/>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616807" y="4269676"/>
            <a:ext cx="560451" cy="560451"/>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6D966253-0BCC-4103-A2A0-DABD3244DAD3}"/>
              </a:ext>
            </a:extLst>
          </p:cNvPr>
          <p:cNvSpPr/>
          <p:nvPr/>
        </p:nvSpPr>
        <p:spPr>
          <a:xfrm>
            <a:off x="1177258" y="4269676"/>
            <a:ext cx="560451" cy="560451"/>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37FD60E-DBE0-41A7-83CA-C4780E5465AC}"/>
              </a:ext>
            </a:extLst>
          </p:cNvPr>
          <p:cNvSpPr/>
          <p:nvPr/>
        </p:nvSpPr>
        <p:spPr>
          <a:xfrm>
            <a:off x="1737709" y="4269676"/>
            <a:ext cx="560451" cy="560451"/>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CD0EAA4-FEB3-4256-B88E-3EA0EC16053F}"/>
              </a:ext>
            </a:extLst>
          </p:cNvPr>
          <p:cNvSpPr/>
          <p:nvPr/>
        </p:nvSpPr>
        <p:spPr>
          <a:xfrm>
            <a:off x="2298160" y="4269676"/>
            <a:ext cx="560451" cy="560451"/>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01E3DB20-0AD7-4426-A62F-EAC46061A48B}"/>
              </a:ext>
            </a:extLst>
          </p:cNvPr>
          <p:cNvSpPr/>
          <p:nvPr/>
        </p:nvSpPr>
        <p:spPr>
          <a:xfrm>
            <a:off x="2858611" y="4269676"/>
            <a:ext cx="560451" cy="560451"/>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3F78B65-44F6-479C-9AE0-8597C03EA580}"/>
              </a:ext>
            </a:extLst>
          </p:cNvPr>
          <p:cNvSpPr/>
          <p:nvPr/>
        </p:nvSpPr>
        <p:spPr>
          <a:xfrm>
            <a:off x="4694872" y="2027871"/>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37" name="Rectangle 36">
            <a:extLst>
              <a:ext uri="{FF2B5EF4-FFF2-40B4-BE49-F238E27FC236}">
                <a16:creationId xmlns:a16="http://schemas.microsoft.com/office/drawing/2014/main" id="{CC842A73-B70F-4F43-B832-D3AE212AF70E}"/>
              </a:ext>
            </a:extLst>
          </p:cNvPr>
          <p:cNvSpPr/>
          <p:nvPr/>
        </p:nvSpPr>
        <p:spPr>
          <a:xfrm>
            <a:off x="5255323" y="2027871"/>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66881E70-2186-46E3-90CE-D507386CC577}"/>
              </a:ext>
            </a:extLst>
          </p:cNvPr>
          <p:cNvSpPr/>
          <p:nvPr/>
        </p:nvSpPr>
        <p:spPr>
          <a:xfrm>
            <a:off x="5815774" y="2027871"/>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A565DE2D-C233-4FEB-B4E5-2BADAFA6A42E}"/>
              </a:ext>
            </a:extLst>
          </p:cNvPr>
          <p:cNvSpPr/>
          <p:nvPr/>
        </p:nvSpPr>
        <p:spPr>
          <a:xfrm>
            <a:off x="6376225" y="2027871"/>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304F6538-8C60-4444-B5DD-E4CE8A345F8B}"/>
              </a:ext>
            </a:extLst>
          </p:cNvPr>
          <p:cNvSpPr/>
          <p:nvPr/>
        </p:nvSpPr>
        <p:spPr>
          <a:xfrm>
            <a:off x="6936676" y="2027871"/>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986661B2-6F86-40DB-BA37-A404DE599D76}"/>
              </a:ext>
            </a:extLst>
          </p:cNvPr>
          <p:cNvSpPr/>
          <p:nvPr/>
        </p:nvSpPr>
        <p:spPr>
          <a:xfrm>
            <a:off x="4694872" y="2588322"/>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42" name="Rectangle 41">
            <a:extLst>
              <a:ext uri="{FF2B5EF4-FFF2-40B4-BE49-F238E27FC236}">
                <a16:creationId xmlns:a16="http://schemas.microsoft.com/office/drawing/2014/main" id="{148BB7EF-086F-43A8-A925-A6605B4EE46D}"/>
              </a:ext>
            </a:extLst>
          </p:cNvPr>
          <p:cNvSpPr/>
          <p:nvPr/>
        </p:nvSpPr>
        <p:spPr>
          <a:xfrm>
            <a:off x="5255323" y="2588322"/>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FDC5F117-6564-46A1-AFE9-FBC0BA814C73}"/>
              </a:ext>
            </a:extLst>
          </p:cNvPr>
          <p:cNvSpPr/>
          <p:nvPr/>
        </p:nvSpPr>
        <p:spPr>
          <a:xfrm>
            <a:off x="5815774" y="2588322"/>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3BEBEC87-13AE-4D7E-8169-28C92211A745}"/>
              </a:ext>
            </a:extLst>
          </p:cNvPr>
          <p:cNvSpPr/>
          <p:nvPr/>
        </p:nvSpPr>
        <p:spPr>
          <a:xfrm>
            <a:off x="6376225" y="2588322"/>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127DA14A-DFD4-4B3A-9B0F-956B01233AC1}"/>
              </a:ext>
            </a:extLst>
          </p:cNvPr>
          <p:cNvSpPr/>
          <p:nvPr/>
        </p:nvSpPr>
        <p:spPr>
          <a:xfrm>
            <a:off x="6936676" y="2588322"/>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45">
            <a:extLst>
              <a:ext uri="{FF2B5EF4-FFF2-40B4-BE49-F238E27FC236}">
                <a16:creationId xmlns:a16="http://schemas.microsoft.com/office/drawing/2014/main" id="{7F95745B-05C9-437D-BECE-418C95E92BE3}"/>
              </a:ext>
            </a:extLst>
          </p:cNvPr>
          <p:cNvSpPr/>
          <p:nvPr/>
        </p:nvSpPr>
        <p:spPr>
          <a:xfrm>
            <a:off x="4694872" y="3148773"/>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F6F12E7C-D727-4903-A4D0-9E3528126C16}"/>
              </a:ext>
            </a:extLst>
          </p:cNvPr>
          <p:cNvSpPr/>
          <p:nvPr/>
        </p:nvSpPr>
        <p:spPr>
          <a:xfrm>
            <a:off x="5255323" y="3148773"/>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a:extLst>
              <a:ext uri="{FF2B5EF4-FFF2-40B4-BE49-F238E27FC236}">
                <a16:creationId xmlns:a16="http://schemas.microsoft.com/office/drawing/2014/main" id="{1106EFD3-8587-4432-A7D3-E1B4F40CC092}"/>
              </a:ext>
            </a:extLst>
          </p:cNvPr>
          <p:cNvSpPr/>
          <p:nvPr/>
        </p:nvSpPr>
        <p:spPr>
          <a:xfrm>
            <a:off x="5815774" y="3148773"/>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a:extLst>
              <a:ext uri="{FF2B5EF4-FFF2-40B4-BE49-F238E27FC236}">
                <a16:creationId xmlns:a16="http://schemas.microsoft.com/office/drawing/2014/main" id="{625E417B-0A69-475F-881A-AA8A58B4E619}"/>
              </a:ext>
            </a:extLst>
          </p:cNvPr>
          <p:cNvSpPr/>
          <p:nvPr/>
        </p:nvSpPr>
        <p:spPr>
          <a:xfrm>
            <a:off x="6376225" y="3148773"/>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49">
            <a:extLst>
              <a:ext uri="{FF2B5EF4-FFF2-40B4-BE49-F238E27FC236}">
                <a16:creationId xmlns:a16="http://schemas.microsoft.com/office/drawing/2014/main" id="{A5BAFE17-DCDD-4785-8A7A-B429BAB2FADF}"/>
              </a:ext>
            </a:extLst>
          </p:cNvPr>
          <p:cNvSpPr/>
          <p:nvPr/>
        </p:nvSpPr>
        <p:spPr>
          <a:xfrm>
            <a:off x="6936676" y="3148773"/>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D97B680E-7402-48A8-8C13-DC49B3F9700F}"/>
              </a:ext>
            </a:extLst>
          </p:cNvPr>
          <p:cNvSpPr/>
          <p:nvPr/>
        </p:nvSpPr>
        <p:spPr>
          <a:xfrm>
            <a:off x="4694872" y="3709224"/>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8DB324CA-F9FD-4548-9339-CE1B3582F447}"/>
              </a:ext>
            </a:extLst>
          </p:cNvPr>
          <p:cNvSpPr/>
          <p:nvPr/>
        </p:nvSpPr>
        <p:spPr>
          <a:xfrm>
            <a:off x="5255323" y="3709224"/>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a:extLst>
              <a:ext uri="{FF2B5EF4-FFF2-40B4-BE49-F238E27FC236}">
                <a16:creationId xmlns:a16="http://schemas.microsoft.com/office/drawing/2014/main" id="{72F0A6E7-4367-49F0-A681-7ACCC121174C}"/>
              </a:ext>
            </a:extLst>
          </p:cNvPr>
          <p:cNvSpPr/>
          <p:nvPr/>
        </p:nvSpPr>
        <p:spPr>
          <a:xfrm>
            <a:off x="5815774" y="3709224"/>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06357B2A-D6FA-44CF-B4A9-DA6DA78B0070}"/>
              </a:ext>
            </a:extLst>
          </p:cNvPr>
          <p:cNvSpPr/>
          <p:nvPr/>
        </p:nvSpPr>
        <p:spPr>
          <a:xfrm>
            <a:off x="6376225" y="3709224"/>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ectangle 54">
            <a:extLst>
              <a:ext uri="{FF2B5EF4-FFF2-40B4-BE49-F238E27FC236}">
                <a16:creationId xmlns:a16="http://schemas.microsoft.com/office/drawing/2014/main" id="{B5B5613B-D1E8-404B-91F4-1E9CDF55DBAF}"/>
              </a:ext>
            </a:extLst>
          </p:cNvPr>
          <p:cNvSpPr/>
          <p:nvPr/>
        </p:nvSpPr>
        <p:spPr>
          <a:xfrm>
            <a:off x="6936676" y="3709224"/>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D1EC94D4-F09D-4AAE-8D30-AB6F92A7A797}"/>
              </a:ext>
            </a:extLst>
          </p:cNvPr>
          <p:cNvSpPr/>
          <p:nvPr/>
        </p:nvSpPr>
        <p:spPr>
          <a:xfrm>
            <a:off x="4694872" y="4269675"/>
            <a:ext cx="560451" cy="560451"/>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ectangle 56">
            <a:extLst>
              <a:ext uri="{FF2B5EF4-FFF2-40B4-BE49-F238E27FC236}">
                <a16:creationId xmlns:a16="http://schemas.microsoft.com/office/drawing/2014/main" id="{BAF3BF3D-C8AC-479F-8A71-FC199285F53D}"/>
              </a:ext>
            </a:extLst>
          </p:cNvPr>
          <p:cNvSpPr/>
          <p:nvPr/>
        </p:nvSpPr>
        <p:spPr>
          <a:xfrm>
            <a:off x="5255323" y="4269675"/>
            <a:ext cx="560451" cy="560451"/>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DED6AC86-4F84-4FED-935C-0A94BF6EE0C9}"/>
              </a:ext>
            </a:extLst>
          </p:cNvPr>
          <p:cNvSpPr/>
          <p:nvPr/>
        </p:nvSpPr>
        <p:spPr>
          <a:xfrm>
            <a:off x="5815774" y="4269675"/>
            <a:ext cx="560451" cy="560451"/>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58">
            <a:extLst>
              <a:ext uri="{FF2B5EF4-FFF2-40B4-BE49-F238E27FC236}">
                <a16:creationId xmlns:a16="http://schemas.microsoft.com/office/drawing/2014/main" id="{AC1B74D7-74E1-4CFB-B6CE-E36A7A4DF7EB}"/>
              </a:ext>
            </a:extLst>
          </p:cNvPr>
          <p:cNvSpPr/>
          <p:nvPr/>
        </p:nvSpPr>
        <p:spPr>
          <a:xfrm>
            <a:off x="6376225" y="4269675"/>
            <a:ext cx="560451" cy="560451"/>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ectangle 59">
            <a:extLst>
              <a:ext uri="{FF2B5EF4-FFF2-40B4-BE49-F238E27FC236}">
                <a16:creationId xmlns:a16="http://schemas.microsoft.com/office/drawing/2014/main" id="{45D8DDA0-F6E9-401A-9E30-ECF172FBC4D3}"/>
              </a:ext>
            </a:extLst>
          </p:cNvPr>
          <p:cNvSpPr/>
          <p:nvPr/>
        </p:nvSpPr>
        <p:spPr>
          <a:xfrm>
            <a:off x="6936676" y="4269675"/>
            <a:ext cx="560451" cy="560451"/>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35">
            <a:extLst>
              <a:ext uri="{FF2B5EF4-FFF2-40B4-BE49-F238E27FC236}">
                <a16:creationId xmlns:a16="http://schemas.microsoft.com/office/drawing/2014/main" id="{7CBAEEBF-3B3A-457B-8936-96FD5C70526D}"/>
              </a:ext>
            </a:extLst>
          </p:cNvPr>
          <p:cNvSpPr txBox="1"/>
          <p:nvPr/>
        </p:nvSpPr>
        <p:spPr>
          <a:xfrm>
            <a:off x="616807" y="1562980"/>
            <a:ext cx="2684745" cy="369332"/>
          </a:xfrm>
          <a:prstGeom prst="rect">
            <a:avLst/>
          </a:prstGeom>
          <a:noFill/>
        </p:spPr>
        <p:txBody>
          <a:bodyPr wrap="square" rtlCol="0">
            <a:spAutoFit/>
          </a:bodyPr>
          <a:lstStyle/>
          <a:p>
            <a:r>
              <a:rPr lang="en-US" dirty="0"/>
              <a:t>Process step no. = 1, 3, 5…</a:t>
            </a:r>
          </a:p>
        </p:txBody>
      </p:sp>
      <p:sp>
        <p:nvSpPr>
          <p:cNvPr id="62" name="TextBox 35">
            <a:extLst>
              <a:ext uri="{FF2B5EF4-FFF2-40B4-BE49-F238E27FC236}">
                <a16:creationId xmlns:a16="http://schemas.microsoft.com/office/drawing/2014/main" id="{F84992EF-2159-4E52-8AD7-9A50A4FF3B70}"/>
              </a:ext>
            </a:extLst>
          </p:cNvPr>
          <p:cNvSpPr txBox="1"/>
          <p:nvPr/>
        </p:nvSpPr>
        <p:spPr>
          <a:xfrm>
            <a:off x="4753627" y="1562980"/>
            <a:ext cx="2684744" cy="369332"/>
          </a:xfrm>
          <a:prstGeom prst="rect">
            <a:avLst/>
          </a:prstGeom>
          <a:noFill/>
        </p:spPr>
        <p:txBody>
          <a:bodyPr wrap="square" rtlCol="0">
            <a:spAutoFit/>
          </a:bodyPr>
          <a:lstStyle/>
          <a:p>
            <a:r>
              <a:rPr lang="en-US" dirty="0"/>
              <a:t>Process step no. = 2, 4, 6…</a:t>
            </a:r>
          </a:p>
        </p:txBody>
      </p:sp>
      <p:sp>
        <p:nvSpPr>
          <p:cNvPr id="63" name="Rectangle 62">
            <a:extLst>
              <a:ext uri="{FF2B5EF4-FFF2-40B4-BE49-F238E27FC236}">
                <a16:creationId xmlns:a16="http://schemas.microsoft.com/office/drawing/2014/main" id="{DBDD5EF8-6ACC-4E19-AA5C-BD34CC6005A9}"/>
              </a:ext>
            </a:extLst>
          </p:cNvPr>
          <p:cNvSpPr/>
          <p:nvPr/>
        </p:nvSpPr>
        <p:spPr>
          <a:xfrm>
            <a:off x="8927844"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64" name="Rectangle 63">
            <a:extLst>
              <a:ext uri="{FF2B5EF4-FFF2-40B4-BE49-F238E27FC236}">
                <a16:creationId xmlns:a16="http://schemas.microsoft.com/office/drawing/2014/main" id="{3AC639D2-D5DB-4A7B-9D36-52EA40A9AE2B}"/>
              </a:ext>
            </a:extLst>
          </p:cNvPr>
          <p:cNvSpPr/>
          <p:nvPr/>
        </p:nvSpPr>
        <p:spPr>
          <a:xfrm>
            <a:off x="8927843" y="3539799"/>
            <a:ext cx="560451" cy="560451"/>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BA81D6B1-EF99-49D2-8FB8-5839B0041E83}"/>
              </a:ext>
            </a:extLst>
          </p:cNvPr>
          <p:cNvSpPr/>
          <p:nvPr/>
        </p:nvSpPr>
        <p:spPr>
          <a:xfrm>
            <a:off x="8927843" y="4269675"/>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66" name="Rectangle 65">
            <a:extLst>
              <a:ext uri="{FF2B5EF4-FFF2-40B4-BE49-F238E27FC236}">
                <a16:creationId xmlns:a16="http://schemas.microsoft.com/office/drawing/2014/main" id="{A4542662-529D-4FEB-B610-7B2C12955BC0}"/>
              </a:ext>
            </a:extLst>
          </p:cNvPr>
          <p:cNvSpPr/>
          <p:nvPr/>
        </p:nvSpPr>
        <p:spPr>
          <a:xfrm>
            <a:off x="8927844" y="2813149"/>
            <a:ext cx="560451" cy="560451"/>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TextBox 35">
            <a:extLst>
              <a:ext uri="{FF2B5EF4-FFF2-40B4-BE49-F238E27FC236}">
                <a16:creationId xmlns:a16="http://schemas.microsoft.com/office/drawing/2014/main" id="{4A64503F-BD47-466B-A982-97AAE999AD44}"/>
              </a:ext>
            </a:extLst>
          </p:cNvPr>
          <p:cNvSpPr txBox="1"/>
          <p:nvPr/>
        </p:nvSpPr>
        <p:spPr>
          <a:xfrm>
            <a:off x="9488294" y="2119038"/>
            <a:ext cx="2203069" cy="369332"/>
          </a:xfrm>
          <a:prstGeom prst="rect">
            <a:avLst/>
          </a:prstGeom>
          <a:noFill/>
        </p:spPr>
        <p:txBody>
          <a:bodyPr wrap="square" rtlCol="0">
            <a:spAutoFit/>
          </a:bodyPr>
          <a:lstStyle/>
          <a:p>
            <a:r>
              <a:rPr lang="en-US" dirty="0"/>
              <a:t>Bulk rate 1</a:t>
            </a:r>
          </a:p>
        </p:txBody>
      </p:sp>
      <p:sp>
        <p:nvSpPr>
          <p:cNvPr id="68" name="TextBox 35">
            <a:extLst>
              <a:ext uri="{FF2B5EF4-FFF2-40B4-BE49-F238E27FC236}">
                <a16:creationId xmlns:a16="http://schemas.microsoft.com/office/drawing/2014/main" id="{07EE71C1-6C2C-4E71-8ECD-DE20A11B7CA1}"/>
              </a:ext>
            </a:extLst>
          </p:cNvPr>
          <p:cNvSpPr txBox="1"/>
          <p:nvPr/>
        </p:nvSpPr>
        <p:spPr>
          <a:xfrm>
            <a:off x="9488294" y="2897442"/>
            <a:ext cx="2203069" cy="369332"/>
          </a:xfrm>
          <a:prstGeom prst="rect">
            <a:avLst/>
          </a:prstGeom>
          <a:noFill/>
        </p:spPr>
        <p:txBody>
          <a:bodyPr wrap="square" rtlCol="0">
            <a:spAutoFit/>
          </a:bodyPr>
          <a:lstStyle/>
          <a:p>
            <a:r>
              <a:rPr lang="en-US" dirty="0"/>
              <a:t>Bulk rate 2</a:t>
            </a:r>
          </a:p>
        </p:txBody>
      </p:sp>
      <p:sp>
        <p:nvSpPr>
          <p:cNvPr id="69" name="TextBox 35">
            <a:extLst>
              <a:ext uri="{FF2B5EF4-FFF2-40B4-BE49-F238E27FC236}">
                <a16:creationId xmlns:a16="http://schemas.microsoft.com/office/drawing/2014/main" id="{1C8034C5-AEC8-4AC4-8FBB-E792CB8CDBAC}"/>
              </a:ext>
            </a:extLst>
          </p:cNvPr>
          <p:cNvSpPr txBox="1"/>
          <p:nvPr/>
        </p:nvSpPr>
        <p:spPr>
          <a:xfrm>
            <a:off x="9488294" y="3630965"/>
            <a:ext cx="2203069" cy="369332"/>
          </a:xfrm>
          <a:prstGeom prst="rect">
            <a:avLst/>
          </a:prstGeom>
          <a:noFill/>
        </p:spPr>
        <p:txBody>
          <a:bodyPr wrap="square" rtlCol="0">
            <a:spAutoFit/>
          </a:bodyPr>
          <a:lstStyle/>
          <a:p>
            <a:r>
              <a:rPr lang="en-US" dirty="0"/>
              <a:t>Interface rate 1</a:t>
            </a:r>
          </a:p>
        </p:txBody>
      </p:sp>
      <p:sp>
        <p:nvSpPr>
          <p:cNvPr id="70" name="TextBox 35">
            <a:extLst>
              <a:ext uri="{FF2B5EF4-FFF2-40B4-BE49-F238E27FC236}">
                <a16:creationId xmlns:a16="http://schemas.microsoft.com/office/drawing/2014/main" id="{DA248D98-894D-47A9-9744-5ABC75F6A564}"/>
              </a:ext>
            </a:extLst>
          </p:cNvPr>
          <p:cNvSpPr txBox="1"/>
          <p:nvPr/>
        </p:nvSpPr>
        <p:spPr>
          <a:xfrm>
            <a:off x="9488294" y="4362716"/>
            <a:ext cx="2203069" cy="369332"/>
          </a:xfrm>
          <a:prstGeom prst="rect">
            <a:avLst/>
          </a:prstGeom>
          <a:noFill/>
        </p:spPr>
        <p:txBody>
          <a:bodyPr wrap="square" rtlCol="0">
            <a:spAutoFit/>
          </a:bodyPr>
          <a:lstStyle/>
          <a:p>
            <a:r>
              <a:rPr lang="en-US" dirty="0"/>
              <a:t>Interface rate 2</a:t>
            </a:r>
          </a:p>
        </p:txBody>
      </p:sp>
      <p:sp>
        <p:nvSpPr>
          <p:cNvPr id="3" name="Arrow: Right 2">
            <a:extLst>
              <a:ext uri="{FF2B5EF4-FFF2-40B4-BE49-F238E27FC236}">
                <a16:creationId xmlns:a16="http://schemas.microsoft.com/office/drawing/2014/main" id="{B219B433-3012-4285-A5A5-4B3689A25F25}"/>
              </a:ext>
            </a:extLst>
          </p:cNvPr>
          <p:cNvSpPr/>
          <p:nvPr/>
        </p:nvSpPr>
        <p:spPr>
          <a:xfrm>
            <a:off x="3646605" y="3062236"/>
            <a:ext cx="787639" cy="733523"/>
          </a:xfrm>
          <a:prstGeom prst="rightArrow">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U-Turn 5">
            <a:extLst>
              <a:ext uri="{FF2B5EF4-FFF2-40B4-BE49-F238E27FC236}">
                <a16:creationId xmlns:a16="http://schemas.microsoft.com/office/drawing/2014/main" id="{75EBBA9C-A2BB-4377-8EF3-58D8C3BBCAC6}"/>
              </a:ext>
            </a:extLst>
          </p:cNvPr>
          <p:cNvSpPr/>
          <p:nvPr/>
        </p:nvSpPr>
        <p:spPr>
          <a:xfrm rot="10800000">
            <a:off x="1615437" y="5052060"/>
            <a:ext cx="4671062" cy="1249680"/>
          </a:xfrm>
          <a:prstGeom prst="uturnArrow">
            <a:avLst>
              <a:gd name="adj1" fmla="val 25000"/>
              <a:gd name="adj2" fmla="val 25000"/>
              <a:gd name="adj3" fmla="val 25000"/>
              <a:gd name="adj4" fmla="val 43750"/>
              <a:gd name="adj5" fmla="val 100000"/>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2" name="Title 1">
            <a:extLst>
              <a:ext uri="{FF2B5EF4-FFF2-40B4-BE49-F238E27FC236}">
                <a16:creationId xmlns:a16="http://schemas.microsoft.com/office/drawing/2014/main" id="{38123781-19EA-4C7B-9CEC-25ABA9BC10C1}"/>
              </a:ext>
            </a:extLst>
          </p:cNvPr>
          <p:cNvSpPr txBox="1">
            <a:spLocks/>
          </p:cNvSpPr>
          <p:nvPr/>
        </p:nvSpPr>
        <p:spPr>
          <a:xfrm>
            <a:off x="838199" y="20878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a:t>
            </a:r>
          </a:p>
        </p:txBody>
      </p:sp>
      <p:sp>
        <p:nvSpPr>
          <p:cNvPr id="32" name="Title 31">
            <a:extLst>
              <a:ext uri="{FF2B5EF4-FFF2-40B4-BE49-F238E27FC236}">
                <a16:creationId xmlns:a16="http://schemas.microsoft.com/office/drawing/2014/main" id="{C9964B04-4588-48E4-B987-D5772C1477AA}"/>
              </a:ext>
            </a:extLst>
          </p:cNvPr>
          <p:cNvSpPr>
            <a:spLocks noGrp="1"/>
          </p:cNvSpPr>
          <p:nvPr>
            <p:ph type="title"/>
          </p:nvPr>
        </p:nvSpPr>
        <p:spPr/>
        <p:txBody>
          <a:bodyPr/>
          <a:lstStyle/>
          <a:p>
            <a:endParaRPr lang="en-US"/>
          </a:p>
        </p:txBody>
      </p:sp>
      <p:sp>
        <p:nvSpPr>
          <p:cNvPr id="33" name="Text Placeholder 32">
            <a:extLst>
              <a:ext uri="{FF2B5EF4-FFF2-40B4-BE49-F238E27FC236}">
                <a16:creationId xmlns:a16="http://schemas.microsoft.com/office/drawing/2014/main" id="{D12BBEF1-E396-422A-9D0D-3C02EF141A4D}"/>
              </a:ext>
            </a:extLst>
          </p:cNvPr>
          <p:cNvSpPr>
            <a:spLocks noGrp="1"/>
          </p:cNvSpPr>
          <p:nvPr>
            <p:ph type="body" sz="quarter" idx="25"/>
          </p:nvPr>
        </p:nvSpPr>
        <p:spPr/>
        <p:txBody>
          <a:bodyPr>
            <a:normAutofit fontScale="62500" lnSpcReduction="20000"/>
          </a:bodyPr>
          <a:lstStyle/>
          <a:p>
            <a:endParaRPr lang="en-US"/>
          </a:p>
        </p:txBody>
      </p:sp>
      <p:sp>
        <p:nvSpPr>
          <p:cNvPr id="34" name="Text Placeholder 33">
            <a:extLst>
              <a:ext uri="{FF2B5EF4-FFF2-40B4-BE49-F238E27FC236}">
                <a16:creationId xmlns:a16="http://schemas.microsoft.com/office/drawing/2014/main" id="{780F9FE5-854E-4FDF-926C-1C582AF9E00A}"/>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138916982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504292"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1064743"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1625194"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2185645"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2746096"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504292" y="2588323"/>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1064743" y="2588323"/>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1625194" y="2588323"/>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2185645" y="2588323"/>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2746096" y="2588323"/>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504292" y="3148774"/>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1064743" y="3148774"/>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1625194" y="3148774"/>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2185645" y="3148774"/>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2746096" y="3148774"/>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504292" y="3709225"/>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1064743" y="3709225"/>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1625194" y="3709225"/>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2185645" y="3709225"/>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2746096" y="3709225"/>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504292" y="4269676"/>
            <a:ext cx="560451" cy="560451"/>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6D966253-0BCC-4103-A2A0-DABD3244DAD3}"/>
              </a:ext>
            </a:extLst>
          </p:cNvPr>
          <p:cNvSpPr/>
          <p:nvPr/>
        </p:nvSpPr>
        <p:spPr>
          <a:xfrm>
            <a:off x="1064743" y="4269676"/>
            <a:ext cx="560451" cy="560451"/>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37FD60E-DBE0-41A7-83CA-C4780E5465AC}"/>
              </a:ext>
            </a:extLst>
          </p:cNvPr>
          <p:cNvSpPr/>
          <p:nvPr/>
        </p:nvSpPr>
        <p:spPr>
          <a:xfrm>
            <a:off x="1625194" y="4269676"/>
            <a:ext cx="560451" cy="560451"/>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CD0EAA4-FEB3-4256-B88E-3EA0EC16053F}"/>
              </a:ext>
            </a:extLst>
          </p:cNvPr>
          <p:cNvSpPr/>
          <p:nvPr/>
        </p:nvSpPr>
        <p:spPr>
          <a:xfrm>
            <a:off x="2185645" y="4269676"/>
            <a:ext cx="560451" cy="560451"/>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01E3DB20-0AD7-4426-A62F-EAC46061A48B}"/>
              </a:ext>
            </a:extLst>
          </p:cNvPr>
          <p:cNvSpPr/>
          <p:nvPr/>
        </p:nvSpPr>
        <p:spPr>
          <a:xfrm>
            <a:off x="2746096" y="4269676"/>
            <a:ext cx="560451" cy="560451"/>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3F78B65-44F6-479C-9AE0-8597C03EA580}"/>
              </a:ext>
            </a:extLst>
          </p:cNvPr>
          <p:cNvSpPr/>
          <p:nvPr/>
        </p:nvSpPr>
        <p:spPr>
          <a:xfrm>
            <a:off x="4694872" y="2027871"/>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37" name="Rectangle 36">
            <a:extLst>
              <a:ext uri="{FF2B5EF4-FFF2-40B4-BE49-F238E27FC236}">
                <a16:creationId xmlns:a16="http://schemas.microsoft.com/office/drawing/2014/main" id="{CC842A73-B70F-4F43-B832-D3AE212AF70E}"/>
              </a:ext>
            </a:extLst>
          </p:cNvPr>
          <p:cNvSpPr/>
          <p:nvPr/>
        </p:nvSpPr>
        <p:spPr>
          <a:xfrm>
            <a:off x="5255323" y="2027871"/>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66881E70-2186-46E3-90CE-D507386CC577}"/>
              </a:ext>
            </a:extLst>
          </p:cNvPr>
          <p:cNvSpPr/>
          <p:nvPr/>
        </p:nvSpPr>
        <p:spPr>
          <a:xfrm>
            <a:off x="5815774" y="2027871"/>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A565DE2D-C233-4FEB-B4E5-2BADAFA6A42E}"/>
              </a:ext>
            </a:extLst>
          </p:cNvPr>
          <p:cNvSpPr/>
          <p:nvPr/>
        </p:nvSpPr>
        <p:spPr>
          <a:xfrm>
            <a:off x="6376225" y="2027871"/>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304F6538-8C60-4444-B5DD-E4CE8A345F8B}"/>
              </a:ext>
            </a:extLst>
          </p:cNvPr>
          <p:cNvSpPr/>
          <p:nvPr/>
        </p:nvSpPr>
        <p:spPr>
          <a:xfrm>
            <a:off x="6936676" y="2027871"/>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986661B2-6F86-40DB-BA37-A404DE599D76}"/>
              </a:ext>
            </a:extLst>
          </p:cNvPr>
          <p:cNvSpPr/>
          <p:nvPr/>
        </p:nvSpPr>
        <p:spPr>
          <a:xfrm>
            <a:off x="4694872" y="2588322"/>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42" name="Rectangle 41">
            <a:extLst>
              <a:ext uri="{FF2B5EF4-FFF2-40B4-BE49-F238E27FC236}">
                <a16:creationId xmlns:a16="http://schemas.microsoft.com/office/drawing/2014/main" id="{148BB7EF-086F-43A8-A925-A6605B4EE46D}"/>
              </a:ext>
            </a:extLst>
          </p:cNvPr>
          <p:cNvSpPr/>
          <p:nvPr/>
        </p:nvSpPr>
        <p:spPr>
          <a:xfrm>
            <a:off x="5255323" y="2588322"/>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FDC5F117-6564-46A1-AFE9-FBC0BA814C73}"/>
              </a:ext>
            </a:extLst>
          </p:cNvPr>
          <p:cNvSpPr/>
          <p:nvPr/>
        </p:nvSpPr>
        <p:spPr>
          <a:xfrm>
            <a:off x="5815774" y="2588322"/>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3BEBEC87-13AE-4D7E-8169-28C92211A745}"/>
              </a:ext>
            </a:extLst>
          </p:cNvPr>
          <p:cNvSpPr/>
          <p:nvPr/>
        </p:nvSpPr>
        <p:spPr>
          <a:xfrm>
            <a:off x="6376225" y="2588322"/>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127DA14A-DFD4-4B3A-9B0F-956B01233AC1}"/>
              </a:ext>
            </a:extLst>
          </p:cNvPr>
          <p:cNvSpPr/>
          <p:nvPr/>
        </p:nvSpPr>
        <p:spPr>
          <a:xfrm>
            <a:off x="6936676" y="2588322"/>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45">
            <a:extLst>
              <a:ext uri="{FF2B5EF4-FFF2-40B4-BE49-F238E27FC236}">
                <a16:creationId xmlns:a16="http://schemas.microsoft.com/office/drawing/2014/main" id="{7F95745B-05C9-437D-BECE-418C95E92BE3}"/>
              </a:ext>
            </a:extLst>
          </p:cNvPr>
          <p:cNvSpPr/>
          <p:nvPr/>
        </p:nvSpPr>
        <p:spPr>
          <a:xfrm>
            <a:off x="4694872" y="3148773"/>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F6F12E7C-D727-4903-A4D0-9E3528126C16}"/>
              </a:ext>
            </a:extLst>
          </p:cNvPr>
          <p:cNvSpPr/>
          <p:nvPr/>
        </p:nvSpPr>
        <p:spPr>
          <a:xfrm>
            <a:off x="5255323" y="3148773"/>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a:extLst>
              <a:ext uri="{FF2B5EF4-FFF2-40B4-BE49-F238E27FC236}">
                <a16:creationId xmlns:a16="http://schemas.microsoft.com/office/drawing/2014/main" id="{1106EFD3-8587-4432-A7D3-E1B4F40CC092}"/>
              </a:ext>
            </a:extLst>
          </p:cNvPr>
          <p:cNvSpPr/>
          <p:nvPr/>
        </p:nvSpPr>
        <p:spPr>
          <a:xfrm>
            <a:off x="5815774" y="3148773"/>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a:extLst>
              <a:ext uri="{FF2B5EF4-FFF2-40B4-BE49-F238E27FC236}">
                <a16:creationId xmlns:a16="http://schemas.microsoft.com/office/drawing/2014/main" id="{625E417B-0A69-475F-881A-AA8A58B4E619}"/>
              </a:ext>
            </a:extLst>
          </p:cNvPr>
          <p:cNvSpPr/>
          <p:nvPr/>
        </p:nvSpPr>
        <p:spPr>
          <a:xfrm>
            <a:off x="6376225" y="3148773"/>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49">
            <a:extLst>
              <a:ext uri="{FF2B5EF4-FFF2-40B4-BE49-F238E27FC236}">
                <a16:creationId xmlns:a16="http://schemas.microsoft.com/office/drawing/2014/main" id="{A5BAFE17-DCDD-4785-8A7A-B429BAB2FADF}"/>
              </a:ext>
            </a:extLst>
          </p:cNvPr>
          <p:cNvSpPr/>
          <p:nvPr/>
        </p:nvSpPr>
        <p:spPr>
          <a:xfrm>
            <a:off x="6936676" y="3148773"/>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D97B680E-7402-48A8-8C13-DC49B3F9700F}"/>
              </a:ext>
            </a:extLst>
          </p:cNvPr>
          <p:cNvSpPr/>
          <p:nvPr/>
        </p:nvSpPr>
        <p:spPr>
          <a:xfrm>
            <a:off x="4694872" y="3709224"/>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8DB324CA-F9FD-4548-9339-CE1B3582F447}"/>
              </a:ext>
            </a:extLst>
          </p:cNvPr>
          <p:cNvSpPr/>
          <p:nvPr/>
        </p:nvSpPr>
        <p:spPr>
          <a:xfrm>
            <a:off x="5255323" y="3709224"/>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a:extLst>
              <a:ext uri="{FF2B5EF4-FFF2-40B4-BE49-F238E27FC236}">
                <a16:creationId xmlns:a16="http://schemas.microsoft.com/office/drawing/2014/main" id="{72F0A6E7-4367-49F0-A681-7ACCC121174C}"/>
              </a:ext>
            </a:extLst>
          </p:cNvPr>
          <p:cNvSpPr/>
          <p:nvPr/>
        </p:nvSpPr>
        <p:spPr>
          <a:xfrm>
            <a:off x="5815774" y="3709224"/>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06357B2A-D6FA-44CF-B4A9-DA6DA78B0070}"/>
              </a:ext>
            </a:extLst>
          </p:cNvPr>
          <p:cNvSpPr/>
          <p:nvPr/>
        </p:nvSpPr>
        <p:spPr>
          <a:xfrm>
            <a:off x="6376225" y="3709224"/>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ectangle 54">
            <a:extLst>
              <a:ext uri="{FF2B5EF4-FFF2-40B4-BE49-F238E27FC236}">
                <a16:creationId xmlns:a16="http://schemas.microsoft.com/office/drawing/2014/main" id="{B5B5613B-D1E8-404B-91F4-1E9CDF55DBAF}"/>
              </a:ext>
            </a:extLst>
          </p:cNvPr>
          <p:cNvSpPr/>
          <p:nvPr/>
        </p:nvSpPr>
        <p:spPr>
          <a:xfrm>
            <a:off x="6936676" y="3709224"/>
            <a:ext cx="560451" cy="560451"/>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D1EC94D4-F09D-4AAE-8D30-AB6F92A7A797}"/>
              </a:ext>
            </a:extLst>
          </p:cNvPr>
          <p:cNvSpPr/>
          <p:nvPr/>
        </p:nvSpPr>
        <p:spPr>
          <a:xfrm>
            <a:off x="4694872" y="4269675"/>
            <a:ext cx="560451" cy="560451"/>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ectangle 56">
            <a:extLst>
              <a:ext uri="{FF2B5EF4-FFF2-40B4-BE49-F238E27FC236}">
                <a16:creationId xmlns:a16="http://schemas.microsoft.com/office/drawing/2014/main" id="{BAF3BF3D-C8AC-479F-8A71-FC199285F53D}"/>
              </a:ext>
            </a:extLst>
          </p:cNvPr>
          <p:cNvSpPr/>
          <p:nvPr/>
        </p:nvSpPr>
        <p:spPr>
          <a:xfrm>
            <a:off x="5255323" y="4269675"/>
            <a:ext cx="560451" cy="560451"/>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DED6AC86-4F84-4FED-935C-0A94BF6EE0C9}"/>
              </a:ext>
            </a:extLst>
          </p:cNvPr>
          <p:cNvSpPr/>
          <p:nvPr/>
        </p:nvSpPr>
        <p:spPr>
          <a:xfrm>
            <a:off x="5815774" y="4269675"/>
            <a:ext cx="560451" cy="560451"/>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58">
            <a:extLst>
              <a:ext uri="{FF2B5EF4-FFF2-40B4-BE49-F238E27FC236}">
                <a16:creationId xmlns:a16="http://schemas.microsoft.com/office/drawing/2014/main" id="{AC1B74D7-74E1-4CFB-B6CE-E36A7A4DF7EB}"/>
              </a:ext>
            </a:extLst>
          </p:cNvPr>
          <p:cNvSpPr/>
          <p:nvPr/>
        </p:nvSpPr>
        <p:spPr>
          <a:xfrm>
            <a:off x="6376225" y="4269675"/>
            <a:ext cx="560451" cy="560451"/>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ectangle 59">
            <a:extLst>
              <a:ext uri="{FF2B5EF4-FFF2-40B4-BE49-F238E27FC236}">
                <a16:creationId xmlns:a16="http://schemas.microsoft.com/office/drawing/2014/main" id="{45D8DDA0-F6E9-401A-9E30-ECF172FBC4D3}"/>
              </a:ext>
            </a:extLst>
          </p:cNvPr>
          <p:cNvSpPr/>
          <p:nvPr/>
        </p:nvSpPr>
        <p:spPr>
          <a:xfrm>
            <a:off x="6936676" y="4269675"/>
            <a:ext cx="560451" cy="560451"/>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62">
            <a:extLst>
              <a:ext uri="{FF2B5EF4-FFF2-40B4-BE49-F238E27FC236}">
                <a16:creationId xmlns:a16="http://schemas.microsoft.com/office/drawing/2014/main" id="{DBDD5EF8-6ACC-4E19-AA5C-BD34CC6005A9}"/>
              </a:ext>
            </a:extLst>
          </p:cNvPr>
          <p:cNvSpPr/>
          <p:nvPr/>
        </p:nvSpPr>
        <p:spPr>
          <a:xfrm>
            <a:off x="8927844" y="2027872"/>
            <a:ext cx="560451" cy="560451"/>
          </a:xfrm>
          <a:prstGeom prst="rect">
            <a:avLst/>
          </a:prstGeom>
          <a:solidFill>
            <a:schemeClr val="accent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64" name="Rectangle 63">
            <a:extLst>
              <a:ext uri="{FF2B5EF4-FFF2-40B4-BE49-F238E27FC236}">
                <a16:creationId xmlns:a16="http://schemas.microsoft.com/office/drawing/2014/main" id="{3AC639D2-D5DB-4A7B-9D36-52EA40A9AE2B}"/>
              </a:ext>
            </a:extLst>
          </p:cNvPr>
          <p:cNvSpPr/>
          <p:nvPr/>
        </p:nvSpPr>
        <p:spPr>
          <a:xfrm>
            <a:off x="8927843" y="3539799"/>
            <a:ext cx="560451" cy="560451"/>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BA81D6B1-EF99-49D2-8FB8-5839B0041E83}"/>
              </a:ext>
            </a:extLst>
          </p:cNvPr>
          <p:cNvSpPr/>
          <p:nvPr/>
        </p:nvSpPr>
        <p:spPr>
          <a:xfrm>
            <a:off x="8927843" y="4269675"/>
            <a:ext cx="560451" cy="560451"/>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66" name="Rectangle 65">
            <a:extLst>
              <a:ext uri="{FF2B5EF4-FFF2-40B4-BE49-F238E27FC236}">
                <a16:creationId xmlns:a16="http://schemas.microsoft.com/office/drawing/2014/main" id="{A4542662-529D-4FEB-B610-7B2C12955BC0}"/>
              </a:ext>
            </a:extLst>
          </p:cNvPr>
          <p:cNvSpPr/>
          <p:nvPr/>
        </p:nvSpPr>
        <p:spPr>
          <a:xfrm>
            <a:off x="8927844" y="2813149"/>
            <a:ext cx="560451" cy="560451"/>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TextBox 35">
            <a:extLst>
              <a:ext uri="{FF2B5EF4-FFF2-40B4-BE49-F238E27FC236}">
                <a16:creationId xmlns:a16="http://schemas.microsoft.com/office/drawing/2014/main" id="{4A64503F-BD47-466B-A982-97AAE999AD44}"/>
              </a:ext>
            </a:extLst>
          </p:cNvPr>
          <p:cNvSpPr txBox="1"/>
          <p:nvPr/>
        </p:nvSpPr>
        <p:spPr>
          <a:xfrm>
            <a:off x="9488294" y="2119038"/>
            <a:ext cx="2203069" cy="369332"/>
          </a:xfrm>
          <a:prstGeom prst="rect">
            <a:avLst/>
          </a:prstGeom>
          <a:noFill/>
        </p:spPr>
        <p:txBody>
          <a:bodyPr wrap="square" rtlCol="0">
            <a:spAutoFit/>
          </a:bodyPr>
          <a:lstStyle/>
          <a:p>
            <a:r>
              <a:rPr lang="en-US" dirty="0"/>
              <a:t>Bulk rate 1</a:t>
            </a:r>
          </a:p>
        </p:txBody>
      </p:sp>
      <p:sp>
        <p:nvSpPr>
          <p:cNvPr id="68" name="TextBox 35">
            <a:extLst>
              <a:ext uri="{FF2B5EF4-FFF2-40B4-BE49-F238E27FC236}">
                <a16:creationId xmlns:a16="http://schemas.microsoft.com/office/drawing/2014/main" id="{07EE71C1-6C2C-4E71-8ECD-DE20A11B7CA1}"/>
              </a:ext>
            </a:extLst>
          </p:cNvPr>
          <p:cNvSpPr txBox="1"/>
          <p:nvPr/>
        </p:nvSpPr>
        <p:spPr>
          <a:xfrm>
            <a:off x="9488294" y="2897442"/>
            <a:ext cx="2203069" cy="369332"/>
          </a:xfrm>
          <a:prstGeom prst="rect">
            <a:avLst/>
          </a:prstGeom>
          <a:noFill/>
        </p:spPr>
        <p:txBody>
          <a:bodyPr wrap="square" rtlCol="0">
            <a:spAutoFit/>
          </a:bodyPr>
          <a:lstStyle/>
          <a:p>
            <a:r>
              <a:rPr lang="en-US" dirty="0"/>
              <a:t>Bulk rate 2</a:t>
            </a:r>
          </a:p>
        </p:txBody>
      </p:sp>
      <p:sp>
        <p:nvSpPr>
          <p:cNvPr id="69" name="TextBox 35">
            <a:extLst>
              <a:ext uri="{FF2B5EF4-FFF2-40B4-BE49-F238E27FC236}">
                <a16:creationId xmlns:a16="http://schemas.microsoft.com/office/drawing/2014/main" id="{1C8034C5-AEC8-4AC4-8FBB-E792CB8CDBAC}"/>
              </a:ext>
            </a:extLst>
          </p:cNvPr>
          <p:cNvSpPr txBox="1"/>
          <p:nvPr/>
        </p:nvSpPr>
        <p:spPr>
          <a:xfrm>
            <a:off x="9488294" y="3630965"/>
            <a:ext cx="2203069" cy="369332"/>
          </a:xfrm>
          <a:prstGeom prst="rect">
            <a:avLst/>
          </a:prstGeom>
          <a:noFill/>
        </p:spPr>
        <p:txBody>
          <a:bodyPr wrap="square" rtlCol="0">
            <a:spAutoFit/>
          </a:bodyPr>
          <a:lstStyle/>
          <a:p>
            <a:r>
              <a:rPr lang="en-US" dirty="0"/>
              <a:t>Interface rate 1</a:t>
            </a:r>
          </a:p>
        </p:txBody>
      </p:sp>
      <p:sp>
        <p:nvSpPr>
          <p:cNvPr id="70" name="TextBox 35">
            <a:extLst>
              <a:ext uri="{FF2B5EF4-FFF2-40B4-BE49-F238E27FC236}">
                <a16:creationId xmlns:a16="http://schemas.microsoft.com/office/drawing/2014/main" id="{DA248D98-894D-47A9-9744-5ABC75F6A564}"/>
              </a:ext>
            </a:extLst>
          </p:cNvPr>
          <p:cNvSpPr txBox="1"/>
          <p:nvPr/>
        </p:nvSpPr>
        <p:spPr>
          <a:xfrm>
            <a:off x="9488294" y="4362716"/>
            <a:ext cx="2203069" cy="369332"/>
          </a:xfrm>
          <a:prstGeom prst="rect">
            <a:avLst/>
          </a:prstGeom>
          <a:noFill/>
        </p:spPr>
        <p:txBody>
          <a:bodyPr wrap="square" rtlCol="0">
            <a:spAutoFit/>
          </a:bodyPr>
          <a:lstStyle/>
          <a:p>
            <a:r>
              <a:rPr lang="en-US" dirty="0"/>
              <a:t>Interface rate 2</a:t>
            </a:r>
          </a:p>
        </p:txBody>
      </p:sp>
      <p:sp>
        <p:nvSpPr>
          <p:cNvPr id="71" name="Right Arrow 2">
            <a:extLst>
              <a:ext uri="{FF2B5EF4-FFF2-40B4-BE49-F238E27FC236}">
                <a16:creationId xmlns:a16="http://schemas.microsoft.com/office/drawing/2014/main" id="{4368F5E7-F6C2-411C-BF0C-A2721B84BF98}"/>
              </a:ext>
            </a:extLst>
          </p:cNvPr>
          <p:cNvSpPr/>
          <p:nvPr/>
        </p:nvSpPr>
        <p:spPr>
          <a:xfrm>
            <a:off x="3646605" y="3062236"/>
            <a:ext cx="787639" cy="733523"/>
          </a:xfrm>
          <a:prstGeom prst="rightArrow">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U-Turn Arrow 5">
            <a:extLst>
              <a:ext uri="{FF2B5EF4-FFF2-40B4-BE49-F238E27FC236}">
                <a16:creationId xmlns:a16="http://schemas.microsoft.com/office/drawing/2014/main" id="{53D4B6FA-42A7-4F4E-AAF0-DDC36475D2B9}"/>
              </a:ext>
            </a:extLst>
          </p:cNvPr>
          <p:cNvSpPr/>
          <p:nvPr/>
        </p:nvSpPr>
        <p:spPr>
          <a:xfrm rot="10800000">
            <a:off x="1615437" y="5052060"/>
            <a:ext cx="4632962" cy="1249680"/>
          </a:xfrm>
          <a:prstGeom prst="uturnArrow">
            <a:avLst>
              <a:gd name="adj1" fmla="val 25000"/>
              <a:gd name="adj2" fmla="val 25000"/>
              <a:gd name="adj3" fmla="val 25000"/>
              <a:gd name="adj4" fmla="val 43750"/>
              <a:gd name="adj5" fmla="val 100000"/>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3" name="Title 1">
            <a:extLst>
              <a:ext uri="{FF2B5EF4-FFF2-40B4-BE49-F238E27FC236}">
                <a16:creationId xmlns:a16="http://schemas.microsoft.com/office/drawing/2014/main" id="{23CFA2EC-384F-4645-860E-8739D0D7B578}"/>
              </a:ext>
            </a:extLst>
          </p:cNvPr>
          <p:cNvSpPr txBox="1">
            <a:spLocks/>
          </p:cNvSpPr>
          <p:nvPr/>
        </p:nvSpPr>
        <p:spPr>
          <a:xfrm>
            <a:off x="838199" y="20878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a:t>
            </a:r>
          </a:p>
        </p:txBody>
      </p:sp>
      <p:sp>
        <p:nvSpPr>
          <p:cNvPr id="74" name="TextBox 35">
            <a:extLst>
              <a:ext uri="{FF2B5EF4-FFF2-40B4-BE49-F238E27FC236}">
                <a16:creationId xmlns:a16="http://schemas.microsoft.com/office/drawing/2014/main" id="{29CF4F73-72A5-4B4A-A7A9-A93715167291}"/>
              </a:ext>
            </a:extLst>
          </p:cNvPr>
          <p:cNvSpPr txBox="1"/>
          <p:nvPr/>
        </p:nvSpPr>
        <p:spPr>
          <a:xfrm>
            <a:off x="616807" y="1562980"/>
            <a:ext cx="2684745" cy="369332"/>
          </a:xfrm>
          <a:prstGeom prst="rect">
            <a:avLst/>
          </a:prstGeom>
          <a:noFill/>
        </p:spPr>
        <p:txBody>
          <a:bodyPr wrap="square" rtlCol="0">
            <a:spAutoFit/>
          </a:bodyPr>
          <a:lstStyle/>
          <a:p>
            <a:r>
              <a:rPr lang="en-US" dirty="0"/>
              <a:t>Process step no. = 1, 3, 5…</a:t>
            </a:r>
          </a:p>
        </p:txBody>
      </p:sp>
      <p:sp>
        <p:nvSpPr>
          <p:cNvPr id="75" name="TextBox 35">
            <a:extLst>
              <a:ext uri="{FF2B5EF4-FFF2-40B4-BE49-F238E27FC236}">
                <a16:creationId xmlns:a16="http://schemas.microsoft.com/office/drawing/2014/main" id="{2FDF5C01-F647-4808-A93E-52B2D8116A9D}"/>
              </a:ext>
            </a:extLst>
          </p:cNvPr>
          <p:cNvSpPr txBox="1"/>
          <p:nvPr/>
        </p:nvSpPr>
        <p:spPr>
          <a:xfrm>
            <a:off x="4753627" y="1562980"/>
            <a:ext cx="2684744" cy="369332"/>
          </a:xfrm>
          <a:prstGeom prst="rect">
            <a:avLst/>
          </a:prstGeom>
          <a:noFill/>
        </p:spPr>
        <p:txBody>
          <a:bodyPr wrap="square" rtlCol="0">
            <a:spAutoFit/>
          </a:bodyPr>
          <a:lstStyle/>
          <a:p>
            <a:r>
              <a:rPr lang="en-US" dirty="0"/>
              <a:t>Process step no. = 2, 4, 6…</a:t>
            </a:r>
          </a:p>
        </p:txBody>
      </p:sp>
      <p:sp>
        <p:nvSpPr>
          <p:cNvPr id="6" name="Title 5">
            <a:extLst>
              <a:ext uri="{FF2B5EF4-FFF2-40B4-BE49-F238E27FC236}">
                <a16:creationId xmlns:a16="http://schemas.microsoft.com/office/drawing/2014/main" id="{30987B0B-D52C-4586-A1E2-24A10660492B}"/>
              </a:ext>
            </a:extLst>
          </p:cNvPr>
          <p:cNvSpPr>
            <a:spLocks noGrp="1"/>
          </p:cNvSpPr>
          <p:nvPr>
            <p:ph type="title"/>
          </p:nvPr>
        </p:nvSpPr>
        <p:spPr/>
        <p:txBody>
          <a:bodyPr/>
          <a:lstStyle/>
          <a:p>
            <a:endParaRPr lang="en-US"/>
          </a:p>
        </p:txBody>
      </p:sp>
      <p:sp>
        <p:nvSpPr>
          <p:cNvPr id="31" name="Text Placeholder 30">
            <a:extLst>
              <a:ext uri="{FF2B5EF4-FFF2-40B4-BE49-F238E27FC236}">
                <a16:creationId xmlns:a16="http://schemas.microsoft.com/office/drawing/2014/main" id="{274120A8-0820-46D2-B233-CAD7FBA47B88}"/>
              </a:ext>
            </a:extLst>
          </p:cNvPr>
          <p:cNvSpPr>
            <a:spLocks noGrp="1"/>
          </p:cNvSpPr>
          <p:nvPr>
            <p:ph type="body" sz="quarter" idx="25"/>
          </p:nvPr>
        </p:nvSpPr>
        <p:spPr/>
        <p:txBody>
          <a:bodyPr>
            <a:normAutofit fontScale="62500" lnSpcReduction="20000"/>
          </a:bodyPr>
          <a:lstStyle/>
          <a:p>
            <a:endParaRPr lang="en-US"/>
          </a:p>
        </p:txBody>
      </p:sp>
      <p:sp>
        <p:nvSpPr>
          <p:cNvPr id="32" name="Text Placeholder 31">
            <a:extLst>
              <a:ext uri="{FF2B5EF4-FFF2-40B4-BE49-F238E27FC236}">
                <a16:creationId xmlns:a16="http://schemas.microsoft.com/office/drawing/2014/main" id="{F0A3F489-6E1F-41A4-95EC-60CD4AF011E9}"/>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369879757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9603B-91BD-47E8-A120-8771ABF20D0C}"/>
              </a:ext>
            </a:extLst>
          </p:cNvPr>
          <p:cNvSpPr>
            <a:spLocks noGrp="1"/>
          </p:cNvSpPr>
          <p:nvPr>
            <p:ph type="title"/>
          </p:nvPr>
        </p:nvSpPr>
        <p:spPr/>
        <p:txBody>
          <a:bodyPr/>
          <a:lstStyle/>
          <a:p>
            <a:r>
              <a:rPr lang="en-US" dirty="0"/>
              <a:t>Problems</a:t>
            </a:r>
          </a:p>
        </p:txBody>
      </p:sp>
      <p:sp>
        <p:nvSpPr>
          <p:cNvPr id="3" name="Content Placeholder 2">
            <a:extLst>
              <a:ext uri="{FF2B5EF4-FFF2-40B4-BE49-F238E27FC236}">
                <a16:creationId xmlns:a16="http://schemas.microsoft.com/office/drawing/2014/main" id="{F36A9248-75FE-4E1A-A25C-46568582CF60}"/>
              </a:ext>
            </a:extLst>
          </p:cNvPr>
          <p:cNvSpPr>
            <a:spLocks noGrp="1"/>
          </p:cNvSpPr>
          <p:nvPr>
            <p:ph type="body" sz="quarter" idx="25"/>
          </p:nvPr>
        </p:nvSpPr>
        <p:spPr/>
        <p:txBody>
          <a:bodyPr>
            <a:normAutofit fontScale="40000" lnSpcReduction="20000"/>
          </a:bodyPr>
          <a:lstStyle/>
          <a:p>
            <a:r>
              <a:rPr lang="en-US" dirty="0"/>
              <a:t>Physically inaccurate. BIP timestep is different from defect generation timestep. </a:t>
            </a:r>
            <a:r>
              <a:rPr lang="en-US" dirty="0" err="1"/>
              <a:t>Ie</a:t>
            </a:r>
            <a:r>
              <a:rPr lang="en-US" dirty="0"/>
              <a:t>. in one Up pulse, more than one defect can be generated.</a:t>
            </a:r>
            <a:endParaRPr lang="en-US" dirty="0">
              <a:sym typeface="Wingdings" panose="05000000000000000000" pitchFamily="2" charset="2"/>
            </a:endParaRPr>
          </a:p>
          <a:p>
            <a:endParaRPr lang="en-US" dirty="0">
              <a:sym typeface="Wingdings" panose="05000000000000000000" pitchFamily="2" charset="2"/>
            </a:endParaRPr>
          </a:p>
        </p:txBody>
      </p:sp>
      <p:sp>
        <p:nvSpPr>
          <p:cNvPr id="5" name="Text Placeholder 4">
            <a:extLst>
              <a:ext uri="{FF2B5EF4-FFF2-40B4-BE49-F238E27FC236}">
                <a16:creationId xmlns:a16="http://schemas.microsoft.com/office/drawing/2014/main" id="{41C51F64-5B21-411F-8F7B-DB58AACDC98B}"/>
              </a:ext>
            </a:extLst>
          </p:cNvPr>
          <p:cNvSpPr>
            <a:spLocks noGrp="1"/>
          </p:cNvSpPr>
          <p:nvPr>
            <p:ph type="body" sz="quarter" idx="26"/>
          </p:nvPr>
        </p:nvSpPr>
        <p:spPr/>
        <p:txBody>
          <a:bodyPr>
            <a:normAutofit fontScale="40000" lnSpcReduction="20000"/>
          </a:bodyPr>
          <a:lstStyle/>
          <a:p>
            <a:endParaRPr lang="en-US"/>
          </a:p>
        </p:txBody>
      </p:sp>
      <p:sp>
        <p:nvSpPr>
          <p:cNvPr id="6" name="Content Placeholder 2">
            <a:extLst>
              <a:ext uri="{FF2B5EF4-FFF2-40B4-BE49-F238E27FC236}">
                <a16:creationId xmlns:a16="http://schemas.microsoft.com/office/drawing/2014/main" id="{19F13DC4-5C4C-4513-BEF5-EB868216C2D7}"/>
              </a:ext>
            </a:extLst>
          </p:cNvPr>
          <p:cNvSpPr txBox="1">
            <a:spLocks/>
          </p:cNvSpPr>
          <p:nvPr/>
        </p:nvSpPr>
        <p:spPr>
          <a:xfrm>
            <a:off x="838200" y="1825625"/>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Physically inaccurate. BIP timestep is different from defect generation timestep. Ie. in one Up pulse, more than one defect can be generated.</a:t>
            </a:r>
            <a:endParaRPr lang="en-US">
              <a:sym typeface="Wingdings" panose="05000000000000000000" pitchFamily="2" charset="2"/>
            </a:endParaRPr>
          </a:p>
          <a:p>
            <a:endParaRPr lang="en-US" dirty="0">
              <a:sym typeface="Wingdings" panose="05000000000000000000" pitchFamily="2" charset="2"/>
            </a:endParaRPr>
          </a:p>
        </p:txBody>
      </p:sp>
    </p:spTree>
    <p:extLst>
      <p:ext uri="{BB962C8B-B14F-4D97-AF65-F5344CB8AC3E}">
        <p14:creationId xmlns:p14="http://schemas.microsoft.com/office/powerpoint/2010/main" val="126043827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925019" y="1126401"/>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1877519" y="1126401"/>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2830019" y="1126401"/>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3782519" y="1126401"/>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735019" y="1126401"/>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925019" y="20789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1877519" y="20789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2830019" y="20789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3782519" y="20789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4735019" y="20789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925019" y="30314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1877519" y="30314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830019" y="30314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782519" y="30314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735019" y="30314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925019" y="39839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1877519" y="39839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2830019" y="39839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3782519" y="39839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4735019" y="3983901"/>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925019" y="4936401"/>
            <a:ext cx="952500" cy="952500"/>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6D966253-0BCC-4103-A2A0-DABD3244DAD3}"/>
              </a:ext>
            </a:extLst>
          </p:cNvPr>
          <p:cNvSpPr/>
          <p:nvPr/>
        </p:nvSpPr>
        <p:spPr>
          <a:xfrm>
            <a:off x="1877519" y="4936401"/>
            <a:ext cx="952500" cy="952500"/>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37FD60E-DBE0-41A7-83CA-C4780E5465AC}"/>
              </a:ext>
            </a:extLst>
          </p:cNvPr>
          <p:cNvSpPr/>
          <p:nvPr/>
        </p:nvSpPr>
        <p:spPr>
          <a:xfrm>
            <a:off x="2830019" y="4936401"/>
            <a:ext cx="952500" cy="952500"/>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CD0EAA4-FEB3-4256-B88E-3EA0EC16053F}"/>
              </a:ext>
            </a:extLst>
          </p:cNvPr>
          <p:cNvSpPr/>
          <p:nvPr/>
        </p:nvSpPr>
        <p:spPr>
          <a:xfrm>
            <a:off x="3782519" y="4936401"/>
            <a:ext cx="952500" cy="952500"/>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01E3DB20-0AD7-4426-A62F-EAC46061A48B}"/>
              </a:ext>
            </a:extLst>
          </p:cNvPr>
          <p:cNvSpPr/>
          <p:nvPr/>
        </p:nvSpPr>
        <p:spPr>
          <a:xfrm>
            <a:off x="4735019" y="4936401"/>
            <a:ext cx="952500" cy="952500"/>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A91145AB-56E5-4E57-A62E-1B148DC58379}"/>
              </a:ext>
            </a:extLst>
          </p:cNvPr>
          <p:cNvSpPr/>
          <p:nvPr/>
        </p:nvSpPr>
        <p:spPr>
          <a:xfrm>
            <a:off x="6996465" y="2889052"/>
            <a:ext cx="952500" cy="952500"/>
          </a:xfrm>
          <a:prstGeom prst="rect">
            <a:avLst/>
          </a:prstGeom>
          <a:solidFill>
            <a:schemeClr val="accent4"/>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I_bottom</a:t>
            </a:r>
            <a:endParaRPr lang="en-US" baseline="-25000" dirty="0"/>
          </a:p>
        </p:txBody>
      </p:sp>
      <p:sp>
        <p:nvSpPr>
          <p:cNvPr id="32" name="Rectangle 31">
            <a:extLst>
              <a:ext uri="{FF2B5EF4-FFF2-40B4-BE49-F238E27FC236}">
                <a16:creationId xmlns:a16="http://schemas.microsoft.com/office/drawing/2014/main" id="{76BE8600-6F96-45EE-8E7F-C2A1CAEF87FE}"/>
              </a:ext>
            </a:extLst>
          </p:cNvPr>
          <p:cNvSpPr/>
          <p:nvPr/>
        </p:nvSpPr>
        <p:spPr>
          <a:xfrm>
            <a:off x="6996465" y="4536199"/>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p>
        </p:txBody>
      </p:sp>
      <p:sp>
        <p:nvSpPr>
          <p:cNvPr id="33" name="TextBox 32">
            <a:extLst>
              <a:ext uri="{FF2B5EF4-FFF2-40B4-BE49-F238E27FC236}">
                <a16:creationId xmlns:a16="http://schemas.microsoft.com/office/drawing/2014/main" id="{1C94F33A-5F3E-4246-B25F-5A95776616B2}"/>
              </a:ext>
            </a:extLst>
          </p:cNvPr>
          <p:cNvSpPr txBox="1"/>
          <p:nvPr/>
        </p:nvSpPr>
        <p:spPr>
          <a:xfrm>
            <a:off x="8172938" y="2023571"/>
            <a:ext cx="2623090" cy="369332"/>
          </a:xfrm>
          <a:prstGeom prst="rect">
            <a:avLst/>
          </a:prstGeom>
          <a:noFill/>
        </p:spPr>
        <p:txBody>
          <a:bodyPr wrap="none" rtlCol="0">
            <a:spAutoFit/>
          </a:bodyPr>
          <a:lstStyle/>
          <a:p>
            <a:r>
              <a:rPr lang="en-US" dirty="0"/>
              <a:t>Interface cell Intrinsic rate</a:t>
            </a:r>
          </a:p>
        </p:txBody>
      </p:sp>
      <p:sp>
        <p:nvSpPr>
          <p:cNvPr id="34" name="TextBox 33">
            <a:extLst>
              <a:ext uri="{FF2B5EF4-FFF2-40B4-BE49-F238E27FC236}">
                <a16:creationId xmlns:a16="http://schemas.microsoft.com/office/drawing/2014/main" id="{2359E937-2919-495F-BE7F-B3280C7243A5}"/>
              </a:ext>
            </a:extLst>
          </p:cNvPr>
          <p:cNvSpPr txBox="1"/>
          <p:nvPr/>
        </p:nvSpPr>
        <p:spPr>
          <a:xfrm>
            <a:off x="8350587" y="4827783"/>
            <a:ext cx="2189767" cy="369332"/>
          </a:xfrm>
          <a:prstGeom prst="rect">
            <a:avLst/>
          </a:prstGeom>
          <a:noFill/>
        </p:spPr>
        <p:txBody>
          <a:bodyPr wrap="none" rtlCol="0">
            <a:spAutoFit/>
          </a:bodyPr>
          <a:lstStyle/>
          <a:p>
            <a:r>
              <a:rPr lang="en-US" dirty="0"/>
              <a:t>Bulk cell Intrinsic rate</a:t>
            </a:r>
          </a:p>
        </p:txBody>
      </p:sp>
      <p:sp>
        <p:nvSpPr>
          <p:cNvPr id="35" name="TextBox 34">
            <a:extLst>
              <a:ext uri="{FF2B5EF4-FFF2-40B4-BE49-F238E27FC236}">
                <a16:creationId xmlns:a16="http://schemas.microsoft.com/office/drawing/2014/main" id="{4075FA16-BBC5-4AEB-94F9-2286DC23F4EA}"/>
              </a:ext>
            </a:extLst>
          </p:cNvPr>
          <p:cNvSpPr txBox="1"/>
          <p:nvPr/>
        </p:nvSpPr>
        <p:spPr>
          <a:xfrm>
            <a:off x="8314657" y="2396589"/>
            <a:ext cx="2645468" cy="646331"/>
          </a:xfrm>
          <a:prstGeom prst="rect">
            <a:avLst/>
          </a:prstGeom>
          <a:noFill/>
        </p:spPr>
        <p:txBody>
          <a:bodyPr wrap="none" rtlCol="0">
            <a:spAutoFit/>
          </a:bodyPr>
          <a:lstStyle/>
          <a:p>
            <a:r>
              <a:rPr lang="en-US" dirty="0" err="1"/>
              <a:t>k</a:t>
            </a:r>
            <a:r>
              <a:rPr lang="en-US" baseline="-25000" dirty="0" err="1"/>
              <a:t>I</a:t>
            </a:r>
            <a:r>
              <a:rPr lang="en-US" dirty="0"/>
              <a:t> = n*k</a:t>
            </a:r>
            <a:r>
              <a:rPr lang="en-US" baseline="-25000" dirty="0"/>
              <a:t>B</a:t>
            </a:r>
          </a:p>
          <a:p>
            <a:r>
              <a:rPr lang="en-US" dirty="0"/>
              <a:t>Where n=1, 1.5, 2, 2.5, 3…</a:t>
            </a:r>
          </a:p>
        </p:txBody>
      </p:sp>
      <p:sp>
        <p:nvSpPr>
          <p:cNvPr id="39" name="Rectangle 38">
            <a:extLst>
              <a:ext uri="{FF2B5EF4-FFF2-40B4-BE49-F238E27FC236}">
                <a16:creationId xmlns:a16="http://schemas.microsoft.com/office/drawing/2014/main" id="{ABF07EB8-8DD2-41A9-9E7C-7365CDF3B62B}"/>
              </a:ext>
            </a:extLst>
          </p:cNvPr>
          <p:cNvSpPr/>
          <p:nvPr/>
        </p:nvSpPr>
        <p:spPr>
          <a:xfrm>
            <a:off x="6996465" y="1377224"/>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I_Top</a:t>
            </a:r>
            <a:endParaRPr lang="en-US" baseline="-25000" dirty="0"/>
          </a:p>
        </p:txBody>
      </p:sp>
      <p:sp>
        <p:nvSpPr>
          <p:cNvPr id="6" name="Title 5">
            <a:extLst>
              <a:ext uri="{FF2B5EF4-FFF2-40B4-BE49-F238E27FC236}">
                <a16:creationId xmlns:a16="http://schemas.microsoft.com/office/drawing/2014/main" id="{DEC8511B-3510-40BD-89DF-6F2FA69CBD47}"/>
              </a:ext>
            </a:extLst>
          </p:cNvPr>
          <p:cNvSpPr>
            <a:spLocks noGrp="1"/>
          </p:cNvSpPr>
          <p:nvPr>
            <p:ph type="title"/>
          </p:nvPr>
        </p:nvSpPr>
        <p:spPr/>
        <p:txBody>
          <a:bodyPr/>
          <a:lstStyle/>
          <a:p>
            <a:endParaRPr lang="en-US"/>
          </a:p>
        </p:txBody>
      </p:sp>
      <p:sp>
        <p:nvSpPr>
          <p:cNvPr id="36" name="Text Placeholder 35">
            <a:extLst>
              <a:ext uri="{FF2B5EF4-FFF2-40B4-BE49-F238E27FC236}">
                <a16:creationId xmlns:a16="http://schemas.microsoft.com/office/drawing/2014/main" id="{C4213A58-EC6E-437E-8571-B3BB65954680}"/>
              </a:ext>
            </a:extLst>
          </p:cNvPr>
          <p:cNvSpPr>
            <a:spLocks noGrp="1"/>
          </p:cNvSpPr>
          <p:nvPr>
            <p:ph type="body" sz="quarter" idx="25"/>
          </p:nvPr>
        </p:nvSpPr>
        <p:spPr/>
        <p:txBody>
          <a:bodyPr>
            <a:normAutofit fontScale="62500" lnSpcReduction="20000"/>
          </a:bodyPr>
          <a:lstStyle/>
          <a:p>
            <a:endParaRPr lang="en-US"/>
          </a:p>
        </p:txBody>
      </p:sp>
      <p:sp>
        <p:nvSpPr>
          <p:cNvPr id="37" name="Text Placeholder 36">
            <a:extLst>
              <a:ext uri="{FF2B5EF4-FFF2-40B4-BE49-F238E27FC236}">
                <a16:creationId xmlns:a16="http://schemas.microsoft.com/office/drawing/2014/main" id="{A0AFC3F0-8BB3-4D02-94BD-CA209E75A886}"/>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233990702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9A89E74-509C-4EDB-A8E8-6535C7AC58E0}"/>
              </a:ext>
            </a:extLst>
          </p:cNvPr>
          <p:cNvSpPr txBox="1">
            <a:spLocks/>
          </p:cNvSpPr>
          <p:nvPr/>
        </p:nvSpPr>
        <p:spPr>
          <a:xfrm>
            <a:off x="831850" y="1709738"/>
            <a:ext cx="10515600" cy="2852737"/>
          </a:xfrm>
          <a:prstGeom prst="rect">
            <a:avLst/>
          </a:prstGeom>
        </p:spPr>
        <p:txBody>
          <a:bodyPr vert="horz" wrap="square" lIns="0" tIns="12065" rIns="0" bIns="0" rtlCol="0" anchor="ctr">
            <a:spAutoFit/>
          </a:bodyPr>
          <a:lstStyle>
            <a:lvl1pPr marL="7701" algn="l" defTabSz="914400" rtl="0" eaLnBrk="1" latinLnBrk="0" hangingPunct="1">
              <a:lnSpc>
                <a:spcPct val="100000"/>
              </a:lnSpc>
              <a:spcBef>
                <a:spcPts val="58"/>
              </a:spcBef>
              <a:buNone/>
              <a:defRPr sz="4851" kern="1200">
                <a:solidFill>
                  <a:schemeClr val="tx1"/>
                </a:solidFill>
                <a:latin typeface="+mj-lt"/>
                <a:ea typeface="+mj-ea"/>
                <a:cs typeface="+mj-cs"/>
              </a:defRPr>
            </a:lvl1pPr>
          </a:lstStyle>
          <a:p>
            <a:r>
              <a:rPr lang="en-US"/>
              <a:t>Issue 3  </a:t>
            </a:r>
            <a:endParaRPr lang="en-US" dirty="0"/>
          </a:p>
        </p:txBody>
      </p:sp>
      <p:sp>
        <p:nvSpPr>
          <p:cNvPr id="6" name="Text Placeholder 2">
            <a:extLst>
              <a:ext uri="{FF2B5EF4-FFF2-40B4-BE49-F238E27FC236}">
                <a16:creationId xmlns:a16="http://schemas.microsoft.com/office/drawing/2014/main" id="{A9D6CBE1-F4FC-4798-9B90-9686B72FE031}"/>
              </a:ext>
            </a:extLst>
          </p:cNvPr>
          <p:cNvSpPr txBox="1">
            <a:spLocks/>
          </p:cNvSpPr>
          <p:nvPr/>
        </p:nvSpPr>
        <p:spPr>
          <a:xfrm>
            <a:off x="831850" y="4589463"/>
            <a:ext cx="10515600" cy="150018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How to model diffusion model? </a:t>
            </a:r>
            <a:endParaRPr lang="en-US" dirty="0"/>
          </a:p>
        </p:txBody>
      </p:sp>
    </p:spTree>
    <p:extLst>
      <p:ext uri="{BB962C8B-B14F-4D97-AF65-F5344CB8AC3E}">
        <p14:creationId xmlns:p14="http://schemas.microsoft.com/office/powerpoint/2010/main" val="272319538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7562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7" name="Rectangle 6">
            <a:extLst>
              <a:ext uri="{FF2B5EF4-FFF2-40B4-BE49-F238E27FC236}">
                <a16:creationId xmlns:a16="http://schemas.microsoft.com/office/drawing/2014/main" id="{8BD022B0-DA2E-47B5-BA22-A9F2942EE4E5}"/>
              </a:ext>
            </a:extLst>
          </p:cNvPr>
          <p:cNvSpPr/>
          <p:nvPr/>
        </p:nvSpPr>
        <p:spPr>
          <a:xfrm>
            <a:off x="17087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26612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36137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5662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7562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p>
        </p:txBody>
      </p:sp>
      <p:sp>
        <p:nvSpPr>
          <p:cNvPr id="12" name="Rectangle 11">
            <a:extLst>
              <a:ext uri="{FF2B5EF4-FFF2-40B4-BE49-F238E27FC236}">
                <a16:creationId xmlns:a16="http://schemas.microsoft.com/office/drawing/2014/main" id="{9F04AF36-9840-46CB-90F0-D3BCFCEF41B1}"/>
              </a:ext>
            </a:extLst>
          </p:cNvPr>
          <p:cNvSpPr/>
          <p:nvPr/>
        </p:nvSpPr>
        <p:spPr>
          <a:xfrm>
            <a:off x="17087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26612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36137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45662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756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17087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661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6137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566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756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17087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2661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36137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4566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756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7" name="Rectangle 26">
            <a:extLst>
              <a:ext uri="{FF2B5EF4-FFF2-40B4-BE49-F238E27FC236}">
                <a16:creationId xmlns:a16="http://schemas.microsoft.com/office/drawing/2014/main" id="{6D966253-0BCC-4103-A2A0-DABD3244DAD3}"/>
              </a:ext>
            </a:extLst>
          </p:cNvPr>
          <p:cNvSpPr/>
          <p:nvPr/>
        </p:nvSpPr>
        <p:spPr>
          <a:xfrm>
            <a:off x="17087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8" name="Rectangle 27">
            <a:extLst>
              <a:ext uri="{FF2B5EF4-FFF2-40B4-BE49-F238E27FC236}">
                <a16:creationId xmlns:a16="http://schemas.microsoft.com/office/drawing/2014/main" id="{B37FD60E-DBE0-41A7-83CA-C4780E5465AC}"/>
              </a:ext>
            </a:extLst>
          </p:cNvPr>
          <p:cNvSpPr/>
          <p:nvPr/>
        </p:nvSpPr>
        <p:spPr>
          <a:xfrm>
            <a:off x="2661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9" name="Rectangle 28">
            <a:extLst>
              <a:ext uri="{FF2B5EF4-FFF2-40B4-BE49-F238E27FC236}">
                <a16:creationId xmlns:a16="http://schemas.microsoft.com/office/drawing/2014/main" id="{CCD0EAA4-FEB3-4256-B88E-3EA0EC16053F}"/>
              </a:ext>
            </a:extLst>
          </p:cNvPr>
          <p:cNvSpPr/>
          <p:nvPr/>
        </p:nvSpPr>
        <p:spPr>
          <a:xfrm>
            <a:off x="36137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0" name="Rectangle 29">
            <a:extLst>
              <a:ext uri="{FF2B5EF4-FFF2-40B4-BE49-F238E27FC236}">
                <a16:creationId xmlns:a16="http://schemas.microsoft.com/office/drawing/2014/main" id="{01E3DB20-0AD7-4426-A62F-EAC46061A48B}"/>
              </a:ext>
            </a:extLst>
          </p:cNvPr>
          <p:cNvSpPr/>
          <p:nvPr/>
        </p:nvSpPr>
        <p:spPr>
          <a:xfrm>
            <a:off x="4566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5" name="Title 1">
            <a:extLst>
              <a:ext uri="{FF2B5EF4-FFF2-40B4-BE49-F238E27FC236}">
                <a16:creationId xmlns:a16="http://schemas.microsoft.com/office/drawing/2014/main" id="{316F8D02-FADF-42F6-BCD1-0B29C1D480B3}"/>
              </a:ext>
            </a:extLst>
          </p:cNvPr>
          <p:cNvSpPr txBox="1">
            <a:spLocks/>
          </p:cNvSpPr>
          <p:nvPr/>
        </p:nvSpPr>
        <p:spPr>
          <a:xfrm>
            <a:off x="838199" y="208785"/>
            <a:ext cx="10515600" cy="758955"/>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a:t>
            </a:r>
          </a:p>
        </p:txBody>
      </p:sp>
      <p:sp>
        <p:nvSpPr>
          <p:cNvPr id="38" name="Right Arrow 3">
            <a:extLst>
              <a:ext uri="{FF2B5EF4-FFF2-40B4-BE49-F238E27FC236}">
                <a16:creationId xmlns:a16="http://schemas.microsoft.com/office/drawing/2014/main" id="{E78140AA-9337-4A7F-8AC7-6874F2718BF8}"/>
              </a:ext>
            </a:extLst>
          </p:cNvPr>
          <p:cNvSpPr/>
          <p:nvPr/>
        </p:nvSpPr>
        <p:spPr>
          <a:xfrm>
            <a:off x="5877281" y="3707130"/>
            <a:ext cx="838200" cy="95250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8833F4A6-C5A1-4804-AD9B-4B92F98AE57D}"/>
              </a:ext>
            </a:extLst>
          </p:cNvPr>
          <p:cNvSpPr/>
          <p:nvPr/>
        </p:nvSpPr>
        <p:spPr>
          <a:xfrm>
            <a:off x="7073977"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68" name="Rectangle 67">
            <a:extLst>
              <a:ext uri="{FF2B5EF4-FFF2-40B4-BE49-F238E27FC236}">
                <a16:creationId xmlns:a16="http://schemas.microsoft.com/office/drawing/2014/main" id="{19E53DC1-26C4-4F2E-8CF5-7E5E0118149C}"/>
              </a:ext>
            </a:extLst>
          </p:cNvPr>
          <p:cNvSpPr/>
          <p:nvPr/>
        </p:nvSpPr>
        <p:spPr>
          <a:xfrm>
            <a:off x="8026477"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69" name="Rectangle 68">
            <a:extLst>
              <a:ext uri="{FF2B5EF4-FFF2-40B4-BE49-F238E27FC236}">
                <a16:creationId xmlns:a16="http://schemas.microsoft.com/office/drawing/2014/main" id="{198D9DC5-F932-43D8-AA34-90CC55DF43DC}"/>
              </a:ext>
            </a:extLst>
          </p:cNvPr>
          <p:cNvSpPr/>
          <p:nvPr/>
        </p:nvSpPr>
        <p:spPr>
          <a:xfrm>
            <a:off x="8978977" y="180213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Rectangle 69">
            <a:extLst>
              <a:ext uri="{FF2B5EF4-FFF2-40B4-BE49-F238E27FC236}">
                <a16:creationId xmlns:a16="http://schemas.microsoft.com/office/drawing/2014/main" id="{A49EE225-01E7-4FF4-8C4B-77842C532E2A}"/>
              </a:ext>
            </a:extLst>
          </p:cNvPr>
          <p:cNvSpPr/>
          <p:nvPr/>
        </p:nvSpPr>
        <p:spPr>
          <a:xfrm>
            <a:off x="9931477"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71" name="Rectangle 70">
            <a:extLst>
              <a:ext uri="{FF2B5EF4-FFF2-40B4-BE49-F238E27FC236}">
                <a16:creationId xmlns:a16="http://schemas.microsoft.com/office/drawing/2014/main" id="{2E5DBDDC-5E7F-4A25-A372-830CA8A91B3F}"/>
              </a:ext>
            </a:extLst>
          </p:cNvPr>
          <p:cNvSpPr/>
          <p:nvPr/>
        </p:nvSpPr>
        <p:spPr>
          <a:xfrm>
            <a:off x="10883977"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72" name="Rectangle 71">
            <a:extLst>
              <a:ext uri="{FF2B5EF4-FFF2-40B4-BE49-F238E27FC236}">
                <a16:creationId xmlns:a16="http://schemas.microsoft.com/office/drawing/2014/main" id="{A12FBFC6-0D66-4F95-8A0F-F2FC48AE1BB6}"/>
              </a:ext>
            </a:extLst>
          </p:cNvPr>
          <p:cNvSpPr/>
          <p:nvPr/>
        </p:nvSpPr>
        <p:spPr>
          <a:xfrm>
            <a:off x="7073977"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p>
        </p:txBody>
      </p:sp>
      <p:sp>
        <p:nvSpPr>
          <p:cNvPr id="73" name="Rectangle 72">
            <a:extLst>
              <a:ext uri="{FF2B5EF4-FFF2-40B4-BE49-F238E27FC236}">
                <a16:creationId xmlns:a16="http://schemas.microsoft.com/office/drawing/2014/main" id="{074C2D43-A141-4C35-8945-8C3D97B06A5E}"/>
              </a:ext>
            </a:extLst>
          </p:cNvPr>
          <p:cNvSpPr/>
          <p:nvPr/>
        </p:nvSpPr>
        <p:spPr>
          <a:xfrm>
            <a:off x="8026477"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74" name="Rectangle 73">
            <a:extLst>
              <a:ext uri="{FF2B5EF4-FFF2-40B4-BE49-F238E27FC236}">
                <a16:creationId xmlns:a16="http://schemas.microsoft.com/office/drawing/2014/main" id="{F4007621-8CFC-47C9-A310-686C35A1BEA1}"/>
              </a:ext>
            </a:extLst>
          </p:cNvPr>
          <p:cNvSpPr/>
          <p:nvPr/>
        </p:nvSpPr>
        <p:spPr>
          <a:xfrm>
            <a:off x="8978977"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75" name="Rectangle 74">
            <a:extLst>
              <a:ext uri="{FF2B5EF4-FFF2-40B4-BE49-F238E27FC236}">
                <a16:creationId xmlns:a16="http://schemas.microsoft.com/office/drawing/2014/main" id="{6C74CC63-77FD-4C4F-9E13-DE129948ACCF}"/>
              </a:ext>
            </a:extLst>
          </p:cNvPr>
          <p:cNvSpPr/>
          <p:nvPr/>
        </p:nvSpPr>
        <p:spPr>
          <a:xfrm>
            <a:off x="9931477"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76" name="Rectangle 75">
            <a:extLst>
              <a:ext uri="{FF2B5EF4-FFF2-40B4-BE49-F238E27FC236}">
                <a16:creationId xmlns:a16="http://schemas.microsoft.com/office/drawing/2014/main" id="{53301041-EB2F-400E-B964-F41D13DDDF32}"/>
              </a:ext>
            </a:extLst>
          </p:cNvPr>
          <p:cNvSpPr/>
          <p:nvPr/>
        </p:nvSpPr>
        <p:spPr>
          <a:xfrm>
            <a:off x="10883977"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77" name="Rectangle 76">
            <a:extLst>
              <a:ext uri="{FF2B5EF4-FFF2-40B4-BE49-F238E27FC236}">
                <a16:creationId xmlns:a16="http://schemas.microsoft.com/office/drawing/2014/main" id="{45A40BCA-0F71-4549-B0AB-70E139807D36}"/>
              </a:ext>
            </a:extLst>
          </p:cNvPr>
          <p:cNvSpPr/>
          <p:nvPr/>
        </p:nvSpPr>
        <p:spPr>
          <a:xfrm>
            <a:off x="7073977"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78" name="Rectangle 77">
            <a:extLst>
              <a:ext uri="{FF2B5EF4-FFF2-40B4-BE49-F238E27FC236}">
                <a16:creationId xmlns:a16="http://schemas.microsoft.com/office/drawing/2014/main" id="{85106405-7199-47CA-9B55-A899E9ECD6F4}"/>
              </a:ext>
            </a:extLst>
          </p:cNvPr>
          <p:cNvSpPr/>
          <p:nvPr/>
        </p:nvSpPr>
        <p:spPr>
          <a:xfrm>
            <a:off x="8026477"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79" name="Rectangle 78">
            <a:extLst>
              <a:ext uri="{FF2B5EF4-FFF2-40B4-BE49-F238E27FC236}">
                <a16:creationId xmlns:a16="http://schemas.microsoft.com/office/drawing/2014/main" id="{CE967500-5E93-497C-AEAB-714F2AD041E8}"/>
              </a:ext>
            </a:extLst>
          </p:cNvPr>
          <p:cNvSpPr/>
          <p:nvPr/>
        </p:nvSpPr>
        <p:spPr>
          <a:xfrm>
            <a:off x="8978977"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80" name="Rectangle 79">
            <a:extLst>
              <a:ext uri="{FF2B5EF4-FFF2-40B4-BE49-F238E27FC236}">
                <a16:creationId xmlns:a16="http://schemas.microsoft.com/office/drawing/2014/main" id="{E1A7E46A-40C5-4562-B785-BDFA59F65A09}"/>
              </a:ext>
            </a:extLst>
          </p:cNvPr>
          <p:cNvSpPr/>
          <p:nvPr/>
        </p:nvSpPr>
        <p:spPr>
          <a:xfrm>
            <a:off x="9931477"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81" name="Rectangle 80">
            <a:extLst>
              <a:ext uri="{FF2B5EF4-FFF2-40B4-BE49-F238E27FC236}">
                <a16:creationId xmlns:a16="http://schemas.microsoft.com/office/drawing/2014/main" id="{DD49CB57-63D6-4D7B-A918-FF36EF36E469}"/>
              </a:ext>
            </a:extLst>
          </p:cNvPr>
          <p:cNvSpPr/>
          <p:nvPr/>
        </p:nvSpPr>
        <p:spPr>
          <a:xfrm>
            <a:off x="10883977"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82" name="Rectangle 81">
            <a:extLst>
              <a:ext uri="{FF2B5EF4-FFF2-40B4-BE49-F238E27FC236}">
                <a16:creationId xmlns:a16="http://schemas.microsoft.com/office/drawing/2014/main" id="{CE798D57-E6FC-416C-9351-C55FDEBA1C10}"/>
              </a:ext>
            </a:extLst>
          </p:cNvPr>
          <p:cNvSpPr/>
          <p:nvPr/>
        </p:nvSpPr>
        <p:spPr>
          <a:xfrm>
            <a:off x="7073977"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83" name="Rectangle 82">
            <a:extLst>
              <a:ext uri="{FF2B5EF4-FFF2-40B4-BE49-F238E27FC236}">
                <a16:creationId xmlns:a16="http://schemas.microsoft.com/office/drawing/2014/main" id="{CFEF80B5-56F3-4909-AC14-56B0E367FFD1}"/>
              </a:ext>
            </a:extLst>
          </p:cNvPr>
          <p:cNvSpPr/>
          <p:nvPr/>
        </p:nvSpPr>
        <p:spPr>
          <a:xfrm>
            <a:off x="8026477"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84" name="Rectangle 83">
            <a:extLst>
              <a:ext uri="{FF2B5EF4-FFF2-40B4-BE49-F238E27FC236}">
                <a16:creationId xmlns:a16="http://schemas.microsoft.com/office/drawing/2014/main" id="{AA3B5B5F-2BFF-41A3-9961-9E40447AC343}"/>
              </a:ext>
            </a:extLst>
          </p:cNvPr>
          <p:cNvSpPr/>
          <p:nvPr/>
        </p:nvSpPr>
        <p:spPr>
          <a:xfrm>
            <a:off x="8978977"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85" name="Rectangle 84">
            <a:extLst>
              <a:ext uri="{FF2B5EF4-FFF2-40B4-BE49-F238E27FC236}">
                <a16:creationId xmlns:a16="http://schemas.microsoft.com/office/drawing/2014/main" id="{E9B03D8F-D155-400E-B46C-897E7E32B741}"/>
              </a:ext>
            </a:extLst>
          </p:cNvPr>
          <p:cNvSpPr/>
          <p:nvPr/>
        </p:nvSpPr>
        <p:spPr>
          <a:xfrm>
            <a:off x="9931477"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86" name="Rectangle 85">
            <a:extLst>
              <a:ext uri="{FF2B5EF4-FFF2-40B4-BE49-F238E27FC236}">
                <a16:creationId xmlns:a16="http://schemas.microsoft.com/office/drawing/2014/main" id="{2DD8CB02-842F-4C8B-AF70-DCB12877D18A}"/>
              </a:ext>
            </a:extLst>
          </p:cNvPr>
          <p:cNvSpPr/>
          <p:nvPr/>
        </p:nvSpPr>
        <p:spPr>
          <a:xfrm>
            <a:off x="10883977"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a:p>
        </p:txBody>
      </p:sp>
      <p:sp>
        <p:nvSpPr>
          <p:cNvPr id="87" name="Rectangle 86">
            <a:extLst>
              <a:ext uri="{FF2B5EF4-FFF2-40B4-BE49-F238E27FC236}">
                <a16:creationId xmlns:a16="http://schemas.microsoft.com/office/drawing/2014/main" id="{7D8C2C24-D487-43A9-9643-AC1433115FA5}"/>
              </a:ext>
            </a:extLst>
          </p:cNvPr>
          <p:cNvSpPr/>
          <p:nvPr/>
        </p:nvSpPr>
        <p:spPr>
          <a:xfrm>
            <a:off x="7073977"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88" name="Rectangle 87">
            <a:extLst>
              <a:ext uri="{FF2B5EF4-FFF2-40B4-BE49-F238E27FC236}">
                <a16:creationId xmlns:a16="http://schemas.microsoft.com/office/drawing/2014/main" id="{8AC865D2-802D-4FE6-9F58-5F6C3E780E71}"/>
              </a:ext>
            </a:extLst>
          </p:cNvPr>
          <p:cNvSpPr/>
          <p:nvPr/>
        </p:nvSpPr>
        <p:spPr>
          <a:xfrm>
            <a:off x="8026477"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89" name="Rectangle 88">
            <a:extLst>
              <a:ext uri="{FF2B5EF4-FFF2-40B4-BE49-F238E27FC236}">
                <a16:creationId xmlns:a16="http://schemas.microsoft.com/office/drawing/2014/main" id="{9EB2E894-D12E-47C2-BF39-53A170227421}"/>
              </a:ext>
            </a:extLst>
          </p:cNvPr>
          <p:cNvSpPr/>
          <p:nvPr/>
        </p:nvSpPr>
        <p:spPr>
          <a:xfrm>
            <a:off x="8978977"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90" name="Rectangle 89">
            <a:extLst>
              <a:ext uri="{FF2B5EF4-FFF2-40B4-BE49-F238E27FC236}">
                <a16:creationId xmlns:a16="http://schemas.microsoft.com/office/drawing/2014/main" id="{0B57FA58-40C7-4875-B3C6-D1FAD706B27F}"/>
              </a:ext>
            </a:extLst>
          </p:cNvPr>
          <p:cNvSpPr/>
          <p:nvPr/>
        </p:nvSpPr>
        <p:spPr>
          <a:xfrm>
            <a:off x="9931477"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91" name="Rectangle 90">
            <a:extLst>
              <a:ext uri="{FF2B5EF4-FFF2-40B4-BE49-F238E27FC236}">
                <a16:creationId xmlns:a16="http://schemas.microsoft.com/office/drawing/2014/main" id="{B6D493D4-8DA7-4444-A469-6A33AB3797A2}"/>
              </a:ext>
            </a:extLst>
          </p:cNvPr>
          <p:cNvSpPr/>
          <p:nvPr/>
        </p:nvSpPr>
        <p:spPr>
          <a:xfrm>
            <a:off x="10883977"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92" name="Arrow: Down 91">
            <a:extLst>
              <a:ext uri="{FF2B5EF4-FFF2-40B4-BE49-F238E27FC236}">
                <a16:creationId xmlns:a16="http://schemas.microsoft.com/office/drawing/2014/main" id="{956DB9CB-74F5-4D33-BB14-5B92681E42A7}"/>
              </a:ext>
            </a:extLst>
          </p:cNvPr>
          <p:cNvSpPr/>
          <p:nvPr/>
        </p:nvSpPr>
        <p:spPr>
          <a:xfrm>
            <a:off x="9058510" y="2588271"/>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93" name="TextBox 35">
            <a:extLst>
              <a:ext uri="{FF2B5EF4-FFF2-40B4-BE49-F238E27FC236}">
                <a16:creationId xmlns:a16="http://schemas.microsoft.com/office/drawing/2014/main" id="{8E383F3D-D302-41AC-B12C-5497DFF1634C}"/>
              </a:ext>
            </a:extLst>
          </p:cNvPr>
          <p:cNvSpPr txBox="1"/>
          <p:nvPr/>
        </p:nvSpPr>
        <p:spPr>
          <a:xfrm>
            <a:off x="4722495" y="953482"/>
            <a:ext cx="3568065" cy="584775"/>
          </a:xfrm>
          <a:prstGeom prst="rect">
            <a:avLst/>
          </a:prstGeom>
          <a:noFill/>
        </p:spPr>
        <p:txBody>
          <a:bodyPr wrap="square" rtlCol="0">
            <a:spAutoFit/>
          </a:bodyPr>
          <a:lstStyle/>
          <a:p>
            <a:r>
              <a:rPr lang="en-US" sz="3200" dirty="0"/>
              <a:t>Defect generation</a:t>
            </a:r>
          </a:p>
        </p:txBody>
      </p:sp>
      <p:sp>
        <p:nvSpPr>
          <p:cNvPr id="94" name="Arrow: Down 93">
            <a:extLst>
              <a:ext uri="{FF2B5EF4-FFF2-40B4-BE49-F238E27FC236}">
                <a16:creationId xmlns:a16="http://schemas.microsoft.com/office/drawing/2014/main" id="{11F2C7BB-F455-4255-989D-9BCBA91F2E3C}"/>
              </a:ext>
            </a:extLst>
          </p:cNvPr>
          <p:cNvSpPr/>
          <p:nvPr/>
        </p:nvSpPr>
        <p:spPr>
          <a:xfrm rot="2377424">
            <a:off x="8487812" y="2544480"/>
            <a:ext cx="734399"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95" name="Arrow: Down 94">
            <a:extLst>
              <a:ext uri="{FF2B5EF4-FFF2-40B4-BE49-F238E27FC236}">
                <a16:creationId xmlns:a16="http://schemas.microsoft.com/office/drawing/2014/main" id="{109F3201-465B-47C0-9615-3FF26454C45A}"/>
              </a:ext>
            </a:extLst>
          </p:cNvPr>
          <p:cNvSpPr/>
          <p:nvPr/>
        </p:nvSpPr>
        <p:spPr>
          <a:xfrm rot="20000359">
            <a:off x="9591639" y="2560556"/>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31" name="Text Placeholder 30">
            <a:extLst>
              <a:ext uri="{FF2B5EF4-FFF2-40B4-BE49-F238E27FC236}">
                <a16:creationId xmlns:a16="http://schemas.microsoft.com/office/drawing/2014/main" id="{986F35B2-3A0C-4A05-885F-912669D15AFA}"/>
              </a:ext>
            </a:extLst>
          </p:cNvPr>
          <p:cNvSpPr>
            <a:spLocks noGrp="1"/>
          </p:cNvSpPr>
          <p:nvPr>
            <p:ph type="body" sz="quarter" idx="25"/>
          </p:nvPr>
        </p:nvSpPr>
        <p:spPr/>
        <p:txBody>
          <a:bodyPr>
            <a:normAutofit fontScale="62500" lnSpcReduction="20000"/>
          </a:bodyPr>
          <a:lstStyle/>
          <a:p>
            <a:endParaRPr lang="en-US"/>
          </a:p>
        </p:txBody>
      </p:sp>
      <p:sp>
        <p:nvSpPr>
          <p:cNvPr id="32" name="Text Placeholder 31">
            <a:extLst>
              <a:ext uri="{FF2B5EF4-FFF2-40B4-BE49-F238E27FC236}">
                <a16:creationId xmlns:a16="http://schemas.microsoft.com/office/drawing/2014/main" id="{807614B3-7D4B-4CEA-AAE7-D63233810A83}"/>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2370907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7AB3F-34BC-4AA8-B0C9-44C4B2F094C0}"/>
              </a:ext>
            </a:extLst>
          </p:cNvPr>
          <p:cNvSpPr>
            <a:spLocks noGrp="1"/>
          </p:cNvSpPr>
          <p:nvPr>
            <p:ph type="title"/>
          </p:nvPr>
        </p:nvSpPr>
        <p:spPr/>
        <p:txBody>
          <a:bodyPr/>
          <a:lstStyle/>
          <a:p>
            <a:r>
              <a:rPr lang="en-US" dirty="0"/>
              <a:t>Literature Review</a:t>
            </a:r>
          </a:p>
        </p:txBody>
      </p:sp>
      <p:sp>
        <p:nvSpPr>
          <p:cNvPr id="3" name="Text Placeholder 2">
            <a:extLst>
              <a:ext uri="{FF2B5EF4-FFF2-40B4-BE49-F238E27FC236}">
                <a16:creationId xmlns:a16="http://schemas.microsoft.com/office/drawing/2014/main" id="{A9237F21-D956-4CE6-9BE7-591A7278128D}"/>
              </a:ext>
            </a:extLst>
          </p:cNvPr>
          <p:cNvSpPr>
            <a:spLocks noGrp="1"/>
          </p:cNvSpPr>
          <p:nvPr>
            <p:ph type="body" sz="quarter" idx="25"/>
          </p:nvPr>
        </p:nvSpPr>
        <p:spPr/>
        <p:txBody>
          <a:bodyPr>
            <a:normAutofit fontScale="62500" lnSpcReduction="20000"/>
          </a:bodyPr>
          <a:lstStyle/>
          <a:p>
            <a:endParaRPr lang="en-US"/>
          </a:p>
        </p:txBody>
      </p:sp>
      <p:sp>
        <p:nvSpPr>
          <p:cNvPr id="4" name="Text Placeholder 3">
            <a:extLst>
              <a:ext uri="{FF2B5EF4-FFF2-40B4-BE49-F238E27FC236}">
                <a16:creationId xmlns:a16="http://schemas.microsoft.com/office/drawing/2014/main" id="{CC1A33F9-2257-47E5-8FC2-ADBCCDFEA724}"/>
              </a:ext>
            </a:extLst>
          </p:cNvPr>
          <p:cNvSpPr>
            <a:spLocks noGrp="1"/>
          </p:cNvSpPr>
          <p:nvPr>
            <p:ph type="body" sz="quarter" idx="26"/>
          </p:nvPr>
        </p:nvSpPr>
        <p:spPr/>
        <p:txBody>
          <a:bodyPr>
            <a:normAutofit fontScale="40000" lnSpcReduction="20000"/>
          </a:bodyPr>
          <a:lstStyle/>
          <a:p>
            <a:endParaRPr lang="en-US"/>
          </a:p>
        </p:txBody>
      </p:sp>
      <p:sp>
        <p:nvSpPr>
          <p:cNvPr id="5" name="Content Placeholder 2">
            <a:extLst>
              <a:ext uri="{FF2B5EF4-FFF2-40B4-BE49-F238E27FC236}">
                <a16:creationId xmlns:a16="http://schemas.microsoft.com/office/drawing/2014/main" id="{568C5C32-325F-49D3-AA27-B702BDD232FB}"/>
              </a:ext>
            </a:extLst>
          </p:cNvPr>
          <p:cNvSpPr txBox="1">
            <a:spLocks/>
          </p:cNvSpPr>
          <p:nvPr/>
        </p:nvSpPr>
        <p:spPr>
          <a:xfrm>
            <a:off x="838200" y="1825625"/>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Mahmoud </a:t>
            </a:r>
            <a:r>
              <a:rPr lang="en-US" sz="2800" i="1" dirty="0"/>
              <a:t>et al.</a:t>
            </a:r>
            <a:r>
              <a:rPr lang="en-US" sz="2800" dirty="0"/>
              <a:t>, CNRS, 2021, </a:t>
            </a:r>
            <a:r>
              <a:rPr lang="en-US" dirty="0"/>
              <a:t>Diffusion mechanism of bound Schottky defect in magnesium oxide</a:t>
            </a:r>
          </a:p>
          <a:p>
            <a:pPr marL="0" indent="0">
              <a:buNone/>
            </a:pPr>
            <a:endParaRPr lang="en-US" sz="2800" dirty="0"/>
          </a:p>
          <a:p>
            <a:pPr marL="0" indent="0">
              <a:buNone/>
            </a:pPr>
            <a:r>
              <a:rPr lang="en-US" sz="2800" dirty="0"/>
              <a:t>El-Sayed </a:t>
            </a:r>
            <a:r>
              <a:rPr lang="en-US" sz="2800" i="1" dirty="0"/>
              <a:t>et al.</a:t>
            </a:r>
            <a:r>
              <a:rPr lang="en-US" sz="2800" dirty="0"/>
              <a:t> 2018 Effect of electric field on migration of defects in oxides: Vacancies and interstitials in bulk MgO</a:t>
            </a:r>
          </a:p>
          <a:p>
            <a:pPr marL="0" indent="0">
              <a:buFont typeface="Arial" panose="020B0604020202020204" pitchFamily="34" charset="0"/>
              <a:buNone/>
            </a:pPr>
            <a:endParaRPr lang="en-US" dirty="0"/>
          </a:p>
          <a:p>
            <a:pPr marL="0" indent="0">
              <a:buFont typeface="Arial" panose="020B0604020202020204" pitchFamily="34" charset="0"/>
              <a:buNone/>
            </a:pPr>
            <a:r>
              <a:rPr lang="en-US" dirty="0" err="1"/>
              <a:t>Carboni</a:t>
            </a:r>
            <a:r>
              <a:rPr lang="en-US" dirty="0"/>
              <a:t> </a:t>
            </a:r>
            <a:r>
              <a:rPr lang="en-US" i="1" dirty="0"/>
              <a:t>et al. </a:t>
            </a:r>
            <a:r>
              <a:rPr lang="en-US" dirty="0"/>
              <a:t>2018</a:t>
            </a:r>
            <a:r>
              <a:rPr lang="en-US" i="1" dirty="0"/>
              <a:t> </a:t>
            </a:r>
            <a:r>
              <a:rPr lang="en-US" dirty="0"/>
              <a:t>Modeling of Breakdown-Limited Endurance in Spin-Transfer Torque Magnetic Memory Under Pulsed Cycling Regime</a:t>
            </a: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96470119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7562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17087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2661285" y="180213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36137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5662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7562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p>
        </p:txBody>
      </p:sp>
      <p:sp>
        <p:nvSpPr>
          <p:cNvPr id="12" name="Rectangle 11">
            <a:extLst>
              <a:ext uri="{FF2B5EF4-FFF2-40B4-BE49-F238E27FC236}">
                <a16:creationId xmlns:a16="http://schemas.microsoft.com/office/drawing/2014/main" id="{9F04AF36-9840-46CB-90F0-D3BCFCEF41B1}"/>
              </a:ext>
            </a:extLst>
          </p:cNvPr>
          <p:cNvSpPr/>
          <p:nvPr/>
        </p:nvSpPr>
        <p:spPr>
          <a:xfrm>
            <a:off x="17087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26612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36137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45662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756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17087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661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6137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566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756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17087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2661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36137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4566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756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7" name="Rectangle 26">
            <a:extLst>
              <a:ext uri="{FF2B5EF4-FFF2-40B4-BE49-F238E27FC236}">
                <a16:creationId xmlns:a16="http://schemas.microsoft.com/office/drawing/2014/main" id="{6D966253-0BCC-4103-A2A0-DABD3244DAD3}"/>
              </a:ext>
            </a:extLst>
          </p:cNvPr>
          <p:cNvSpPr/>
          <p:nvPr/>
        </p:nvSpPr>
        <p:spPr>
          <a:xfrm>
            <a:off x="17087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8" name="Rectangle 27">
            <a:extLst>
              <a:ext uri="{FF2B5EF4-FFF2-40B4-BE49-F238E27FC236}">
                <a16:creationId xmlns:a16="http://schemas.microsoft.com/office/drawing/2014/main" id="{B37FD60E-DBE0-41A7-83CA-C4780E5465AC}"/>
              </a:ext>
            </a:extLst>
          </p:cNvPr>
          <p:cNvSpPr/>
          <p:nvPr/>
        </p:nvSpPr>
        <p:spPr>
          <a:xfrm>
            <a:off x="2661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9" name="Rectangle 28">
            <a:extLst>
              <a:ext uri="{FF2B5EF4-FFF2-40B4-BE49-F238E27FC236}">
                <a16:creationId xmlns:a16="http://schemas.microsoft.com/office/drawing/2014/main" id="{CCD0EAA4-FEB3-4256-B88E-3EA0EC16053F}"/>
              </a:ext>
            </a:extLst>
          </p:cNvPr>
          <p:cNvSpPr/>
          <p:nvPr/>
        </p:nvSpPr>
        <p:spPr>
          <a:xfrm>
            <a:off x="36137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0" name="Rectangle 29">
            <a:extLst>
              <a:ext uri="{FF2B5EF4-FFF2-40B4-BE49-F238E27FC236}">
                <a16:creationId xmlns:a16="http://schemas.microsoft.com/office/drawing/2014/main" id="{01E3DB20-0AD7-4426-A62F-EAC46061A48B}"/>
              </a:ext>
            </a:extLst>
          </p:cNvPr>
          <p:cNvSpPr/>
          <p:nvPr/>
        </p:nvSpPr>
        <p:spPr>
          <a:xfrm>
            <a:off x="4566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5" name="Title 1">
            <a:extLst>
              <a:ext uri="{FF2B5EF4-FFF2-40B4-BE49-F238E27FC236}">
                <a16:creationId xmlns:a16="http://schemas.microsoft.com/office/drawing/2014/main" id="{316F8D02-FADF-42F6-BCD1-0B29C1D480B3}"/>
              </a:ext>
            </a:extLst>
          </p:cNvPr>
          <p:cNvSpPr txBox="1">
            <a:spLocks/>
          </p:cNvSpPr>
          <p:nvPr/>
        </p:nvSpPr>
        <p:spPr>
          <a:xfrm>
            <a:off x="838199" y="208785"/>
            <a:ext cx="10515600" cy="640845"/>
          </a:xfrm>
          <a:prstGeom prst="rect">
            <a:avLst/>
          </a:prstGeom>
        </p:spPr>
        <p:txBody>
          <a:bodyPr vert="horz" lIns="91440" tIns="45720" rIns="91440" bIns="45720" rtlCol="0" anchor="b">
            <a:normAutofit fontScale="7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a:t>
            </a:r>
          </a:p>
        </p:txBody>
      </p:sp>
      <p:sp>
        <p:nvSpPr>
          <p:cNvPr id="2" name="Arrow: Down 1">
            <a:extLst>
              <a:ext uri="{FF2B5EF4-FFF2-40B4-BE49-F238E27FC236}">
                <a16:creationId xmlns:a16="http://schemas.microsoft.com/office/drawing/2014/main" id="{5B4F1479-C5A3-45D6-A02D-CCD1F5A77AC9}"/>
              </a:ext>
            </a:extLst>
          </p:cNvPr>
          <p:cNvSpPr/>
          <p:nvPr/>
        </p:nvSpPr>
        <p:spPr>
          <a:xfrm>
            <a:off x="2740818" y="2588271"/>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38" name="Right Arrow 3">
            <a:extLst>
              <a:ext uri="{FF2B5EF4-FFF2-40B4-BE49-F238E27FC236}">
                <a16:creationId xmlns:a16="http://schemas.microsoft.com/office/drawing/2014/main" id="{E78140AA-9337-4A7F-8AC7-6874F2718BF8}"/>
              </a:ext>
            </a:extLst>
          </p:cNvPr>
          <p:cNvSpPr/>
          <p:nvPr/>
        </p:nvSpPr>
        <p:spPr>
          <a:xfrm>
            <a:off x="5877281" y="3707130"/>
            <a:ext cx="838200" cy="95250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9" name="Rectangle 4">
            <a:extLst>
              <a:ext uri="{FF2B5EF4-FFF2-40B4-BE49-F238E27FC236}">
                <a16:creationId xmlns:a16="http://schemas.microsoft.com/office/drawing/2014/main" id="{06561CF9-90FC-4FB4-BC4C-EEA61273876D}"/>
              </a:ext>
            </a:extLst>
          </p:cNvPr>
          <p:cNvSpPr/>
          <p:nvPr/>
        </p:nvSpPr>
        <p:spPr>
          <a:xfrm>
            <a:off x="69513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0" name="Rectangle 6">
            <a:extLst>
              <a:ext uri="{FF2B5EF4-FFF2-40B4-BE49-F238E27FC236}">
                <a16:creationId xmlns:a16="http://schemas.microsoft.com/office/drawing/2014/main" id="{0EC5FB8B-3220-4BF7-AA26-323C759D69DF}"/>
              </a:ext>
            </a:extLst>
          </p:cNvPr>
          <p:cNvSpPr/>
          <p:nvPr/>
        </p:nvSpPr>
        <p:spPr>
          <a:xfrm>
            <a:off x="79038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41" name="Rectangle 9">
            <a:extLst>
              <a:ext uri="{FF2B5EF4-FFF2-40B4-BE49-F238E27FC236}">
                <a16:creationId xmlns:a16="http://schemas.microsoft.com/office/drawing/2014/main" id="{685A0AAD-54A6-43C6-89A6-CDCA0C05F6A9}"/>
              </a:ext>
            </a:extLst>
          </p:cNvPr>
          <p:cNvSpPr/>
          <p:nvPr/>
        </p:nvSpPr>
        <p:spPr>
          <a:xfrm>
            <a:off x="88563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2" name="Rectangle 8">
            <a:extLst>
              <a:ext uri="{FF2B5EF4-FFF2-40B4-BE49-F238E27FC236}">
                <a16:creationId xmlns:a16="http://schemas.microsoft.com/office/drawing/2014/main" id="{7971D77C-DD04-4DC8-9976-58E95ACCC202}"/>
              </a:ext>
            </a:extLst>
          </p:cNvPr>
          <p:cNvSpPr/>
          <p:nvPr/>
        </p:nvSpPr>
        <p:spPr>
          <a:xfrm>
            <a:off x="98088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3" name="Rectangle 9">
            <a:extLst>
              <a:ext uri="{FF2B5EF4-FFF2-40B4-BE49-F238E27FC236}">
                <a16:creationId xmlns:a16="http://schemas.microsoft.com/office/drawing/2014/main" id="{12858761-DDA6-48F4-AF92-75FF5E4FEA18}"/>
              </a:ext>
            </a:extLst>
          </p:cNvPr>
          <p:cNvSpPr/>
          <p:nvPr/>
        </p:nvSpPr>
        <p:spPr>
          <a:xfrm>
            <a:off x="107613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4" name="Rectangle 10">
            <a:extLst>
              <a:ext uri="{FF2B5EF4-FFF2-40B4-BE49-F238E27FC236}">
                <a16:creationId xmlns:a16="http://schemas.microsoft.com/office/drawing/2014/main" id="{112C659C-3EF3-4167-B885-9461B6D8E1BF}"/>
              </a:ext>
            </a:extLst>
          </p:cNvPr>
          <p:cNvSpPr/>
          <p:nvPr/>
        </p:nvSpPr>
        <p:spPr>
          <a:xfrm>
            <a:off x="69513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45" name="Rectangle 11">
            <a:extLst>
              <a:ext uri="{FF2B5EF4-FFF2-40B4-BE49-F238E27FC236}">
                <a16:creationId xmlns:a16="http://schemas.microsoft.com/office/drawing/2014/main" id="{297074F6-DC8B-4A0E-9787-36318C8F347A}"/>
              </a:ext>
            </a:extLst>
          </p:cNvPr>
          <p:cNvSpPr/>
          <p:nvPr/>
        </p:nvSpPr>
        <p:spPr>
          <a:xfrm>
            <a:off x="79038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46" name="Rectangle 12">
            <a:extLst>
              <a:ext uri="{FF2B5EF4-FFF2-40B4-BE49-F238E27FC236}">
                <a16:creationId xmlns:a16="http://schemas.microsoft.com/office/drawing/2014/main" id="{4CA5199E-3FEF-46BC-A2C1-910CD3BE37C0}"/>
              </a:ext>
            </a:extLst>
          </p:cNvPr>
          <p:cNvSpPr/>
          <p:nvPr/>
        </p:nvSpPr>
        <p:spPr>
          <a:xfrm>
            <a:off x="8856345" y="275463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13">
            <a:extLst>
              <a:ext uri="{FF2B5EF4-FFF2-40B4-BE49-F238E27FC236}">
                <a16:creationId xmlns:a16="http://schemas.microsoft.com/office/drawing/2014/main" id="{D60C8A19-3124-432B-B1FF-C1D607EA4365}"/>
              </a:ext>
            </a:extLst>
          </p:cNvPr>
          <p:cNvSpPr/>
          <p:nvPr/>
        </p:nvSpPr>
        <p:spPr>
          <a:xfrm>
            <a:off x="98088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48" name="Rectangle 14">
            <a:extLst>
              <a:ext uri="{FF2B5EF4-FFF2-40B4-BE49-F238E27FC236}">
                <a16:creationId xmlns:a16="http://schemas.microsoft.com/office/drawing/2014/main" id="{B8F44737-3945-41D1-A505-49B8073F80FC}"/>
              </a:ext>
            </a:extLst>
          </p:cNvPr>
          <p:cNvSpPr/>
          <p:nvPr/>
        </p:nvSpPr>
        <p:spPr>
          <a:xfrm>
            <a:off x="107613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49" name="Rectangle 15">
            <a:extLst>
              <a:ext uri="{FF2B5EF4-FFF2-40B4-BE49-F238E27FC236}">
                <a16:creationId xmlns:a16="http://schemas.microsoft.com/office/drawing/2014/main" id="{16F207F3-31F7-4436-B4BF-A5E9EBA54891}"/>
              </a:ext>
            </a:extLst>
          </p:cNvPr>
          <p:cNvSpPr/>
          <p:nvPr/>
        </p:nvSpPr>
        <p:spPr>
          <a:xfrm>
            <a:off x="69513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0" name="Rectangle 16">
            <a:extLst>
              <a:ext uri="{FF2B5EF4-FFF2-40B4-BE49-F238E27FC236}">
                <a16:creationId xmlns:a16="http://schemas.microsoft.com/office/drawing/2014/main" id="{036B4385-89D7-4553-8437-F3EF6E7DCC66}"/>
              </a:ext>
            </a:extLst>
          </p:cNvPr>
          <p:cNvSpPr/>
          <p:nvPr/>
        </p:nvSpPr>
        <p:spPr>
          <a:xfrm>
            <a:off x="79038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1" name="Rectangle 17">
            <a:extLst>
              <a:ext uri="{FF2B5EF4-FFF2-40B4-BE49-F238E27FC236}">
                <a16:creationId xmlns:a16="http://schemas.microsoft.com/office/drawing/2014/main" id="{B3DBCDA8-5A79-4777-B118-0C318BE13C82}"/>
              </a:ext>
            </a:extLst>
          </p:cNvPr>
          <p:cNvSpPr/>
          <p:nvPr/>
        </p:nvSpPr>
        <p:spPr>
          <a:xfrm>
            <a:off x="88563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2" name="Rectangle 18">
            <a:extLst>
              <a:ext uri="{FF2B5EF4-FFF2-40B4-BE49-F238E27FC236}">
                <a16:creationId xmlns:a16="http://schemas.microsoft.com/office/drawing/2014/main" id="{8599493E-5B40-4D9D-9243-7E25D429731E}"/>
              </a:ext>
            </a:extLst>
          </p:cNvPr>
          <p:cNvSpPr/>
          <p:nvPr/>
        </p:nvSpPr>
        <p:spPr>
          <a:xfrm>
            <a:off x="98088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3" name="Rectangle 19">
            <a:extLst>
              <a:ext uri="{FF2B5EF4-FFF2-40B4-BE49-F238E27FC236}">
                <a16:creationId xmlns:a16="http://schemas.microsoft.com/office/drawing/2014/main" id="{E9106FB7-27A7-404A-B74B-FE583D02A9D9}"/>
              </a:ext>
            </a:extLst>
          </p:cNvPr>
          <p:cNvSpPr/>
          <p:nvPr/>
        </p:nvSpPr>
        <p:spPr>
          <a:xfrm>
            <a:off x="107613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4" name="Rectangle 20">
            <a:extLst>
              <a:ext uri="{FF2B5EF4-FFF2-40B4-BE49-F238E27FC236}">
                <a16:creationId xmlns:a16="http://schemas.microsoft.com/office/drawing/2014/main" id="{4E177A7B-75C2-4B27-98D0-316C926BB410}"/>
              </a:ext>
            </a:extLst>
          </p:cNvPr>
          <p:cNvSpPr/>
          <p:nvPr/>
        </p:nvSpPr>
        <p:spPr>
          <a:xfrm>
            <a:off x="69513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5" name="Rectangle 21">
            <a:extLst>
              <a:ext uri="{FF2B5EF4-FFF2-40B4-BE49-F238E27FC236}">
                <a16:creationId xmlns:a16="http://schemas.microsoft.com/office/drawing/2014/main" id="{A09B6C50-4E21-4693-BC90-F1285C473172}"/>
              </a:ext>
            </a:extLst>
          </p:cNvPr>
          <p:cNvSpPr/>
          <p:nvPr/>
        </p:nvSpPr>
        <p:spPr>
          <a:xfrm>
            <a:off x="79038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6" name="Rectangle 22">
            <a:extLst>
              <a:ext uri="{FF2B5EF4-FFF2-40B4-BE49-F238E27FC236}">
                <a16:creationId xmlns:a16="http://schemas.microsoft.com/office/drawing/2014/main" id="{F976B519-5499-45A1-B7AE-484B7F048AC4}"/>
              </a:ext>
            </a:extLst>
          </p:cNvPr>
          <p:cNvSpPr/>
          <p:nvPr/>
        </p:nvSpPr>
        <p:spPr>
          <a:xfrm>
            <a:off x="88563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7" name="Rectangle 23">
            <a:extLst>
              <a:ext uri="{FF2B5EF4-FFF2-40B4-BE49-F238E27FC236}">
                <a16:creationId xmlns:a16="http://schemas.microsoft.com/office/drawing/2014/main" id="{6E01AE32-985A-4FEF-9B7F-5AF8825E95A1}"/>
              </a:ext>
            </a:extLst>
          </p:cNvPr>
          <p:cNvSpPr/>
          <p:nvPr/>
        </p:nvSpPr>
        <p:spPr>
          <a:xfrm>
            <a:off x="98088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8" name="Rectangle 24">
            <a:extLst>
              <a:ext uri="{FF2B5EF4-FFF2-40B4-BE49-F238E27FC236}">
                <a16:creationId xmlns:a16="http://schemas.microsoft.com/office/drawing/2014/main" id="{1F487AF8-2FE9-4A23-B490-D2123BB32673}"/>
              </a:ext>
            </a:extLst>
          </p:cNvPr>
          <p:cNvSpPr/>
          <p:nvPr/>
        </p:nvSpPr>
        <p:spPr>
          <a:xfrm>
            <a:off x="107613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9" name="Down Arrow 1">
            <a:extLst>
              <a:ext uri="{FF2B5EF4-FFF2-40B4-BE49-F238E27FC236}">
                <a16:creationId xmlns:a16="http://schemas.microsoft.com/office/drawing/2014/main" id="{B6C2CB5B-812E-4D4E-A28D-72309F033F95}"/>
              </a:ext>
            </a:extLst>
          </p:cNvPr>
          <p:cNvSpPr/>
          <p:nvPr/>
        </p:nvSpPr>
        <p:spPr>
          <a:xfrm>
            <a:off x="8930163" y="3545122"/>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0" name="Right Arrow 1">
            <a:extLst>
              <a:ext uri="{FF2B5EF4-FFF2-40B4-BE49-F238E27FC236}">
                <a16:creationId xmlns:a16="http://schemas.microsoft.com/office/drawing/2014/main" id="{B5D0D406-774C-4BF2-BF18-4EA877FE776C}"/>
              </a:ext>
            </a:extLst>
          </p:cNvPr>
          <p:cNvSpPr/>
          <p:nvPr/>
        </p:nvSpPr>
        <p:spPr>
          <a:xfrm>
            <a:off x="9450349" y="2916638"/>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61" name="Left Arrow 2">
            <a:extLst>
              <a:ext uri="{FF2B5EF4-FFF2-40B4-BE49-F238E27FC236}">
                <a16:creationId xmlns:a16="http://schemas.microsoft.com/office/drawing/2014/main" id="{B10C7B7F-3CFD-4A35-A06A-944F0495A813}"/>
              </a:ext>
            </a:extLst>
          </p:cNvPr>
          <p:cNvSpPr/>
          <p:nvPr/>
        </p:nvSpPr>
        <p:spPr>
          <a:xfrm>
            <a:off x="8714604" y="2903220"/>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2" name="Rectangle 25">
            <a:extLst>
              <a:ext uri="{FF2B5EF4-FFF2-40B4-BE49-F238E27FC236}">
                <a16:creationId xmlns:a16="http://schemas.microsoft.com/office/drawing/2014/main" id="{58122450-206E-4365-8342-82E3C86877EE}"/>
              </a:ext>
            </a:extLst>
          </p:cNvPr>
          <p:cNvSpPr/>
          <p:nvPr/>
        </p:nvSpPr>
        <p:spPr>
          <a:xfrm>
            <a:off x="69513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3" name="Rectangle 26">
            <a:extLst>
              <a:ext uri="{FF2B5EF4-FFF2-40B4-BE49-F238E27FC236}">
                <a16:creationId xmlns:a16="http://schemas.microsoft.com/office/drawing/2014/main" id="{3028FB05-7DF2-450B-80FF-E5CA5CB824CE}"/>
              </a:ext>
            </a:extLst>
          </p:cNvPr>
          <p:cNvSpPr/>
          <p:nvPr/>
        </p:nvSpPr>
        <p:spPr>
          <a:xfrm>
            <a:off x="79038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4" name="Rectangle 27">
            <a:extLst>
              <a:ext uri="{FF2B5EF4-FFF2-40B4-BE49-F238E27FC236}">
                <a16:creationId xmlns:a16="http://schemas.microsoft.com/office/drawing/2014/main" id="{DE0FF900-CD96-4EA8-88A7-8DD577F6EA7C}"/>
              </a:ext>
            </a:extLst>
          </p:cNvPr>
          <p:cNvSpPr/>
          <p:nvPr/>
        </p:nvSpPr>
        <p:spPr>
          <a:xfrm>
            <a:off x="88563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5" name="Rectangle 28">
            <a:extLst>
              <a:ext uri="{FF2B5EF4-FFF2-40B4-BE49-F238E27FC236}">
                <a16:creationId xmlns:a16="http://schemas.microsoft.com/office/drawing/2014/main" id="{51B13922-4BD0-417F-A605-1CBCBC9FF196}"/>
              </a:ext>
            </a:extLst>
          </p:cNvPr>
          <p:cNvSpPr/>
          <p:nvPr/>
        </p:nvSpPr>
        <p:spPr>
          <a:xfrm>
            <a:off x="98088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6" name="Rectangle 29">
            <a:extLst>
              <a:ext uri="{FF2B5EF4-FFF2-40B4-BE49-F238E27FC236}">
                <a16:creationId xmlns:a16="http://schemas.microsoft.com/office/drawing/2014/main" id="{555A8AAD-5AA9-445F-8CB8-9B286DA9C034}"/>
              </a:ext>
            </a:extLst>
          </p:cNvPr>
          <p:cNvSpPr/>
          <p:nvPr/>
        </p:nvSpPr>
        <p:spPr>
          <a:xfrm>
            <a:off x="107613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7" name="TextBox 35">
            <a:extLst>
              <a:ext uri="{FF2B5EF4-FFF2-40B4-BE49-F238E27FC236}">
                <a16:creationId xmlns:a16="http://schemas.microsoft.com/office/drawing/2014/main" id="{398A3D65-6DE1-43EB-85E3-08B888B9BD80}"/>
              </a:ext>
            </a:extLst>
          </p:cNvPr>
          <p:cNvSpPr txBox="1"/>
          <p:nvPr/>
        </p:nvSpPr>
        <p:spPr>
          <a:xfrm>
            <a:off x="4722495" y="953482"/>
            <a:ext cx="3568065" cy="584775"/>
          </a:xfrm>
          <a:prstGeom prst="rect">
            <a:avLst/>
          </a:prstGeom>
          <a:noFill/>
        </p:spPr>
        <p:txBody>
          <a:bodyPr wrap="square" rtlCol="0">
            <a:spAutoFit/>
          </a:bodyPr>
          <a:lstStyle/>
          <a:p>
            <a:r>
              <a:rPr lang="en-US" sz="3200" dirty="0"/>
              <a:t>Defect activation</a:t>
            </a:r>
          </a:p>
        </p:txBody>
      </p:sp>
      <p:sp>
        <p:nvSpPr>
          <p:cNvPr id="68" name="Down Arrow 93">
            <a:extLst>
              <a:ext uri="{FF2B5EF4-FFF2-40B4-BE49-F238E27FC236}">
                <a16:creationId xmlns:a16="http://schemas.microsoft.com/office/drawing/2014/main" id="{438EE9DB-3F16-423A-8959-A2533B1CCFE4}"/>
              </a:ext>
            </a:extLst>
          </p:cNvPr>
          <p:cNvSpPr/>
          <p:nvPr/>
        </p:nvSpPr>
        <p:spPr>
          <a:xfrm rot="2377424">
            <a:off x="8438451" y="3518762"/>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9" name="Down Arrow 94">
            <a:extLst>
              <a:ext uri="{FF2B5EF4-FFF2-40B4-BE49-F238E27FC236}">
                <a16:creationId xmlns:a16="http://schemas.microsoft.com/office/drawing/2014/main" id="{D35809E0-ACDA-4BA1-A688-C1A2A709947E}"/>
              </a:ext>
            </a:extLst>
          </p:cNvPr>
          <p:cNvSpPr/>
          <p:nvPr/>
        </p:nvSpPr>
        <p:spPr>
          <a:xfrm rot="20000359">
            <a:off x="9551168" y="3542907"/>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32" name="Text Placeholder 31">
            <a:extLst>
              <a:ext uri="{FF2B5EF4-FFF2-40B4-BE49-F238E27FC236}">
                <a16:creationId xmlns:a16="http://schemas.microsoft.com/office/drawing/2014/main" id="{0BF644D5-51E8-4C44-AC2E-532C33872D66}"/>
              </a:ext>
            </a:extLst>
          </p:cNvPr>
          <p:cNvSpPr>
            <a:spLocks noGrp="1"/>
          </p:cNvSpPr>
          <p:nvPr>
            <p:ph type="body" sz="quarter" idx="25"/>
          </p:nvPr>
        </p:nvSpPr>
        <p:spPr/>
        <p:txBody>
          <a:bodyPr>
            <a:normAutofit fontScale="62500" lnSpcReduction="20000"/>
          </a:bodyPr>
          <a:lstStyle/>
          <a:p>
            <a:endParaRPr lang="en-US"/>
          </a:p>
        </p:txBody>
      </p:sp>
      <p:sp>
        <p:nvSpPr>
          <p:cNvPr id="33" name="Text Placeholder 32">
            <a:extLst>
              <a:ext uri="{FF2B5EF4-FFF2-40B4-BE49-F238E27FC236}">
                <a16:creationId xmlns:a16="http://schemas.microsoft.com/office/drawing/2014/main" id="{1BF7466D-3F5D-4E02-BB34-959A6303499C}"/>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230101220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7562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17087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26612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36137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5662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756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17087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661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6137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566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756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17087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2661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36137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4566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756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7" name="Rectangle 26">
            <a:extLst>
              <a:ext uri="{FF2B5EF4-FFF2-40B4-BE49-F238E27FC236}">
                <a16:creationId xmlns:a16="http://schemas.microsoft.com/office/drawing/2014/main" id="{6D966253-0BCC-4103-A2A0-DABD3244DAD3}"/>
              </a:ext>
            </a:extLst>
          </p:cNvPr>
          <p:cNvSpPr/>
          <p:nvPr/>
        </p:nvSpPr>
        <p:spPr>
          <a:xfrm>
            <a:off x="17087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8" name="Rectangle 27">
            <a:extLst>
              <a:ext uri="{FF2B5EF4-FFF2-40B4-BE49-F238E27FC236}">
                <a16:creationId xmlns:a16="http://schemas.microsoft.com/office/drawing/2014/main" id="{B37FD60E-DBE0-41A7-83CA-C4780E5465AC}"/>
              </a:ext>
            </a:extLst>
          </p:cNvPr>
          <p:cNvSpPr/>
          <p:nvPr/>
        </p:nvSpPr>
        <p:spPr>
          <a:xfrm>
            <a:off x="2661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9" name="Rectangle 28">
            <a:extLst>
              <a:ext uri="{FF2B5EF4-FFF2-40B4-BE49-F238E27FC236}">
                <a16:creationId xmlns:a16="http://schemas.microsoft.com/office/drawing/2014/main" id="{CCD0EAA4-FEB3-4256-B88E-3EA0EC16053F}"/>
              </a:ext>
            </a:extLst>
          </p:cNvPr>
          <p:cNvSpPr/>
          <p:nvPr/>
        </p:nvSpPr>
        <p:spPr>
          <a:xfrm>
            <a:off x="36137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0" name="Rectangle 29">
            <a:extLst>
              <a:ext uri="{FF2B5EF4-FFF2-40B4-BE49-F238E27FC236}">
                <a16:creationId xmlns:a16="http://schemas.microsoft.com/office/drawing/2014/main" id="{01E3DB20-0AD7-4426-A62F-EAC46061A48B}"/>
              </a:ext>
            </a:extLst>
          </p:cNvPr>
          <p:cNvSpPr/>
          <p:nvPr/>
        </p:nvSpPr>
        <p:spPr>
          <a:xfrm>
            <a:off x="4566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5" name="Title 1">
            <a:extLst>
              <a:ext uri="{FF2B5EF4-FFF2-40B4-BE49-F238E27FC236}">
                <a16:creationId xmlns:a16="http://schemas.microsoft.com/office/drawing/2014/main" id="{316F8D02-FADF-42F6-BCD1-0B29C1D480B3}"/>
              </a:ext>
            </a:extLst>
          </p:cNvPr>
          <p:cNvSpPr txBox="1">
            <a:spLocks/>
          </p:cNvSpPr>
          <p:nvPr/>
        </p:nvSpPr>
        <p:spPr>
          <a:xfrm>
            <a:off x="838199" y="208785"/>
            <a:ext cx="10515600" cy="640845"/>
          </a:xfrm>
          <a:prstGeom prst="rect">
            <a:avLst/>
          </a:prstGeom>
        </p:spPr>
        <p:txBody>
          <a:bodyPr vert="horz" lIns="91440" tIns="45720" rIns="91440" bIns="45720" rtlCol="0" anchor="b">
            <a:normAutofit fontScale="7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a:t>
            </a:r>
          </a:p>
        </p:txBody>
      </p:sp>
      <p:sp>
        <p:nvSpPr>
          <p:cNvPr id="38" name="Right Arrow 3">
            <a:extLst>
              <a:ext uri="{FF2B5EF4-FFF2-40B4-BE49-F238E27FC236}">
                <a16:creationId xmlns:a16="http://schemas.microsoft.com/office/drawing/2014/main" id="{E78140AA-9337-4A7F-8AC7-6874F2718BF8}"/>
              </a:ext>
            </a:extLst>
          </p:cNvPr>
          <p:cNvSpPr/>
          <p:nvPr/>
        </p:nvSpPr>
        <p:spPr>
          <a:xfrm>
            <a:off x="5877281" y="3707130"/>
            <a:ext cx="838200" cy="95250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9" name="Rectangle 4">
            <a:extLst>
              <a:ext uri="{FF2B5EF4-FFF2-40B4-BE49-F238E27FC236}">
                <a16:creationId xmlns:a16="http://schemas.microsoft.com/office/drawing/2014/main" id="{06561CF9-90FC-4FB4-BC4C-EEA61273876D}"/>
              </a:ext>
            </a:extLst>
          </p:cNvPr>
          <p:cNvSpPr/>
          <p:nvPr/>
        </p:nvSpPr>
        <p:spPr>
          <a:xfrm>
            <a:off x="69513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0" name="Rectangle 6">
            <a:extLst>
              <a:ext uri="{FF2B5EF4-FFF2-40B4-BE49-F238E27FC236}">
                <a16:creationId xmlns:a16="http://schemas.microsoft.com/office/drawing/2014/main" id="{0EC5FB8B-3220-4BF7-AA26-323C759D69DF}"/>
              </a:ext>
            </a:extLst>
          </p:cNvPr>
          <p:cNvSpPr/>
          <p:nvPr/>
        </p:nvSpPr>
        <p:spPr>
          <a:xfrm>
            <a:off x="79038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41" name="Rectangle 9">
            <a:extLst>
              <a:ext uri="{FF2B5EF4-FFF2-40B4-BE49-F238E27FC236}">
                <a16:creationId xmlns:a16="http://schemas.microsoft.com/office/drawing/2014/main" id="{685A0AAD-54A6-43C6-89A6-CDCA0C05F6A9}"/>
              </a:ext>
            </a:extLst>
          </p:cNvPr>
          <p:cNvSpPr/>
          <p:nvPr/>
        </p:nvSpPr>
        <p:spPr>
          <a:xfrm>
            <a:off x="88563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2" name="Rectangle 8">
            <a:extLst>
              <a:ext uri="{FF2B5EF4-FFF2-40B4-BE49-F238E27FC236}">
                <a16:creationId xmlns:a16="http://schemas.microsoft.com/office/drawing/2014/main" id="{7971D77C-DD04-4DC8-9976-58E95ACCC202}"/>
              </a:ext>
            </a:extLst>
          </p:cNvPr>
          <p:cNvSpPr/>
          <p:nvPr/>
        </p:nvSpPr>
        <p:spPr>
          <a:xfrm>
            <a:off x="98088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3" name="Rectangle 9">
            <a:extLst>
              <a:ext uri="{FF2B5EF4-FFF2-40B4-BE49-F238E27FC236}">
                <a16:creationId xmlns:a16="http://schemas.microsoft.com/office/drawing/2014/main" id="{12858761-DDA6-48F4-AF92-75FF5E4FEA18}"/>
              </a:ext>
            </a:extLst>
          </p:cNvPr>
          <p:cNvSpPr/>
          <p:nvPr/>
        </p:nvSpPr>
        <p:spPr>
          <a:xfrm>
            <a:off x="107613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4" name="Rectangle 10">
            <a:extLst>
              <a:ext uri="{FF2B5EF4-FFF2-40B4-BE49-F238E27FC236}">
                <a16:creationId xmlns:a16="http://schemas.microsoft.com/office/drawing/2014/main" id="{112C659C-3EF3-4167-B885-9461B6D8E1BF}"/>
              </a:ext>
            </a:extLst>
          </p:cNvPr>
          <p:cNvSpPr/>
          <p:nvPr/>
        </p:nvSpPr>
        <p:spPr>
          <a:xfrm>
            <a:off x="69513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45" name="Rectangle 11">
            <a:extLst>
              <a:ext uri="{FF2B5EF4-FFF2-40B4-BE49-F238E27FC236}">
                <a16:creationId xmlns:a16="http://schemas.microsoft.com/office/drawing/2014/main" id="{297074F6-DC8B-4A0E-9787-36318C8F347A}"/>
              </a:ext>
            </a:extLst>
          </p:cNvPr>
          <p:cNvSpPr/>
          <p:nvPr/>
        </p:nvSpPr>
        <p:spPr>
          <a:xfrm>
            <a:off x="79038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46" name="Rectangle 12">
            <a:extLst>
              <a:ext uri="{FF2B5EF4-FFF2-40B4-BE49-F238E27FC236}">
                <a16:creationId xmlns:a16="http://schemas.microsoft.com/office/drawing/2014/main" id="{4CA5199E-3FEF-46BC-A2C1-910CD3BE37C0}"/>
              </a:ext>
            </a:extLst>
          </p:cNvPr>
          <p:cNvSpPr/>
          <p:nvPr/>
        </p:nvSpPr>
        <p:spPr>
          <a:xfrm>
            <a:off x="8856345" y="370713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13">
            <a:extLst>
              <a:ext uri="{FF2B5EF4-FFF2-40B4-BE49-F238E27FC236}">
                <a16:creationId xmlns:a16="http://schemas.microsoft.com/office/drawing/2014/main" id="{D60C8A19-3124-432B-B1FF-C1D607EA4365}"/>
              </a:ext>
            </a:extLst>
          </p:cNvPr>
          <p:cNvSpPr/>
          <p:nvPr/>
        </p:nvSpPr>
        <p:spPr>
          <a:xfrm>
            <a:off x="98088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48" name="Rectangle 14">
            <a:extLst>
              <a:ext uri="{FF2B5EF4-FFF2-40B4-BE49-F238E27FC236}">
                <a16:creationId xmlns:a16="http://schemas.microsoft.com/office/drawing/2014/main" id="{B8F44737-3945-41D1-A505-49B8073F80FC}"/>
              </a:ext>
            </a:extLst>
          </p:cNvPr>
          <p:cNvSpPr/>
          <p:nvPr/>
        </p:nvSpPr>
        <p:spPr>
          <a:xfrm>
            <a:off x="107613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49" name="Rectangle 15">
            <a:extLst>
              <a:ext uri="{FF2B5EF4-FFF2-40B4-BE49-F238E27FC236}">
                <a16:creationId xmlns:a16="http://schemas.microsoft.com/office/drawing/2014/main" id="{16F207F3-31F7-4436-B4BF-A5E9EBA54891}"/>
              </a:ext>
            </a:extLst>
          </p:cNvPr>
          <p:cNvSpPr/>
          <p:nvPr/>
        </p:nvSpPr>
        <p:spPr>
          <a:xfrm>
            <a:off x="69513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0" name="Rectangle 16">
            <a:extLst>
              <a:ext uri="{FF2B5EF4-FFF2-40B4-BE49-F238E27FC236}">
                <a16:creationId xmlns:a16="http://schemas.microsoft.com/office/drawing/2014/main" id="{036B4385-89D7-4553-8437-F3EF6E7DCC66}"/>
              </a:ext>
            </a:extLst>
          </p:cNvPr>
          <p:cNvSpPr/>
          <p:nvPr/>
        </p:nvSpPr>
        <p:spPr>
          <a:xfrm>
            <a:off x="79038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1" name="Rectangle 17">
            <a:extLst>
              <a:ext uri="{FF2B5EF4-FFF2-40B4-BE49-F238E27FC236}">
                <a16:creationId xmlns:a16="http://schemas.microsoft.com/office/drawing/2014/main" id="{B3DBCDA8-5A79-4777-B118-0C318BE13C82}"/>
              </a:ext>
            </a:extLst>
          </p:cNvPr>
          <p:cNvSpPr/>
          <p:nvPr/>
        </p:nvSpPr>
        <p:spPr>
          <a:xfrm>
            <a:off x="88563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2" name="Rectangle 18">
            <a:extLst>
              <a:ext uri="{FF2B5EF4-FFF2-40B4-BE49-F238E27FC236}">
                <a16:creationId xmlns:a16="http://schemas.microsoft.com/office/drawing/2014/main" id="{8599493E-5B40-4D9D-9243-7E25D429731E}"/>
              </a:ext>
            </a:extLst>
          </p:cNvPr>
          <p:cNvSpPr/>
          <p:nvPr/>
        </p:nvSpPr>
        <p:spPr>
          <a:xfrm>
            <a:off x="98088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3" name="Rectangle 19">
            <a:extLst>
              <a:ext uri="{FF2B5EF4-FFF2-40B4-BE49-F238E27FC236}">
                <a16:creationId xmlns:a16="http://schemas.microsoft.com/office/drawing/2014/main" id="{E9106FB7-27A7-404A-B74B-FE583D02A9D9}"/>
              </a:ext>
            </a:extLst>
          </p:cNvPr>
          <p:cNvSpPr/>
          <p:nvPr/>
        </p:nvSpPr>
        <p:spPr>
          <a:xfrm>
            <a:off x="107613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4" name="Rectangle 20">
            <a:extLst>
              <a:ext uri="{FF2B5EF4-FFF2-40B4-BE49-F238E27FC236}">
                <a16:creationId xmlns:a16="http://schemas.microsoft.com/office/drawing/2014/main" id="{4E177A7B-75C2-4B27-98D0-316C926BB410}"/>
              </a:ext>
            </a:extLst>
          </p:cNvPr>
          <p:cNvSpPr/>
          <p:nvPr/>
        </p:nvSpPr>
        <p:spPr>
          <a:xfrm>
            <a:off x="69513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5" name="Rectangle 21">
            <a:extLst>
              <a:ext uri="{FF2B5EF4-FFF2-40B4-BE49-F238E27FC236}">
                <a16:creationId xmlns:a16="http://schemas.microsoft.com/office/drawing/2014/main" id="{A09B6C50-4E21-4693-BC90-F1285C473172}"/>
              </a:ext>
            </a:extLst>
          </p:cNvPr>
          <p:cNvSpPr/>
          <p:nvPr/>
        </p:nvSpPr>
        <p:spPr>
          <a:xfrm>
            <a:off x="79038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6" name="Rectangle 22">
            <a:extLst>
              <a:ext uri="{FF2B5EF4-FFF2-40B4-BE49-F238E27FC236}">
                <a16:creationId xmlns:a16="http://schemas.microsoft.com/office/drawing/2014/main" id="{F976B519-5499-45A1-B7AE-484B7F048AC4}"/>
              </a:ext>
            </a:extLst>
          </p:cNvPr>
          <p:cNvSpPr/>
          <p:nvPr/>
        </p:nvSpPr>
        <p:spPr>
          <a:xfrm>
            <a:off x="88563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7" name="Rectangle 23">
            <a:extLst>
              <a:ext uri="{FF2B5EF4-FFF2-40B4-BE49-F238E27FC236}">
                <a16:creationId xmlns:a16="http://schemas.microsoft.com/office/drawing/2014/main" id="{6E01AE32-985A-4FEF-9B7F-5AF8825E95A1}"/>
              </a:ext>
            </a:extLst>
          </p:cNvPr>
          <p:cNvSpPr/>
          <p:nvPr/>
        </p:nvSpPr>
        <p:spPr>
          <a:xfrm>
            <a:off x="98088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8" name="Rectangle 24">
            <a:extLst>
              <a:ext uri="{FF2B5EF4-FFF2-40B4-BE49-F238E27FC236}">
                <a16:creationId xmlns:a16="http://schemas.microsoft.com/office/drawing/2014/main" id="{1F487AF8-2FE9-4A23-B490-D2123BB32673}"/>
              </a:ext>
            </a:extLst>
          </p:cNvPr>
          <p:cNvSpPr/>
          <p:nvPr/>
        </p:nvSpPr>
        <p:spPr>
          <a:xfrm>
            <a:off x="107613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9" name="Down Arrow 1">
            <a:extLst>
              <a:ext uri="{FF2B5EF4-FFF2-40B4-BE49-F238E27FC236}">
                <a16:creationId xmlns:a16="http://schemas.microsoft.com/office/drawing/2014/main" id="{B6C2CB5B-812E-4D4E-A28D-72309F033F95}"/>
              </a:ext>
            </a:extLst>
          </p:cNvPr>
          <p:cNvSpPr/>
          <p:nvPr/>
        </p:nvSpPr>
        <p:spPr>
          <a:xfrm>
            <a:off x="8930163" y="4497622"/>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0" name="Right Arrow 1">
            <a:extLst>
              <a:ext uri="{FF2B5EF4-FFF2-40B4-BE49-F238E27FC236}">
                <a16:creationId xmlns:a16="http://schemas.microsoft.com/office/drawing/2014/main" id="{B5D0D406-774C-4BF2-BF18-4EA877FE776C}"/>
              </a:ext>
            </a:extLst>
          </p:cNvPr>
          <p:cNvSpPr/>
          <p:nvPr/>
        </p:nvSpPr>
        <p:spPr>
          <a:xfrm>
            <a:off x="9450349" y="3869138"/>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61" name="Left Arrow 2">
            <a:extLst>
              <a:ext uri="{FF2B5EF4-FFF2-40B4-BE49-F238E27FC236}">
                <a16:creationId xmlns:a16="http://schemas.microsoft.com/office/drawing/2014/main" id="{B10C7B7F-3CFD-4A35-A06A-944F0495A813}"/>
              </a:ext>
            </a:extLst>
          </p:cNvPr>
          <p:cNvSpPr/>
          <p:nvPr/>
        </p:nvSpPr>
        <p:spPr>
          <a:xfrm>
            <a:off x="8714604" y="3855720"/>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2" name="Rectangle 25">
            <a:extLst>
              <a:ext uri="{FF2B5EF4-FFF2-40B4-BE49-F238E27FC236}">
                <a16:creationId xmlns:a16="http://schemas.microsoft.com/office/drawing/2014/main" id="{58122450-206E-4365-8342-82E3C86877EE}"/>
              </a:ext>
            </a:extLst>
          </p:cNvPr>
          <p:cNvSpPr/>
          <p:nvPr/>
        </p:nvSpPr>
        <p:spPr>
          <a:xfrm>
            <a:off x="69513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3" name="Rectangle 26">
            <a:extLst>
              <a:ext uri="{FF2B5EF4-FFF2-40B4-BE49-F238E27FC236}">
                <a16:creationId xmlns:a16="http://schemas.microsoft.com/office/drawing/2014/main" id="{3028FB05-7DF2-450B-80FF-E5CA5CB824CE}"/>
              </a:ext>
            </a:extLst>
          </p:cNvPr>
          <p:cNvSpPr/>
          <p:nvPr/>
        </p:nvSpPr>
        <p:spPr>
          <a:xfrm>
            <a:off x="79038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4" name="Rectangle 27">
            <a:extLst>
              <a:ext uri="{FF2B5EF4-FFF2-40B4-BE49-F238E27FC236}">
                <a16:creationId xmlns:a16="http://schemas.microsoft.com/office/drawing/2014/main" id="{DE0FF900-CD96-4EA8-88A7-8DD577F6EA7C}"/>
              </a:ext>
            </a:extLst>
          </p:cNvPr>
          <p:cNvSpPr/>
          <p:nvPr/>
        </p:nvSpPr>
        <p:spPr>
          <a:xfrm>
            <a:off x="88563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5" name="Rectangle 28">
            <a:extLst>
              <a:ext uri="{FF2B5EF4-FFF2-40B4-BE49-F238E27FC236}">
                <a16:creationId xmlns:a16="http://schemas.microsoft.com/office/drawing/2014/main" id="{51B13922-4BD0-417F-A605-1CBCBC9FF196}"/>
              </a:ext>
            </a:extLst>
          </p:cNvPr>
          <p:cNvSpPr/>
          <p:nvPr/>
        </p:nvSpPr>
        <p:spPr>
          <a:xfrm>
            <a:off x="98088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6" name="Rectangle 29">
            <a:extLst>
              <a:ext uri="{FF2B5EF4-FFF2-40B4-BE49-F238E27FC236}">
                <a16:creationId xmlns:a16="http://schemas.microsoft.com/office/drawing/2014/main" id="{555A8AAD-5AA9-445F-8CB8-9B286DA9C034}"/>
              </a:ext>
            </a:extLst>
          </p:cNvPr>
          <p:cNvSpPr/>
          <p:nvPr/>
        </p:nvSpPr>
        <p:spPr>
          <a:xfrm>
            <a:off x="107613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7" name="TextBox 35">
            <a:extLst>
              <a:ext uri="{FF2B5EF4-FFF2-40B4-BE49-F238E27FC236}">
                <a16:creationId xmlns:a16="http://schemas.microsoft.com/office/drawing/2014/main" id="{398A3D65-6DE1-43EB-85E3-08B888B9BD80}"/>
              </a:ext>
            </a:extLst>
          </p:cNvPr>
          <p:cNvSpPr txBox="1"/>
          <p:nvPr/>
        </p:nvSpPr>
        <p:spPr>
          <a:xfrm>
            <a:off x="3165231" y="953482"/>
            <a:ext cx="5125329" cy="584775"/>
          </a:xfrm>
          <a:prstGeom prst="rect">
            <a:avLst/>
          </a:prstGeom>
          <a:noFill/>
        </p:spPr>
        <p:txBody>
          <a:bodyPr wrap="square" rtlCol="0">
            <a:spAutoFit/>
          </a:bodyPr>
          <a:lstStyle/>
          <a:p>
            <a:r>
              <a:rPr lang="en-US" sz="3200" dirty="0"/>
              <a:t>Defect diffusion for unipolar</a:t>
            </a:r>
          </a:p>
        </p:txBody>
      </p:sp>
      <p:sp>
        <p:nvSpPr>
          <p:cNvPr id="69" name="Rectangle 10">
            <a:extLst>
              <a:ext uri="{FF2B5EF4-FFF2-40B4-BE49-F238E27FC236}">
                <a16:creationId xmlns:a16="http://schemas.microsoft.com/office/drawing/2014/main" id="{1EDAFFBA-B7D2-403B-98BA-7EE609A0B78E}"/>
              </a:ext>
            </a:extLst>
          </p:cNvPr>
          <p:cNvSpPr/>
          <p:nvPr/>
        </p:nvSpPr>
        <p:spPr>
          <a:xfrm>
            <a:off x="7562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70" name="Rectangle 11">
            <a:extLst>
              <a:ext uri="{FF2B5EF4-FFF2-40B4-BE49-F238E27FC236}">
                <a16:creationId xmlns:a16="http://schemas.microsoft.com/office/drawing/2014/main" id="{84B8B309-61D8-430A-9DCA-EDCC05C7566B}"/>
              </a:ext>
            </a:extLst>
          </p:cNvPr>
          <p:cNvSpPr/>
          <p:nvPr/>
        </p:nvSpPr>
        <p:spPr>
          <a:xfrm>
            <a:off x="17087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71" name="Rectangle 12">
            <a:extLst>
              <a:ext uri="{FF2B5EF4-FFF2-40B4-BE49-F238E27FC236}">
                <a16:creationId xmlns:a16="http://schemas.microsoft.com/office/drawing/2014/main" id="{8E7E23D4-120B-4813-BA88-746542F14B89}"/>
              </a:ext>
            </a:extLst>
          </p:cNvPr>
          <p:cNvSpPr/>
          <p:nvPr/>
        </p:nvSpPr>
        <p:spPr>
          <a:xfrm>
            <a:off x="2661285" y="275463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13">
            <a:extLst>
              <a:ext uri="{FF2B5EF4-FFF2-40B4-BE49-F238E27FC236}">
                <a16:creationId xmlns:a16="http://schemas.microsoft.com/office/drawing/2014/main" id="{C1B413EC-F1D6-4397-ACF0-62D65DEA4E28}"/>
              </a:ext>
            </a:extLst>
          </p:cNvPr>
          <p:cNvSpPr/>
          <p:nvPr/>
        </p:nvSpPr>
        <p:spPr>
          <a:xfrm>
            <a:off x="36137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73" name="Rectangle 14">
            <a:extLst>
              <a:ext uri="{FF2B5EF4-FFF2-40B4-BE49-F238E27FC236}">
                <a16:creationId xmlns:a16="http://schemas.microsoft.com/office/drawing/2014/main" id="{6AAF6F40-FE4B-45BF-B52E-FDFC60EAD7B4}"/>
              </a:ext>
            </a:extLst>
          </p:cNvPr>
          <p:cNvSpPr/>
          <p:nvPr/>
        </p:nvSpPr>
        <p:spPr>
          <a:xfrm>
            <a:off x="45662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74" name="Down Arrow 1">
            <a:extLst>
              <a:ext uri="{FF2B5EF4-FFF2-40B4-BE49-F238E27FC236}">
                <a16:creationId xmlns:a16="http://schemas.microsoft.com/office/drawing/2014/main" id="{4BF2201C-3534-407D-A147-CC11E1C6494C}"/>
              </a:ext>
            </a:extLst>
          </p:cNvPr>
          <p:cNvSpPr/>
          <p:nvPr/>
        </p:nvSpPr>
        <p:spPr>
          <a:xfrm>
            <a:off x="2735103" y="3545122"/>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5" name="Right Arrow 1">
            <a:extLst>
              <a:ext uri="{FF2B5EF4-FFF2-40B4-BE49-F238E27FC236}">
                <a16:creationId xmlns:a16="http://schemas.microsoft.com/office/drawing/2014/main" id="{E2AE8070-094F-4DE0-AEF9-622147273995}"/>
              </a:ext>
            </a:extLst>
          </p:cNvPr>
          <p:cNvSpPr/>
          <p:nvPr/>
        </p:nvSpPr>
        <p:spPr>
          <a:xfrm>
            <a:off x="3255289" y="2916638"/>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76" name="Left Arrow 2">
            <a:extLst>
              <a:ext uri="{FF2B5EF4-FFF2-40B4-BE49-F238E27FC236}">
                <a16:creationId xmlns:a16="http://schemas.microsoft.com/office/drawing/2014/main" id="{B1A32F20-9C78-401C-BA53-45AF2F1000AD}"/>
              </a:ext>
            </a:extLst>
          </p:cNvPr>
          <p:cNvSpPr/>
          <p:nvPr/>
        </p:nvSpPr>
        <p:spPr>
          <a:xfrm>
            <a:off x="2519544" y="2903220"/>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7" name="Down Arrow 93">
            <a:extLst>
              <a:ext uri="{FF2B5EF4-FFF2-40B4-BE49-F238E27FC236}">
                <a16:creationId xmlns:a16="http://schemas.microsoft.com/office/drawing/2014/main" id="{505955B3-DA86-48F2-A79C-8400ADEBDEBE}"/>
              </a:ext>
            </a:extLst>
          </p:cNvPr>
          <p:cNvSpPr/>
          <p:nvPr/>
        </p:nvSpPr>
        <p:spPr>
          <a:xfrm rot="2377424">
            <a:off x="2192570" y="3467410"/>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8" name="Down Arrow 94">
            <a:extLst>
              <a:ext uri="{FF2B5EF4-FFF2-40B4-BE49-F238E27FC236}">
                <a16:creationId xmlns:a16="http://schemas.microsoft.com/office/drawing/2014/main" id="{11E489DC-76CC-4F73-96FB-E6523B1D27BA}"/>
              </a:ext>
            </a:extLst>
          </p:cNvPr>
          <p:cNvSpPr/>
          <p:nvPr/>
        </p:nvSpPr>
        <p:spPr>
          <a:xfrm rot="20000359">
            <a:off x="3305287" y="3491555"/>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9" name="Down Arrow 93">
            <a:extLst>
              <a:ext uri="{FF2B5EF4-FFF2-40B4-BE49-F238E27FC236}">
                <a16:creationId xmlns:a16="http://schemas.microsoft.com/office/drawing/2014/main" id="{62AA24A1-4CA0-4A64-A2AD-8AF84D0F29B5}"/>
              </a:ext>
            </a:extLst>
          </p:cNvPr>
          <p:cNvSpPr/>
          <p:nvPr/>
        </p:nvSpPr>
        <p:spPr>
          <a:xfrm rot="2377424">
            <a:off x="8373148" y="4383180"/>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80" name="Down Arrow 94">
            <a:extLst>
              <a:ext uri="{FF2B5EF4-FFF2-40B4-BE49-F238E27FC236}">
                <a16:creationId xmlns:a16="http://schemas.microsoft.com/office/drawing/2014/main" id="{824DDBEC-AB15-4966-92BB-02C8AD28CE9D}"/>
              </a:ext>
            </a:extLst>
          </p:cNvPr>
          <p:cNvSpPr/>
          <p:nvPr/>
        </p:nvSpPr>
        <p:spPr>
          <a:xfrm rot="20000359">
            <a:off x="9485865" y="4407325"/>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11" name="Text Placeholder 10">
            <a:extLst>
              <a:ext uri="{FF2B5EF4-FFF2-40B4-BE49-F238E27FC236}">
                <a16:creationId xmlns:a16="http://schemas.microsoft.com/office/drawing/2014/main" id="{A8E2FC03-AF98-4A03-9741-6337BA65D2E9}"/>
              </a:ext>
            </a:extLst>
          </p:cNvPr>
          <p:cNvSpPr>
            <a:spLocks noGrp="1"/>
          </p:cNvSpPr>
          <p:nvPr>
            <p:ph type="body" sz="quarter" idx="25"/>
          </p:nvPr>
        </p:nvSpPr>
        <p:spPr/>
        <p:txBody>
          <a:bodyPr>
            <a:normAutofit fontScale="62500" lnSpcReduction="20000"/>
          </a:bodyPr>
          <a:lstStyle/>
          <a:p>
            <a:endParaRPr lang="en-US"/>
          </a:p>
        </p:txBody>
      </p:sp>
      <p:sp>
        <p:nvSpPr>
          <p:cNvPr id="12" name="Text Placeholder 11">
            <a:extLst>
              <a:ext uri="{FF2B5EF4-FFF2-40B4-BE49-F238E27FC236}">
                <a16:creationId xmlns:a16="http://schemas.microsoft.com/office/drawing/2014/main" id="{DE677082-5E98-4E69-A158-C06D329CA927}"/>
              </a:ext>
            </a:extLst>
          </p:cNvPr>
          <p:cNvSpPr>
            <a:spLocks noGrp="1"/>
          </p:cNvSpPr>
          <p:nvPr>
            <p:ph type="body" sz="quarter" idx="26"/>
          </p:nvPr>
        </p:nvSpPr>
        <p:spPr/>
        <p:txBody>
          <a:bodyPr>
            <a:normAutofit fontScale="40000" lnSpcReduction="20000"/>
          </a:bodyPr>
          <a:lstStyle/>
          <a:p>
            <a:endParaRPr lang="en-US"/>
          </a:p>
        </p:txBody>
      </p:sp>
    </p:spTree>
    <p:extLst>
      <p:ext uri="{BB962C8B-B14F-4D97-AF65-F5344CB8AC3E}">
        <p14:creationId xmlns:p14="http://schemas.microsoft.com/office/powerpoint/2010/main" val="111946390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7562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7" name="Rectangle 6">
            <a:extLst>
              <a:ext uri="{FF2B5EF4-FFF2-40B4-BE49-F238E27FC236}">
                <a16:creationId xmlns:a16="http://schemas.microsoft.com/office/drawing/2014/main" id="{8BD022B0-DA2E-47B5-BA22-A9F2942EE4E5}"/>
              </a:ext>
            </a:extLst>
          </p:cNvPr>
          <p:cNvSpPr/>
          <p:nvPr/>
        </p:nvSpPr>
        <p:spPr>
          <a:xfrm>
            <a:off x="17087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8" name="Rectangle 7">
            <a:extLst>
              <a:ext uri="{FF2B5EF4-FFF2-40B4-BE49-F238E27FC236}">
                <a16:creationId xmlns:a16="http://schemas.microsoft.com/office/drawing/2014/main" id="{DC24132A-55B1-4AA1-AE6D-9886AD486F04}"/>
              </a:ext>
            </a:extLst>
          </p:cNvPr>
          <p:cNvSpPr/>
          <p:nvPr/>
        </p:nvSpPr>
        <p:spPr>
          <a:xfrm>
            <a:off x="26612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36137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56628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16" name="Rectangle 15">
            <a:extLst>
              <a:ext uri="{FF2B5EF4-FFF2-40B4-BE49-F238E27FC236}">
                <a16:creationId xmlns:a16="http://schemas.microsoft.com/office/drawing/2014/main" id="{6D0097D7-B2DF-49AC-A1F9-1D4D42CEF07E}"/>
              </a:ext>
            </a:extLst>
          </p:cNvPr>
          <p:cNvSpPr/>
          <p:nvPr/>
        </p:nvSpPr>
        <p:spPr>
          <a:xfrm>
            <a:off x="756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7" name="Rectangle 16">
            <a:extLst>
              <a:ext uri="{FF2B5EF4-FFF2-40B4-BE49-F238E27FC236}">
                <a16:creationId xmlns:a16="http://schemas.microsoft.com/office/drawing/2014/main" id="{4BB189D4-B13A-43C1-A577-30DAAC659EBF}"/>
              </a:ext>
            </a:extLst>
          </p:cNvPr>
          <p:cNvSpPr/>
          <p:nvPr/>
        </p:nvSpPr>
        <p:spPr>
          <a:xfrm>
            <a:off x="17087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661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6137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56628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1" name="Rectangle 20">
            <a:extLst>
              <a:ext uri="{FF2B5EF4-FFF2-40B4-BE49-F238E27FC236}">
                <a16:creationId xmlns:a16="http://schemas.microsoft.com/office/drawing/2014/main" id="{3CCEB52F-64D2-4755-AB15-C9160DC4FE66}"/>
              </a:ext>
            </a:extLst>
          </p:cNvPr>
          <p:cNvSpPr/>
          <p:nvPr/>
        </p:nvSpPr>
        <p:spPr>
          <a:xfrm>
            <a:off x="756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2" name="Rectangle 21">
            <a:extLst>
              <a:ext uri="{FF2B5EF4-FFF2-40B4-BE49-F238E27FC236}">
                <a16:creationId xmlns:a16="http://schemas.microsoft.com/office/drawing/2014/main" id="{3B380056-50E0-4A04-AB6F-A45464DFA38D}"/>
              </a:ext>
            </a:extLst>
          </p:cNvPr>
          <p:cNvSpPr/>
          <p:nvPr/>
        </p:nvSpPr>
        <p:spPr>
          <a:xfrm>
            <a:off x="17087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2661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4" name="Rectangle 23">
            <a:extLst>
              <a:ext uri="{FF2B5EF4-FFF2-40B4-BE49-F238E27FC236}">
                <a16:creationId xmlns:a16="http://schemas.microsoft.com/office/drawing/2014/main" id="{EFF01FE1-AB50-4C7F-A1E5-93C9E8276446}"/>
              </a:ext>
            </a:extLst>
          </p:cNvPr>
          <p:cNvSpPr/>
          <p:nvPr/>
        </p:nvSpPr>
        <p:spPr>
          <a:xfrm>
            <a:off x="36137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25" name="Rectangle 24">
            <a:extLst>
              <a:ext uri="{FF2B5EF4-FFF2-40B4-BE49-F238E27FC236}">
                <a16:creationId xmlns:a16="http://schemas.microsoft.com/office/drawing/2014/main" id="{D957F483-802B-4A43-9041-2291E506161E}"/>
              </a:ext>
            </a:extLst>
          </p:cNvPr>
          <p:cNvSpPr/>
          <p:nvPr/>
        </p:nvSpPr>
        <p:spPr>
          <a:xfrm>
            <a:off x="456628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a:p>
        </p:txBody>
      </p:sp>
      <p:sp>
        <p:nvSpPr>
          <p:cNvPr id="26" name="Rectangle 25">
            <a:extLst>
              <a:ext uri="{FF2B5EF4-FFF2-40B4-BE49-F238E27FC236}">
                <a16:creationId xmlns:a16="http://schemas.microsoft.com/office/drawing/2014/main" id="{D24E07B0-CA21-42E3-B8AE-B26811840160}"/>
              </a:ext>
            </a:extLst>
          </p:cNvPr>
          <p:cNvSpPr/>
          <p:nvPr/>
        </p:nvSpPr>
        <p:spPr>
          <a:xfrm>
            <a:off x="756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7" name="Rectangle 26">
            <a:extLst>
              <a:ext uri="{FF2B5EF4-FFF2-40B4-BE49-F238E27FC236}">
                <a16:creationId xmlns:a16="http://schemas.microsoft.com/office/drawing/2014/main" id="{6D966253-0BCC-4103-A2A0-DABD3244DAD3}"/>
              </a:ext>
            </a:extLst>
          </p:cNvPr>
          <p:cNvSpPr/>
          <p:nvPr/>
        </p:nvSpPr>
        <p:spPr>
          <a:xfrm>
            <a:off x="17087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8" name="Rectangle 27">
            <a:extLst>
              <a:ext uri="{FF2B5EF4-FFF2-40B4-BE49-F238E27FC236}">
                <a16:creationId xmlns:a16="http://schemas.microsoft.com/office/drawing/2014/main" id="{B37FD60E-DBE0-41A7-83CA-C4780E5465AC}"/>
              </a:ext>
            </a:extLst>
          </p:cNvPr>
          <p:cNvSpPr/>
          <p:nvPr/>
        </p:nvSpPr>
        <p:spPr>
          <a:xfrm>
            <a:off x="2661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29" name="Rectangle 28">
            <a:extLst>
              <a:ext uri="{FF2B5EF4-FFF2-40B4-BE49-F238E27FC236}">
                <a16:creationId xmlns:a16="http://schemas.microsoft.com/office/drawing/2014/main" id="{CCD0EAA4-FEB3-4256-B88E-3EA0EC16053F}"/>
              </a:ext>
            </a:extLst>
          </p:cNvPr>
          <p:cNvSpPr/>
          <p:nvPr/>
        </p:nvSpPr>
        <p:spPr>
          <a:xfrm>
            <a:off x="36137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0" name="Rectangle 29">
            <a:extLst>
              <a:ext uri="{FF2B5EF4-FFF2-40B4-BE49-F238E27FC236}">
                <a16:creationId xmlns:a16="http://schemas.microsoft.com/office/drawing/2014/main" id="{01E3DB20-0AD7-4426-A62F-EAC46061A48B}"/>
              </a:ext>
            </a:extLst>
          </p:cNvPr>
          <p:cNvSpPr/>
          <p:nvPr/>
        </p:nvSpPr>
        <p:spPr>
          <a:xfrm>
            <a:off x="456628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5" name="Title 1">
            <a:extLst>
              <a:ext uri="{FF2B5EF4-FFF2-40B4-BE49-F238E27FC236}">
                <a16:creationId xmlns:a16="http://schemas.microsoft.com/office/drawing/2014/main" id="{316F8D02-FADF-42F6-BCD1-0B29C1D480B3}"/>
              </a:ext>
            </a:extLst>
          </p:cNvPr>
          <p:cNvSpPr txBox="1">
            <a:spLocks/>
          </p:cNvSpPr>
          <p:nvPr/>
        </p:nvSpPr>
        <p:spPr>
          <a:xfrm>
            <a:off x="838199" y="208785"/>
            <a:ext cx="10515600" cy="640845"/>
          </a:xfrm>
          <a:prstGeom prst="rect">
            <a:avLst/>
          </a:prstGeom>
        </p:spPr>
        <p:txBody>
          <a:bodyPr vert="horz" lIns="91440" tIns="45720" rIns="91440" bIns="45720" rtlCol="0" anchor="b">
            <a:normAutofit fontScale="7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a:t>
            </a:r>
          </a:p>
        </p:txBody>
      </p:sp>
      <p:sp>
        <p:nvSpPr>
          <p:cNvPr id="38" name="Right Arrow 3">
            <a:extLst>
              <a:ext uri="{FF2B5EF4-FFF2-40B4-BE49-F238E27FC236}">
                <a16:creationId xmlns:a16="http://schemas.microsoft.com/office/drawing/2014/main" id="{E78140AA-9337-4A7F-8AC7-6874F2718BF8}"/>
              </a:ext>
            </a:extLst>
          </p:cNvPr>
          <p:cNvSpPr/>
          <p:nvPr/>
        </p:nvSpPr>
        <p:spPr>
          <a:xfrm>
            <a:off x="5877281" y="3707130"/>
            <a:ext cx="838200" cy="95250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9" name="Rectangle 4">
            <a:extLst>
              <a:ext uri="{FF2B5EF4-FFF2-40B4-BE49-F238E27FC236}">
                <a16:creationId xmlns:a16="http://schemas.microsoft.com/office/drawing/2014/main" id="{06561CF9-90FC-4FB4-BC4C-EEA61273876D}"/>
              </a:ext>
            </a:extLst>
          </p:cNvPr>
          <p:cNvSpPr/>
          <p:nvPr/>
        </p:nvSpPr>
        <p:spPr>
          <a:xfrm>
            <a:off x="69513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0" name="Rectangle 6">
            <a:extLst>
              <a:ext uri="{FF2B5EF4-FFF2-40B4-BE49-F238E27FC236}">
                <a16:creationId xmlns:a16="http://schemas.microsoft.com/office/drawing/2014/main" id="{0EC5FB8B-3220-4BF7-AA26-323C759D69DF}"/>
              </a:ext>
            </a:extLst>
          </p:cNvPr>
          <p:cNvSpPr/>
          <p:nvPr/>
        </p:nvSpPr>
        <p:spPr>
          <a:xfrm>
            <a:off x="79038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41" name="Rectangle 9">
            <a:extLst>
              <a:ext uri="{FF2B5EF4-FFF2-40B4-BE49-F238E27FC236}">
                <a16:creationId xmlns:a16="http://schemas.microsoft.com/office/drawing/2014/main" id="{685A0AAD-54A6-43C6-89A6-CDCA0C05F6A9}"/>
              </a:ext>
            </a:extLst>
          </p:cNvPr>
          <p:cNvSpPr/>
          <p:nvPr/>
        </p:nvSpPr>
        <p:spPr>
          <a:xfrm>
            <a:off x="88563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2" name="Rectangle 8">
            <a:extLst>
              <a:ext uri="{FF2B5EF4-FFF2-40B4-BE49-F238E27FC236}">
                <a16:creationId xmlns:a16="http://schemas.microsoft.com/office/drawing/2014/main" id="{7971D77C-DD04-4DC8-9976-58E95ACCC202}"/>
              </a:ext>
            </a:extLst>
          </p:cNvPr>
          <p:cNvSpPr/>
          <p:nvPr/>
        </p:nvSpPr>
        <p:spPr>
          <a:xfrm>
            <a:off x="98088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3" name="Rectangle 9">
            <a:extLst>
              <a:ext uri="{FF2B5EF4-FFF2-40B4-BE49-F238E27FC236}">
                <a16:creationId xmlns:a16="http://schemas.microsoft.com/office/drawing/2014/main" id="{12858761-DDA6-48F4-AF92-75FF5E4FEA18}"/>
              </a:ext>
            </a:extLst>
          </p:cNvPr>
          <p:cNvSpPr/>
          <p:nvPr/>
        </p:nvSpPr>
        <p:spPr>
          <a:xfrm>
            <a:off x="10761345" y="180213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4" name="Rectangle 10">
            <a:extLst>
              <a:ext uri="{FF2B5EF4-FFF2-40B4-BE49-F238E27FC236}">
                <a16:creationId xmlns:a16="http://schemas.microsoft.com/office/drawing/2014/main" id="{112C659C-3EF3-4167-B885-9461B6D8E1BF}"/>
              </a:ext>
            </a:extLst>
          </p:cNvPr>
          <p:cNvSpPr/>
          <p:nvPr/>
        </p:nvSpPr>
        <p:spPr>
          <a:xfrm>
            <a:off x="69513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45" name="Rectangle 11">
            <a:extLst>
              <a:ext uri="{FF2B5EF4-FFF2-40B4-BE49-F238E27FC236}">
                <a16:creationId xmlns:a16="http://schemas.microsoft.com/office/drawing/2014/main" id="{297074F6-DC8B-4A0E-9787-36318C8F347A}"/>
              </a:ext>
            </a:extLst>
          </p:cNvPr>
          <p:cNvSpPr/>
          <p:nvPr/>
        </p:nvSpPr>
        <p:spPr>
          <a:xfrm>
            <a:off x="79038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46" name="Rectangle 12">
            <a:extLst>
              <a:ext uri="{FF2B5EF4-FFF2-40B4-BE49-F238E27FC236}">
                <a16:creationId xmlns:a16="http://schemas.microsoft.com/office/drawing/2014/main" id="{4CA5199E-3FEF-46BC-A2C1-910CD3BE37C0}"/>
              </a:ext>
            </a:extLst>
          </p:cNvPr>
          <p:cNvSpPr/>
          <p:nvPr/>
        </p:nvSpPr>
        <p:spPr>
          <a:xfrm>
            <a:off x="8856345" y="370713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13">
            <a:extLst>
              <a:ext uri="{FF2B5EF4-FFF2-40B4-BE49-F238E27FC236}">
                <a16:creationId xmlns:a16="http://schemas.microsoft.com/office/drawing/2014/main" id="{D60C8A19-3124-432B-B1FF-C1D607EA4365}"/>
              </a:ext>
            </a:extLst>
          </p:cNvPr>
          <p:cNvSpPr/>
          <p:nvPr/>
        </p:nvSpPr>
        <p:spPr>
          <a:xfrm>
            <a:off x="98088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48" name="Rectangle 14">
            <a:extLst>
              <a:ext uri="{FF2B5EF4-FFF2-40B4-BE49-F238E27FC236}">
                <a16:creationId xmlns:a16="http://schemas.microsoft.com/office/drawing/2014/main" id="{B8F44737-3945-41D1-A505-49B8073F80FC}"/>
              </a:ext>
            </a:extLst>
          </p:cNvPr>
          <p:cNvSpPr/>
          <p:nvPr/>
        </p:nvSpPr>
        <p:spPr>
          <a:xfrm>
            <a:off x="10761345" y="37071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49" name="Rectangle 15">
            <a:extLst>
              <a:ext uri="{FF2B5EF4-FFF2-40B4-BE49-F238E27FC236}">
                <a16:creationId xmlns:a16="http://schemas.microsoft.com/office/drawing/2014/main" id="{16F207F3-31F7-4436-B4BF-A5E9EBA54891}"/>
              </a:ext>
            </a:extLst>
          </p:cNvPr>
          <p:cNvSpPr/>
          <p:nvPr/>
        </p:nvSpPr>
        <p:spPr>
          <a:xfrm>
            <a:off x="69513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0" name="Rectangle 16">
            <a:extLst>
              <a:ext uri="{FF2B5EF4-FFF2-40B4-BE49-F238E27FC236}">
                <a16:creationId xmlns:a16="http://schemas.microsoft.com/office/drawing/2014/main" id="{036B4385-89D7-4553-8437-F3EF6E7DCC66}"/>
              </a:ext>
            </a:extLst>
          </p:cNvPr>
          <p:cNvSpPr/>
          <p:nvPr/>
        </p:nvSpPr>
        <p:spPr>
          <a:xfrm>
            <a:off x="79038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1" name="Rectangle 17">
            <a:extLst>
              <a:ext uri="{FF2B5EF4-FFF2-40B4-BE49-F238E27FC236}">
                <a16:creationId xmlns:a16="http://schemas.microsoft.com/office/drawing/2014/main" id="{B3DBCDA8-5A79-4777-B118-0C318BE13C82}"/>
              </a:ext>
            </a:extLst>
          </p:cNvPr>
          <p:cNvSpPr/>
          <p:nvPr/>
        </p:nvSpPr>
        <p:spPr>
          <a:xfrm>
            <a:off x="88563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52" name="Rectangle 18">
            <a:extLst>
              <a:ext uri="{FF2B5EF4-FFF2-40B4-BE49-F238E27FC236}">
                <a16:creationId xmlns:a16="http://schemas.microsoft.com/office/drawing/2014/main" id="{8599493E-5B40-4D9D-9243-7E25D429731E}"/>
              </a:ext>
            </a:extLst>
          </p:cNvPr>
          <p:cNvSpPr/>
          <p:nvPr/>
        </p:nvSpPr>
        <p:spPr>
          <a:xfrm>
            <a:off x="98088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3" name="Rectangle 19">
            <a:extLst>
              <a:ext uri="{FF2B5EF4-FFF2-40B4-BE49-F238E27FC236}">
                <a16:creationId xmlns:a16="http://schemas.microsoft.com/office/drawing/2014/main" id="{E9106FB7-27A7-404A-B74B-FE583D02A9D9}"/>
              </a:ext>
            </a:extLst>
          </p:cNvPr>
          <p:cNvSpPr/>
          <p:nvPr/>
        </p:nvSpPr>
        <p:spPr>
          <a:xfrm>
            <a:off x="1076134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4" name="Rectangle 20">
            <a:extLst>
              <a:ext uri="{FF2B5EF4-FFF2-40B4-BE49-F238E27FC236}">
                <a16:creationId xmlns:a16="http://schemas.microsoft.com/office/drawing/2014/main" id="{4E177A7B-75C2-4B27-98D0-316C926BB410}"/>
              </a:ext>
            </a:extLst>
          </p:cNvPr>
          <p:cNvSpPr/>
          <p:nvPr/>
        </p:nvSpPr>
        <p:spPr>
          <a:xfrm>
            <a:off x="69513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5" name="Rectangle 21">
            <a:extLst>
              <a:ext uri="{FF2B5EF4-FFF2-40B4-BE49-F238E27FC236}">
                <a16:creationId xmlns:a16="http://schemas.microsoft.com/office/drawing/2014/main" id="{A09B6C50-4E21-4693-BC90-F1285C473172}"/>
              </a:ext>
            </a:extLst>
          </p:cNvPr>
          <p:cNvSpPr/>
          <p:nvPr/>
        </p:nvSpPr>
        <p:spPr>
          <a:xfrm>
            <a:off x="79038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6" name="Rectangle 22">
            <a:extLst>
              <a:ext uri="{FF2B5EF4-FFF2-40B4-BE49-F238E27FC236}">
                <a16:creationId xmlns:a16="http://schemas.microsoft.com/office/drawing/2014/main" id="{F976B519-5499-45A1-B7AE-484B7F048AC4}"/>
              </a:ext>
            </a:extLst>
          </p:cNvPr>
          <p:cNvSpPr/>
          <p:nvPr/>
        </p:nvSpPr>
        <p:spPr>
          <a:xfrm>
            <a:off x="88563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7" name="Rectangle 23">
            <a:extLst>
              <a:ext uri="{FF2B5EF4-FFF2-40B4-BE49-F238E27FC236}">
                <a16:creationId xmlns:a16="http://schemas.microsoft.com/office/drawing/2014/main" id="{6E01AE32-985A-4FEF-9B7F-5AF8825E95A1}"/>
              </a:ext>
            </a:extLst>
          </p:cNvPr>
          <p:cNvSpPr/>
          <p:nvPr/>
        </p:nvSpPr>
        <p:spPr>
          <a:xfrm>
            <a:off x="98088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8" name="Rectangle 24">
            <a:extLst>
              <a:ext uri="{FF2B5EF4-FFF2-40B4-BE49-F238E27FC236}">
                <a16:creationId xmlns:a16="http://schemas.microsoft.com/office/drawing/2014/main" id="{1F487AF8-2FE9-4A23-B490-D2123BB32673}"/>
              </a:ext>
            </a:extLst>
          </p:cNvPr>
          <p:cNvSpPr/>
          <p:nvPr/>
        </p:nvSpPr>
        <p:spPr>
          <a:xfrm>
            <a:off x="10761345" y="4659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9" name="Down Arrow 1">
            <a:extLst>
              <a:ext uri="{FF2B5EF4-FFF2-40B4-BE49-F238E27FC236}">
                <a16:creationId xmlns:a16="http://schemas.microsoft.com/office/drawing/2014/main" id="{B6C2CB5B-812E-4D4E-A28D-72309F033F95}"/>
              </a:ext>
            </a:extLst>
          </p:cNvPr>
          <p:cNvSpPr/>
          <p:nvPr/>
        </p:nvSpPr>
        <p:spPr>
          <a:xfrm>
            <a:off x="8930163" y="4497622"/>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0" name="Right Arrow 1">
            <a:extLst>
              <a:ext uri="{FF2B5EF4-FFF2-40B4-BE49-F238E27FC236}">
                <a16:creationId xmlns:a16="http://schemas.microsoft.com/office/drawing/2014/main" id="{B5D0D406-774C-4BF2-BF18-4EA877FE776C}"/>
              </a:ext>
            </a:extLst>
          </p:cNvPr>
          <p:cNvSpPr/>
          <p:nvPr/>
        </p:nvSpPr>
        <p:spPr>
          <a:xfrm>
            <a:off x="9450349" y="3869138"/>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61" name="Left Arrow 2">
            <a:extLst>
              <a:ext uri="{FF2B5EF4-FFF2-40B4-BE49-F238E27FC236}">
                <a16:creationId xmlns:a16="http://schemas.microsoft.com/office/drawing/2014/main" id="{B10C7B7F-3CFD-4A35-A06A-944F0495A813}"/>
              </a:ext>
            </a:extLst>
          </p:cNvPr>
          <p:cNvSpPr/>
          <p:nvPr/>
        </p:nvSpPr>
        <p:spPr>
          <a:xfrm>
            <a:off x="8714604" y="3855720"/>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2" name="Rectangle 25">
            <a:extLst>
              <a:ext uri="{FF2B5EF4-FFF2-40B4-BE49-F238E27FC236}">
                <a16:creationId xmlns:a16="http://schemas.microsoft.com/office/drawing/2014/main" id="{58122450-206E-4365-8342-82E3C86877EE}"/>
              </a:ext>
            </a:extLst>
          </p:cNvPr>
          <p:cNvSpPr/>
          <p:nvPr/>
        </p:nvSpPr>
        <p:spPr>
          <a:xfrm>
            <a:off x="69513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3" name="Rectangle 26">
            <a:extLst>
              <a:ext uri="{FF2B5EF4-FFF2-40B4-BE49-F238E27FC236}">
                <a16:creationId xmlns:a16="http://schemas.microsoft.com/office/drawing/2014/main" id="{3028FB05-7DF2-450B-80FF-E5CA5CB824CE}"/>
              </a:ext>
            </a:extLst>
          </p:cNvPr>
          <p:cNvSpPr/>
          <p:nvPr/>
        </p:nvSpPr>
        <p:spPr>
          <a:xfrm>
            <a:off x="79038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4" name="Rectangle 27">
            <a:extLst>
              <a:ext uri="{FF2B5EF4-FFF2-40B4-BE49-F238E27FC236}">
                <a16:creationId xmlns:a16="http://schemas.microsoft.com/office/drawing/2014/main" id="{DE0FF900-CD96-4EA8-88A7-8DD577F6EA7C}"/>
              </a:ext>
            </a:extLst>
          </p:cNvPr>
          <p:cNvSpPr/>
          <p:nvPr/>
        </p:nvSpPr>
        <p:spPr>
          <a:xfrm>
            <a:off x="88563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5" name="Rectangle 28">
            <a:extLst>
              <a:ext uri="{FF2B5EF4-FFF2-40B4-BE49-F238E27FC236}">
                <a16:creationId xmlns:a16="http://schemas.microsoft.com/office/drawing/2014/main" id="{51B13922-4BD0-417F-A605-1CBCBC9FF196}"/>
              </a:ext>
            </a:extLst>
          </p:cNvPr>
          <p:cNvSpPr/>
          <p:nvPr/>
        </p:nvSpPr>
        <p:spPr>
          <a:xfrm>
            <a:off x="98088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6" name="Rectangle 29">
            <a:extLst>
              <a:ext uri="{FF2B5EF4-FFF2-40B4-BE49-F238E27FC236}">
                <a16:creationId xmlns:a16="http://schemas.microsoft.com/office/drawing/2014/main" id="{555A8AAD-5AA9-445F-8CB8-9B286DA9C034}"/>
              </a:ext>
            </a:extLst>
          </p:cNvPr>
          <p:cNvSpPr/>
          <p:nvPr/>
        </p:nvSpPr>
        <p:spPr>
          <a:xfrm>
            <a:off x="10761345" y="561213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7" name="TextBox 35">
            <a:extLst>
              <a:ext uri="{FF2B5EF4-FFF2-40B4-BE49-F238E27FC236}">
                <a16:creationId xmlns:a16="http://schemas.microsoft.com/office/drawing/2014/main" id="{398A3D65-6DE1-43EB-85E3-08B888B9BD80}"/>
              </a:ext>
            </a:extLst>
          </p:cNvPr>
          <p:cNvSpPr txBox="1"/>
          <p:nvPr/>
        </p:nvSpPr>
        <p:spPr>
          <a:xfrm>
            <a:off x="3570447" y="953482"/>
            <a:ext cx="4720114" cy="584775"/>
          </a:xfrm>
          <a:prstGeom prst="rect">
            <a:avLst/>
          </a:prstGeom>
          <a:noFill/>
        </p:spPr>
        <p:txBody>
          <a:bodyPr wrap="square" rtlCol="0">
            <a:spAutoFit/>
          </a:bodyPr>
          <a:lstStyle/>
          <a:p>
            <a:r>
              <a:rPr lang="en-US" sz="3200" dirty="0"/>
              <a:t>Defect diffusion for bipolar</a:t>
            </a:r>
          </a:p>
        </p:txBody>
      </p:sp>
      <p:sp>
        <p:nvSpPr>
          <p:cNvPr id="69" name="Rectangle 10">
            <a:extLst>
              <a:ext uri="{FF2B5EF4-FFF2-40B4-BE49-F238E27FC236}">
                <a16:creationId xmlns:a16="http://schemas.microsoft.com/office/drawing/2014/main" id="{1EDAFFBA-B7D2-403B-98BA-7EE609A0B78E}"/>
              </a:ext>
            </a:extLst>
          </p:cNvPr>
          <p:cNvSpPr/>
          <p:nvPr/>
        </p:nvSpPr>
        <p:spPr>
          <a:xfrm>
            <a:off x="7562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70" name="Rectangle 11">
            <a:extLst>
              <a:ext uri="{FF2B5EF4-FFF2-40B4-BE49-F238E27FC236}">
                <a16:creationId xmlns:a16="http://schemas.microsoft.com/office/drawing/2014/main" id="{84B8B309-61D8-430A-9DCA-EDCC05C7566B}"/>
              </a:ext>
            </a:extLst>
          </p:cNvPr>
          <p:cNvSpPr/>
          <p:nvPr/>
        </p:nvSpPr>
        <p:spPr>
          <a:xfrm>
            <a:off x="17087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71" name="Rectangle 12">
            <a:extLst>
              <a:ext uri="{FF2B5EF4-FFF2-40B4-BE49-F238E27FC236}">
                <a16:creationId xmlns:a16="http://schemas.microsoft.com/office/drawing/2014/main" id="{8E7E23D4-120B-4813-BA88-746542F14B89}"/>
              </a:ext>
            </a:extLst>
          </p:cNvPr>
          <p:cNvSpPr/>
          <p:nvPr/>
        </p:nvSpPr>
        <p:spPr>
          <a:xfrm>
            <a:off x="2661285" y="275463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13">
            <a:extLst>
              <a:ext uri="{FF2B5EF4-FFF2-40B4-BE49-F238E27FC236}">
                <a16:creationId xmlns:a16="http://schemas.microsoft.com/office/drawing/2014/main" id="{C1B413EC-F1D6-4397-ACF0-62D65DEA4E28}"/>
              </a:ext>
            </a:extLst>
          </p:cNvPr>
          <p:cNvSpPr/>
          <p:nvPr/>
        </p:nvSpPr>
        <p:spPr>
          <a:xfrm>
            <a:off x="36137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73" name="Rectangle 14">
            <a:extLst>
              <a:ext uri="{FF2B5EF4-FFF2-40B4-BE49-F238E27FC236}">
                <a16:creationId xmlns:a16="http://schemas.microsoft.com/office/drawing/2014/main" id="{6AAF6F40-FE4B-45BF-B52E-FDFC60EAD7B4}"/>
              </a:ext>
            </a:extLst>
          </p:cNvPr>
          <p:cNvSpPr/>
          <p:nvPr/>
        </p:nvSpPr>
        <p:spPr>
          <a:xfrm>
            <a:off x="4566285" y="275463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74" name="Down Arrow 1">
            <a:extLst>
              <a:ext uri="{FF2B5EF4-FFF2-40B4-BE49-F238E27FC236}">
                <a16:creationId xmlns:a16="http://schemas.microsoft.com/office/drawing/2014/main" id="{4BF2201C-3534-407D-A147-CC11E1C6494C}"/>
              </a:ext>
            </a:extLst>
          </p:cNvPr>
          <p:cNvSpPr/>
          <p:nvPr/>
        </p:nvSpPr>
        <p:spPr>
          <a:xfrm>
            <a:off x="2735103" y="3545122"/>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5" name="Right Arrow 1">
            <a:extLst>
              <a:ext uri="{FF2B5EF4-FFF2-40B4-BE49-F238E27FC236}">
                <a16:creationId xmlns:a16="http://schemas.microsoft.com/office/drawing/2014/main" id="{E2AE8070-094F-4DE0-AEF9-622147273995}"/>
              </a:ext>
            </a:extLst>
          </p:cNvPr>
          <p:cNvSpPr/>
          <p:nvPr/>
        </p:nvSpPr>
        <p:spPr>
          <a:xfrm>
            <a:off x="3255289" y="2916638"/>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76" name="Left Arrow 2">
            <a:extLst>
              <a:ext uri="{FF2B5EF4-FFF2-40B4-BE49-F238E27FC236}">
                <a16:creationId xmlns:a16="http://schemas.microsoft.com/office/drawing/2014/main" id="{B1A32F20-9C78-401C-BA53-45AF2F1000AD}"/>
              </a:ext>
            </a:extLst>
          </p:cNvPr>
          <p:cNvSpPr/>
          <p:nvPr/>
        </p:nvSpPr>
        <p:spPr>
          <a:xfrm>
            <a:off x="2519544" y="2903220"/>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7" name="Down Arrow 93">
            <a:extLst>
              <a:ext uri="{FF2B5EF4-FFF2-40B4-BE49-F238E27FC236}">
                <a16:creationId xmlns:a16="http://schemas.microsoft.com/office/drawing/2014/main" id="{505955B3-DA86-48F2-A79C-8400ADEBDEBE}"/>
              </a:ext>
            </a:extLst>
          </p:cNvPr>
          <p:cNvSpPr/>
          <p:nvPr/>
        </p:nvSpPr>
        <p:spPr>
          <a:xfrm rot="2377424">
            <a:off x="2192570" y="3467410"/>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8" name="Down Arrow 94">
            <a:extLst>
              <a:ext uri="{FF2B5EF4-FFF2-40B4-BE49-F238E27FC236}">
                <a16:creationId xmlns:a16="http://schemas.microsoft.com/office/drawing/2014/main" id="{11E489DC-76CC-4F73-96FB-E6523B1D27BA}"/>
              </a:ext>
            </a:extLst>
          </p:cNvPr>
          <p:cNvSpPr/>
          <p:nvPr/>
        </p:nvSpPr>
        <p:spPr>
          <a:xfrm rot="20000359">
            <a:off x="3305287" y="3491555"/>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9" name="Down Arrow 93">
            <a:extLst>
              <a:ext uri="{FF2B5EF4-FFF2-40B4-BE49-F238E27FC236}">
                <a16:creationId xmlns:a16="http://schemas.microsoft.com/office/drawing/2014/main" id="{62AA24A1-4CA0-4A64-A2AD-8AF84D0F29B5}"/>
              </a:ext>
            </a:extLst>
          </p:cNvPr>
          <p:cNvSpPr/>
          <p:nvPr/>
        </p:nvSpPr>
        <p:spPr>
          <a:xfrm rot="2377424">
            <a:off x="8373148" y="4383180"/>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80" name="Down Arrow 94">
            <a:extLst>
              <a:ext uri="{FF2B5EF4-FFF2-40B4-BE49-F238E27FC236}">
                <a16:creationId xmlns:a16="http://schemas.microsoft.com/office/drawing/2014/main" id="{824DDBEC-AB15-4966-92BB-02C8AD28CE9D}"/>
              </a:ext>
            </a:extLst>
          </p:cNvPr>
          <p:cNvSpPr/>
          <p:nvPr/>
        </p:nvSpPr>
        <p:spPr>
          <a:xfrm rot="20000359">
            <a:off x="9480002" y="4410985"/>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8" name="Down Arrow 1">
            <a:extLst>
              <a:ext uri="{FF2B5EF4-FFF2-40B4-BE49-F238E27FC236}">
                <a16:creationId xmlns:a16="http://schemas.microsoft.com/office/drawing/2014/main" id="{49FCEBFD-4983-469D-84C1-6D296515D039}"/>
              </a:ext>
            </a:extLst>
          </p:cNvPr>
          <p:cNvSpPr/>
          <p:nvPr/>
        </p:nvSpPr>
        <p:spPr>
          <a:xfrm>
            <a:off x="8930959" y="4495801"/>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81" name="Down Arrow 94">
            <a:extLst>
              <a:ext uri="{FF2B5EF4-FFF2-40B4-BE49-F238E27FC236}">
                <a16:creationId xmlns:a16="http://schemas.microsoft.com/office/drawing/2014/main" id="{5CBF4E97-B7C7-4481-86A8-2DC83C116901}"/>
              </a:ext>
            </a:extLst>
          </p:cNvPr>
          <p:cNvSpPr/>
          <p:nvPr/>
        </p:nvSpPr>
        <p:spPr>
          <a:xfrm rot="20000359">
            <a:off x="9480798" y="4409164"/>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2" name="Arrow: Up 1">
            <a:extLst>
              <a:ext uri="{FF2B5EF4-FFF2-40B4-BE49-F238E27FC236}">
                <a16:creationId xmlns:a16="http://schemas.microsoft.com/office/drawing/2014/main" id="{6ADAAF13-B92E-4A1D-8C2D-B6FE97DC5196}"/>
              </a:ext>
            </a:extLst>
          </p:cNvPr>
          <p:cNvSpPr/>
          <p:nvPr/>
        </p:nvSpPr>
        <p:spPr>
          <a:xfrm>
            <a:off x="8941899" y="3449346"/>
            <a:ext cx="805452" cy="440138"/>
          </a:xfrm>
          <a:prstGeom prst="up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d</a:t>
            </a:r>
            <a:endParaRPr lang="en-US" dirty="0"/>
          </a:p>
        </p:txBody>
      </p:sp>
      <p:sp>
        <p:nvSpPr>
          <p:cNvPr id="83" name="Arrow: Up 82">
            <a:extLst>
              <a:ext uri="{FF2B5EF4-FFF2-40B4-BE49-F238E27FC236}">
                <a16:creationId xmlns:a16="http://schemas.microsoft.com/office/drawing/2014/main" id="{C31BF49A-5FA7-4023-B534-B63BF07C623B}"/>
              </a:ext>
            </a:extLst>
          </p:cNvPr>
          <p:cNvSpPr/>
          <p:nvPr/>
        </p:nvSpPr>
        <p:spPr>
          <a:xfrm rot="2143493">
            <a:off x="9512515" y="3479242"/>
            <a:ext cx="774607" cy="440138"/>
          </a:xfrm>
          <a:prstGeom prst="up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d</a:t>
            </a:r>
            <a:endParaRPr lang="en-US" dirty="0"/>
          </a:p>
        </p:txBody>
      </p:sp>
      <p:sp>
        <p:nvSpPr>
          <p:cNvPr id="84" name="Arrow: Up 83">
            <a:extLst>
              <a:ext uri="{FF2B5EF4-FFF2-40B4-BE49-F238E27FC236}">
                <a16:creationId xmlns:a16="http://schemas.microsoft.com/office/drawing/2014/main" id="{933ABEE0-5305-4855-91AB-62D36EEDE8EC}"/>
              </a:ext>
            </a:extLst>
          </p:cNvPr>
          <p:cNvSpPr/>
          <p:nvPr/>
        </p:nvSpPr>
        <p:spPr>
          <a:xfrm rot="19096783">
            <a:off x="8426240" y="3484133"/>
            <a:ext cx="805452" cy="440138"/>
          </a:xfrm>
          <a:prstGeom prst="up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d</a:t>
            </a:r>
            <a:endParaRPr lang="en-US" dirty="0"/>
          </a:p>
        </p:txBody>
      </p:sp>
    </p:spTree>
    <p:extLst>
      <p:ext uri="{BB962C8B-B14F-4D97-AF65-F5344CB8AC3E}">
        <p14:creationId xmlns:p14="http://schemas.microsoft.com/office/powerpoint/2010/main" val="151512105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83819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7" name="Rectangle 6">
            <a:extLst>
              <a:ext uri="{FF2B5EF4-FFF2-40B4-BE49-F238E27FC236}">
                <a16:creationId xmlns:a16="http://schemas.microsoft.com/office/drawing/2014/main" id="{8BD022B0-DA2E-47B5-BA22-A9F2942EE4E5}"/>
              </a:ext>
            </a:extLst>
          </p:cNvPr>
          <p:cNvSpPr/>
          <p:nvPr/>
        </p:nvSpPr>
        <p:spPr>
          <a:xfrm>
            <a:off x="179069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8" name="Rectangle 9">
            <a:extLst>
              <a:ext uri="{FF2B5EF4-FFF2-40B4-BE49-F238E27FC236}">
                <a16:creationId xmlns:a16="http://schemas.microsoft.com/office/drawing/2014/main" id="{DC24132A-55B1-4AA1-AE6D-9886AD486F04}"/>
              </a:ext>
            </a:extLst>
          </p:cNvPr>
          <p:cNvSpPr/>
          <p:nvPr/>
        </p:nvSpPr>
        <p:spPr>
          <a:xfrm>
            <a:off x="274319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369569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64819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83819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179069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2743199" y="277749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369569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464819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6" name="Rectangle 15">
            <a:extLst>
              <a:ext uri="{FF2B5EF4-FFF2-40B4-BE49-F238E27FC236}">
                <a16:creationId xmlns:a16="http://schemas.microsoft.com/office/drawing/2014/main" id="{6D0097D7-B2DF-49AC-A1F9-1D4D42CEF07E}"/>
              </a:ext>
            </a:extLst>
          </p:cNvPr>
          <p:cNvSpPr/>
          <p:nvPr/>
        </p:nvSpPr>
        <p:spPr>
          <a:xfrm>
            <a:off x="83819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7" name="Rectangle 16">
            <a:extLst>
              <a:ext uri="{FF2B5EF4-FFF2-40B4-BE49-F238E27FC236}">
                <a16:creationId xmlns:a16="http://schemas.microsoft.com/office/drawing/2014/main" id="{4BB189D4-B13A-43C1-A577-30DAAC659EBF}"/>
              </a:ext>
            </a:extLst>
          </p:cNvPr>
          <p:cNvSpPr/>
          <p:nvPr/>
        </p:nvSpPr>
        <p:spPr>
          <a:xfrm>
            <a:off x="179069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74319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69569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64819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1" name="Rectangle 20">
            <a:extLst>
              <a:ext uri="{FF2B5EF4-FFF2-40B4-BE49-F238E27FC236}">
                <a16:creationId xmlns:a16="http://schemas.microsoft.com/office/drawing/2014/main" id="{3CCEB52F-64D2-4755-AB15-C9160DC4FE66}"/>
              </a:ext>
            </a:extLst>
          </p:cNvPr>
          <p:cNvSpPr/>
          <p:nvPr/>
        </p:nvSpPr>
        <p:spPr>
          <a:xfrm>
            <a:off x="83819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2" name="Rectangle 21">
            <a:extLst>
              <a:ext uri="{FF2B5EF4-FFF2-40B4-BE49-F238E27FC236}">
                <a16:creationId xmlns:a16="http://schemas.microsoft.com/office/drawing/2014/main" id="{3B380056-50E0-4A04-AB6F-A45464DFA38D}"/>
              </a:ext>
            </a:extLst>
          </p:cNvPr>
          <p:cNvSpPr/>
          <p:nvPr/>
        </p:nvSpPr>
        <p:spPr>
          <a:xfrm>
            <a:off x="179069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3" name="Rectangle 22">
            <a:extLst>
              <a:ext uri="{FF2B5EF4-FFF2-40B4-BE49-F238E27FC236}">
                <a16:creationId xmlns:a16="http://schemas.microsoft.com/office/drawing/2014/main" id="{61198B56-5F61-4016-AA11-790F814F9BC1}"/>
              </a:ext>
            </a:extLst>
          </p:cNvPr>
          <p:cNvSpPr/>
          <p:nvPr/>
        </p:nvSpPr>
        <p:spPr>
          <a:xfrm>
            <a:off x="274319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4" name="Rectangle 23">
            <a:extLst>
              <a:ext uri="{FF2B5EF4-FFF2-40B4-BE49-F238E27FC236}">
                <a16:creationId xmlns:a16="http://schemas.microsoft.com/office/drawing/2014/main" id="{EFF01FE1-AB50-4C7F-A1E5-93C9E8276446}"/>
              </a:ext>
            </a:extLst>
          </p:cNvPr>
          <p:cNvSpPr/>
          <p:nvPr/>
        </p:nvSpPr>
        <p:spPr>
          <a:xfrm>
            <a:off x="369569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5" name="Rectangle 24">
            <a:extLst>
              <a:ext uri="{FF2B5EF4-FFF2-40B4-BE49-F238E27FC236}">
                <a16:creationId xmlns:a16="http://schemas.microsoft.com/office/drawing/2014/main" id="{D957F483-802B-4A43-9041-2291E506161E}"/>
              </a:ext>
            </a:extLst>
          </p:cNvPr>
          <p:cNvSpPr/>
          <p:nvPr/>
        </p:nvSpPr>
        <p:spPr>
          <a:xfrm>
            <a:off x="464819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35" name="Title 1">
            <a:extLst>
              <a:ext uri="{FF2B5EF4-FFF2-40B4-BE49-F238E27FC236}">
                <a16:creationId xmlns:a16="http://schemas.microsoft.com/office/drawing/2014/main" id="{316F8D02-FADF-42F6-BCD1-0B29C1D480B3}"/>
              </a:ext>
            </a:extLst>
          </p:cNvPr>
          <p:cNvSpPr txBox="1">
            <a:spLocks/>
          </p:cNvSpPr>
          <p:nvPr/>
        </p:nvSpPr>
        <p:spPr>
          <a:xfrm>
            <a:off x="838199" y="208785"/>
            <a:ext cx="10515600" cy="744697"/>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 1 </a:t>
            </a:r>
          </a:p>
        </p:txBody>
      </p:sp>
      <p:sp>
        <p:nvSpPr>
          <p:cNvPr id="31" name="Down Arrow 1">
            <a:extLst>
              <a:ext uri="{FF2B5EF4-FFF2-40B4-BE49-F238E27FC236}">
                <a16:creationId xmlns:a16="http://schemas.microsoft.com/office/drawing/2014/main" id="{89E00370-5703-4688-A290-B845199CFBE0}"/>
              </a:ext>
            </a:extLst>
          </p:cNvPr>
          <p:cNvSpPr/>
          <p:nvPr/>
        </p:nvSpPr>
        <p:spPr>
          <a:xfrm>
            <a:off x="2817017" y="3567982"/>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2" name="Arrow: Right 1">
            <a:extLst>
              <a:ext uri="{FF2B5EF4-FFF2-40B4-BE49-F238E27FC236}">
                <a16:creationId xmlns:a16="http://schemas.microsoft.com/office/drawing/2014/main" id="{12D9448F-5AB3-48EB-9B08-99C2230F27E0}"/>
              </a:ext>
            </a:extLst>
          </p:cNvPr>
          <p:cNvSpPr/>
          <p:nvPr/>
        </p:nvSpPr>
        <p:spPr>
          <a:xfrm>
            <a:off x="3337203" y="2931878"/>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3" name="Arrow: Left 2">
            <a:extLst>
              <a:ext uri="{FF2B5EF4-FFF2-40B4-BE49-F238E27FC236}">
                <a16:creationId xmlns:a16="http://schemas.microsoft.com/office/drawing/2014/main" id="{879FFD8D-E4E7-4279-851D-D0D7E9908E57}"/>
              </a:ext>
            </a:extLst>
          </p:cNvPr>
          <p:cNvSpPr/>
          <p:nvPr/>
        </p:nvSpPr>
        <p:spPr>
          <a:xfrm>
            <a:off x="2601458" y="2926080"/>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38" name="Rectangle 25">
            <a:extLst>
              <a:ext uri="{FF2B5EF4-FFF2-40B4-BE49-F238E27FC236}">
                <a16:creationId xmlns:a16="http://schemas.microsoft.com/office/drawing/2014/main" id="{A000C5FA-1F9F-4A3E-9A3C-1924E9770495}"/>
              </a:ext>
            </a:extLst>
          </p:cNvPr>
          <p:cNvSpPr/>
          <p:nvPr/>
        </p:nvSpPr>
        <p:spPr>
          <a:xfrm>
            <a:off x="83819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9" name="Rectangle 26">
            <a:extLst>
              <a:ext uri="{FF2B5EF4-FFF2-40B4-BE49-F238E27FC236}">
                <a16:creationId xmlns:a16="http://schemas.microsoft.com/office/drawing/2014/main" id="{1114CCBD-981A-477B-A518-8F4E89BA6F21}"/>
              </a:ext>
            </a:extLst>
          </p:cNvPr>
          <p:cNvSpPr/>
          <p:nvPr/>
        </p:nvSpPr>
        <p:spPr>
          <a:xfrm>
            <a:off x="179069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40" name="Rectangle 27">
            <a:extLst>
              <a:ext uri="{FF2B5EF4-FFF2-40B4-BE49-F238E27FC236}">
                <a16:creationId xmlns:a16="http://schemas.microsoft.com/office/drawing/2014/main" id="{A6D45835-8C62-481A-BD67-B019270E9894}"/>
              </a:ext>
            </a:extLst>
          </p:cNvPr>
          <p:cNvSpPr/>
          <p:nvPr/>
        </p:nvSpPr>
        <p:spPr>
          <a:xfrm>
            <a:off x="274319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41" name="Rectangle 28">
            <a:extLst>
              <a:ext uri="{FF2B5EF4-FFF2-40B4-BE49-F238E27FC236}">
                <a16:creationId xmlns:a16="http://schemas.microsoft.com/office/drawing/2014/main" id="{E55B6194-35AE-4058-AF2B-3D1EBF9FE03E}"/>
              </a:ext>
            </a:extLst>
          </p:cNvPr>
          <p:cNvSpPr/>
          <p:nvPr/>
        </p:nvSpPr>
        <p:spPr>
          <a:xfrm>
            <a:off x="369569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42" name="Rectangle 29">
            <a:extLst>
              <a:ext uri="{FF2B5EF4-FFF2-40B4-BE49-F238E27FC236}">
                <a16:creationId xmlns:a16="http://schemas.microsoft.com/office/drawing/2014/main" id="{ECE155EE-2B5D-487A-8FF1-D9010C05F9D3}"/>
              </a:ext>
            </a:extLst>
          </p:cNvPr>
          <p:cNvSpPr/>
          <p:nvPr/>
        </p:nvSpPr>
        <p:spPr>
          <a:xfrm>
            <a:off x="464819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2" name="Right Arrow 3">
            <a:extLst>
              <a:ext uri="{FF2B5EF4-FFF2-40B4-BE49-F238E27FC236}">
                <a16:creationId xmlns:a16="http://schemas.microsoft.com/office/drawing/2014/main" id="{368F6537-A317-4840-B152-286275910D70}"/>
              </a:ext>
            </a:extLst>
          </p:cNvPr>
          <p:cNvSpPr/>
          <p:nvPr/>
        </p:nvSpPr>
        <p:spPr>
          <a:xfrm>
            <a:off x="5960477" y="3729990"/>
            <a:ext cx="838200" cy="95250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AAF324D1-E2A8-47C6-8021-F9694C7DC8DA}"/>
              </a:ext>
            </a:extLst>
          </p:cNvPr>
          <p:cNvSpPr/>
          <p:nvPr/>
        </p:nvSpPr>
        <p:spPr>
          <a:xfrm>
            <a:off x="706754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34" name="Rectangle 33">
            <a:extLst>
              <a:ext uri="{FF2B5EF4-FFF2-40B4-BE49-F238E27FC236}">
                <a16:creationId xmlns:a16="http://schemas.microsoft.com/office/drawing/2014/main" id="{319B90FB-FB9C-48B5-AEFB-E68B2DB820C0}"/>
              </a:ext>
            </a:extLst>
          </p:cNvPr>
          <p:cNvSpPr/>
          <p:nvPr/>
        </p:nvSpPr>
        <p:spPr>
          <a:xfrm>
            <a:off x="802004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36" name="Rectangle 9">
            <a:extLst>
              <a:ext uri="{FF2B5EF4-FFF2-40B4-BE49-F238E27FC236}">
                <a16:creationId xmlns:a16="http://schemas.microsoft.com/office/drawing/2014/main" id="{7765D522-D678-4597-B2F4-EDB70C8ADCF6}"/>
              </a:ext>
            </a:extLst>
          </p:cNvPr>
          <p:cNvSpPr/>
          <p:nvPr/>
        </p:nvSpPr>
        <p:spPr>
          <a:xfrm>
            <a:off x="897254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37" name="Rectangle 36">
            <a:extLst>
              <a:ext uri="{FF2B5EF4-FFF2-40B4-BE49-F238E27FC236}">
                <a16:creationId xmlns:a16="http://schemas.microsoft.com/office/drawing/2014/main" id="{DE794519-191B-4D5E-91D0-B99F8B457272}"/>
              </a:ext>
            </a:extLst>
          </p:cNvPr>
          <p:cNvSpPr/>
          <p:nvPr/>
        </p:nvSpPr>
        <p:spPr>
          <a:xfrm>
            <a:off x="992504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3" name="Rectangle 42">
            <a:extLst>
              <a:ext uri="{FF2B5EF4-FFF2-40B4-BE49-F238E27FC236}">
                <a16:creationId xmlns:a16="http://schemas.microsoft.com/office/drawing/2014/main" id="{2193DDC5-466B-47FA-A71D-C35B6EFF6FDA}"/>
              </a:ext>
            </a:extLst>
          </p:cNvPr>
          <p:cNvSpPr/>
          <p:nvPr/>
        </p:nvSpPr>
        <p:spPr>
          <a:xfrm>
            <a:off x="1087754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4" name="Rectangle 43">
            <a:extLst>
              <a:ext uri="{FF2B5EF4-FFF2-40B4-BE49-F238E27FC236}">
                <a16:creationId xmlns:a16="http://schemas.microsoft.com/office/drawing/2014/main" id="{C7DD8E17-AC48-4DCC-85A2-34B6024D4626}"/>
              </a:ext>
            </a:extLst>
          </p:cNvPr>
          <p:cNvSpPr/>
          <p:nvPr/>
        </p:nvSpPr>
        <p:spPr>
          <a:xfrm>
            <a:off x="706754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45" name="Rectangle 44">
            <a:extLst>
              <a:ext uri="{FF2B5EF4-FFF2-40B4-BE49-F238E27FC236}">
                <a16:creationId xmlns:a16="http://schemas.microsoft.com/office/drawing/2014/main" id="{2F8A0FD2-C744-4714-8BA8-5A338C0DEA7E}"/>
              </a:ext>
            </a:extLst>
          </p:cNvPr>
          <p:cNvSpPr/>
          <p:nvPr/>
        </p:nvSpPr>
        <p:spPr>
          <a:xfrm>
            <a:off x="802004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46" name="Rectangle 45">
            <a:extLst>
              <a:ext uri="{FF2B5EF4-FFF2-40B4-BE49-F238E27FC236}">
                <a16:creationId xmlns:a16="http://schemas.microsoft.com/office/drawing/2014/main" id="{8823C841-F236-4ED1-B356-6040589943CA}"/>
              </a:ext>
            </a:extLst>
          </p:cNvPr>
          <p:cNvSpPr/>
          <p:nvPr/>
        </p:nvSpPr>
        <p:spPr>
          <a:xfrm>
            <a:off x="8972549" y="277749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1C74F55E-2DA1-4FFE-8CBB-7D0504F8DD86}"/>
              </a:ext>
            </a:extLst>
          </p:cNvPr>
          <p:cNvSpPr/>
          <p:nvPr/>
        </p:nvSpPr>
        <p:spPr>
          <a:xfrm>
            <a:off x="992504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48" name="Rectangle 47">
            <a:extLst>
              <a:ext uri="{FF2B5EF4-FFF2-40B4-BE49-F238E27FC236}">
                <a16:creationId xmlns:a16="http://schemas.microsoft.com/office/drawing/2014/main" id="{9164E818-255F-4EDE-8E94-359B2626238E}"/>
              </a:ext>
            </a:extLst>
          </p:cNvPr>
          <p:cNvSpPr/>
          <p:nvPr/>
        </p:nvSpPr>
        <p:spPr>
          <a:xfrm>
            <a:off x="1087754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49" name="Rectangle 48">
            <a:extLst>
              <a:ext uri="{FF2B5EF4-FFF2-40B4-BE49-F238E27FC236}">
                <a16:creationId xmlns:a16="http://schemas.microsoft.com/office/drawing/2014/main" id="{B1178EC7-077F-4900-9F33-61F0D5D8F573}"/>
              </a:ext>
            </a:extLst>
          </p:cNvPr>
          <p:cNvSpPr/>
          <p:nvPr/>
        </p:nvSpPr>
        <p:spPr>
          <a:xfrm>
            <a:off x="706754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0" name="Rectangle 49">
            <a:extLst>
              <a:ext uri="{FF2B5EF4-FFF2-40B4-BE49-F238E27FC236}">
                <a16:creationId xmlns:a16="http://schemas.microsoft.com/office/drawing/2014/main" id="{95CAD516-C590-44C9-BABF-3D4CCAF74A4D}"/>
              </a:ext>
            </a:extLst>
          </p:cNvPr>
          <p:cNvSpPr/>
          <p:nvPr/>
        </p:nvSpPr>
        <p:spPr>
          <a:xfrm>
            <a:off x="8020049" y="372999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190CFBAB-0F8A-4D6C-B246-9A7778A412E7}"/>
              </a:ext>
            </a:extLst>
          </p:cNvPr>
          <p:cNvSpPr/>
          <p:nvPr/>
        </p:nvSpPr>
        <p:spPr>
          <a:xfrm>
            <a:off x="897254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2" name="Rectangle 51">
            <a:extLst>
              <a:ext uri="{FF2B5EF4-FFF2-40B4-BE49-F238E27FC236}">
                <a16:creationId xmlns:a16="http://schemas.microsoft.com/office/drawing/2014/main" id="{47D1FB25-4DF4-46C4-979C-33B7E285D917}"/>
              </a:ext>
            </a:extLst>
          </p:cNvPr>
          <p:cNvSpPr/>
          <p:nvPr/>
        </p:nvSpPr>
        <p:spPr>
          <a:xfrm>
            <a:off x="992504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3" name="Rectangle 52">
            <a:extLst>
              <a:ext uri="{FF2B5EF4-FFF2-40B4-BE49-F238E27FC236}">
                <a16:creationId xmlns:a16="http://schemas.microsoft.com/office/drawing/2014/main" id="{468DEC6E-2B91-43B4-A2E9-F8B2A0228A73}"/>
              </a:ext>
            </a:extLst>
          </p:cNvPr>
          <p:cNvSpPr/>
          <p:nvPr/>
        </p:nvSpPr>
        <p:spPr>
          <a:xfrm>
            <a:off x="1087754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4" name="Rectangle 53">
            <a:extLst>
              <a:ext uri="{FF2B5EF4-FFF2-40B4-BE49-F238E27FC236}">
                <a16:creationId xmlns:a16="http://schemas.microsoft.com/office/drawing/2014/main" id="{87B2839A-1EF5-44F1-A286-D508B35A86FB}"/>
              </a:ext>
            </a:extLst>
          </p:cNvPr>
          <p:cNvSpPr/>
          <p:nvPr/>
        </p:nvSpPr>
        <p:spPr>
          <a:xfrm>
            <a:off x="706754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5" name="Rectangle 54">
            <a:extLst>
              <a:ext uri="{FF2B5EF4-FFF2-40B4-BE49-F238E27FC236}">
                <a16:creationId xmlns:a16="http://schemas.microsoft.com/office/drawing/2014/main" id="{C8721A47-014E-4F07-82B2-C7F6F6D2E086}"/>
              </a:ext>
            </a:extLst>
          </p:cNvPr>
          <p:cNvSpPr/>
          <p:nvPr/>
        </p:nvSpPr>
        <p:spPr>
          <a:xfrm>
            <a:off x="802004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56" name="Rectangle 55">
            <a:extLst>
              <a:ext uri="{FF2B5EF4-FFF2-40B4-BE49-F238E27FC236}">
                <a16:creationId xmlns:a16="http://schemas.microsoft.com/office/drawing/2014/main" id="{A1D8B0F6-3C17-4F62-BF37-8F71D64EE7F4}"/>
              </a:ext>
            </a:extLst>
          </p:cNvPr>
          <p:cNvSpPr/>
          <p:nvPr/>
        </p:nvSpPr>
        <p:spPr>
          <a:xfrm>
            <a:off x="897254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7" name="Rectangle 56">
            <a:extLst>
              <a:ext uri="{FF2B5EF4-FFF2-40B4-BE49-F238E27FC236}">
                <a16:creationId xmlns:a16="http://schemas.microsoft.com/office/drawing/2014/main" id="{9DDA8B89-DB89-4115-8EC6-84A8A6A17BB0}"/>
              </a:ext>
            </a:extLst>
          </p:cNvPr>
          <p:cNvSpPr/>
          <p:nvPr/>
        </p:nvSpPr>
        <p:spPr>
          <a:xfrm>
            <a:off x="992504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8" name="Rectangle 57">
            <a:extLst>
              <a:ext uri="{FF2B5EF4-FFF2-40B4-BE49-F238E27FC236}">
                <a16:creationId xmlns:a16="http://schemas.microsoft.com/office/drawing/2014/main" id="{B8C9FF19-E156-46F8-8707-C9675D5299B2}"/>
              </a:ext>
            </a:extLst>
          </p:cNvPr>
          <p:cNvSpPr/>
          <p:nvPr/>
        </p:nvSpPr>
        <p:spPr>
          <a:xfrm>
            <a:off x="1087754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9" name="Down Arrow 1">
            <a:extLst>
              <a:ext uri="{FF2B5EF4-FFF2-40B4-BE49-F238E27FC236}">
                <a16:creationId xmlns:a16="http://schemas.microsoft.com/office/drawing/2014/main" id="{955ED6B7-835E-4A76-8DEC-F524E42A8752}"/>
              </a:ext>
            </a:extLst>
          </p:cNvPr>
          <p:cNvSpPr/>
          <p:nvPr/>
        </p:nvSpPr>
        <p:spPr>
          <a:xfrm>
            <a:off x="9046367" y="3560362"/>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0" name="Arrow: Right 59">
            <a:extLst>
              <a:ext uri="{FF2B5EF4-FFF2-40B4-BE49-F238E27FC236}">
                <a16:creationId xmlns:a16="http://schemas.microsoft.com/office/drawing/2014/main" id="{45405C4D-3FEC-492A-9D1A-B1F1DFB94AED}"/>
              </a:ext>
            </a:extLst>
          </p:cNvPr>
          <p:cNvSpPr/>
          <p:nvPr/>
        </p:nvSpPr>
        <p:spPr>
          <a:xfrm>
            <a:off x="9566553" y="2924258"/>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61" name="Arrow: Left 60">
            <a:extLst>
              <a:ext uri="{FF2B5EF4-FFF2-40B4-BE49-F238E27FC236}">
                <a16:creationId xmlns:a16="http://schemas.microsoft.com/office/drawing/2014/main" id="{8BD85DEA-7FAC-4363-8182-73BDF914537C}"/>
              </a:ext>
            </a:extLst>
          </p:cNvPr>
          <p:cNvSpPr/>
          <p:nvPr/>
        </p:nvSpPr>
        <p:spPr>
          <a:xfrm>
            <a:off x="8830808" y="2926080"/>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2" name="Rectangle 25">
            <a:extLst>
              <a:ext uri="{FF2B5EF4-FFF2-40B4-BE49-F238E27FC236}">
                <a16:creationId xmlns:a16="http://schemas.microsoft.com/office/drawing/2014/main" id="{83C3953E-BC7C-43D4-8617-6AFE7664F451}"/>
              </a:ext>
            </a:extLst>
          </p:cNvPr>
          <p:cNvSpPr/>
          <p:nvPr/>
        </p:nvSpPr>
        <p:spPr>
          <a:xfrm>
            <a:off x="706754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3" name="Rectangle 26">
            <a:extLst>
              <a:ext uri="{FF2B5EF4-FFF2-40B4-BE49-F238E27FC236}">
                <a16:creationId xmlns:a16="http://schemas.microsoft.com/office/drawing/2014/main" id="{2C84AB0F-07C1-484E-BB34-BE6395A1918C}"/>
              </a:ext>
            </a:extLst>
          </p:cNvPr>
          <p:cNvSpPr/>
          <p:nvPr/>
        </p:nvSpPr>
        <p:spPr>
          <a:xfrm>
            <a:off x="802004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4" name="Rectangle 27">
            <a:extLst>
              <a:ext uri="{FF2B5EF4-FFF2-40B4-BE49-F238E27FC236}">
                <a16:creationId xmlns:a16="http://schemas.microsoft.com/office/drawing/2014/main" id="{5060C758-AACD-4286-B8F8-233E700A4CEA}"/>
              </a:ext>
            </a:extLst>
          </p:cNvPr>
          <p:cNvSpPr/>
          <p:nvPr/>
        </p:nvSpPr>
        <p:spPr>
          <a:xfrm>
            <a:off x="897254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5" name="Rectangle 28">
            <a:extLst>
              <a:ext uri="{FF2B5EF4-FFF2-40B4-BE49-F238E27FC236}">
                <a16:creationId xmlns:a16="http://schemas.microsoft.com/office/drawing/2014/main" id="{FA7BB9E7-70E0-454A-A63D-1F0E323CEAC0}"/>
              </a:ext>
            </a:extLst>
          </p:cNvPr>
          <p:cNvSpPr/>
          <p:nvPr/>
        </p:nvSpPr>
        <p:spPr>
          <a:xfrm>
            <a:off x="992504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6" name="Rectangle 29">
            <a:extLst>
              <a:ext uri="{FF2B5EF4-FFF2-40B4-BE49-F238E27FC236}">
                <a16:creationId xmlns:a16="http://schemas.microsoft.com/office/drawing/2014/main" id="{45BB84CE-1E30-4F76-A655-5901DC936965}"/>
              </a:ext>
            </a:extLst>
          </p:cNvPr>
          <p:cNvSpPr/>
          <p:nvPr/>
        </p:nvSpPr>
        <p:spPr>
          <a:xfrm>
            <a:off x="1087754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7" name="TextBox 35">
            <a:extLst>
              <a:ext uri="{FF2B5EF4-FFF2-40B4-BE49-F238E27FC236}">
                <a16:creationId xmlns:a16="http://schemas.microsoft.com/office/drawing/2014/main" id="{958EC17C-0A26-4C48-A15C-B12CE8ACDD0D}"/>
              </a:ext>
            </a:extLst>
          </p:cNvPr>
          <p:cNvSpPr txBox="1"/>
          <p:nvPr/>
        </p:nvSpPr>
        <p:spPr>
          <a:xfrm>
            <a:off x="4722495" y="953482"/>
            <a:ext cx="3568065" cy="584775"/>
          </a:xfrm>
          <a:prstGeom prst="rect">
            <a:avLst/>
          </a:prstGeom>
          <a:noFill/>
        </p:spPr>
        <p:txBody>
          <a:bodyPr wrap="square" rtlCol="0">
            <a:spAutoFit/>
          </a:bodyPr>
          <a:lstStyle/>
          <a:p>
            <a:r>
              <a:rPr lang="en-US" sz="3200" dirty="0"/>
              <a:t>Defect damage</a:t>
            </a:r>
          </a:p>
        </p:txBody>
      </p:sp>
      <p:sp>
        <p:nvSpPr>
          <p:cNvPr id="68" name="Down Arrow 1">
            <a:extLst>
              <a:ext uri="{FF2B5EF4-FFF2-40B4-BE49-F238E27FC236}">
                <a16:creationId xmlns:a16="http://schemas.microsoft.com/office/drawing/2014/main" id="{DA84AE30-0DDC-4B6D-9FA5-0A0C8F79841E}"/>
              </a:ext>
            </a:extLst>
          </p:cNvPr>
          <p:cNvSpPr/>
          <p:nvPr/>
        </p:nvSpPr>
        <p:spPr>
          <a:xfrm>
            <a:off x="8032373" y="4560487"/>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9" name="Arrow: Right 68">
            <a:extLst>
              <a:ext uri="{FF2B5EF4-FFF2-40B4-BE49-F238E27FC236}">
                <a16:creationId xmlns:a16="http://schemas.microsoft.com/office/drawing/2014/main" id="{6EC29F0E-1CEF-49F7-B84B-6A2EB15BD69E}"/>
              </a:ext>
            </a:extLst>
          </p:cNvPr>
          <p:cNvSpPr/>
          <p:nvPr/>
        </p:nvSpPr>
        <p:spPr>
          <a:xfrm>
            <a:off x="8552559" y="3916763"/>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70" name="Arrow: Left 69">
            <a:extLst>
              <a:ext uri="{FF2B5EF4-FFF2-40B4-BE49-F238E27FC236}">
                <a16:creationId xmlns:a16="http://schemas.microsoft.com/office/drawing/2014/main" id="{A90FEAD7-4508-4E1F-BF56-1F1120987971}"/>
              </a:ext>
            </a:extLst>
          </p:cNvPr>
          <p:cNvSpPr/>
          <p:nvPr/>
        </p:nvSpPr>
        <p:spPr>
          <a:xfrm>
            <a:off x="7816814" y="3918585"/>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1" name="Down Arrow 93">
            <a:extLst>
              <a:ext uri="{FF2B5EF4-FFF2-40B4-BE49-F238E27FC236}">
                <a16:creationId xmlns:a16="http://schemas.microsoft.com/office/drawing/2014/main" id="{3C64A16C-F674-4D80-BAEF-E568FF407953}"/>
              </a:ext>
            </a:extLst>
          </p:cNvPr>
          <p:cNvSpPr/>
          <p:nvPr/>
        </p:nvSpPr>
        <p:spPr>
          <a:xfrm rot="2377424">
            <a:off x="2283395" y="3499710"/>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2" name="Down Arrow 94">
            <a:extLst>
              <a:ext uri="{FF2B5EF4-FFF2-40B4-BE49-F238E27FC236}">
                <a16:creationId xmlns:a16="http://schemas.microsoft.com/office/drawing/2014/main" id="{26D976A4-90EF-44B6-9688-F8345A6CBC44}"/>
              </a:ext>
            </a:extLst>
          </p:cNvPr>
          <p:cNvSpPr/>
          <p:nvPr/>
        </p:nvSpPr>
        <p:spPr>
          <a:xfrm rot="20000359">
            <a:off x="3396112" y="3523855"/>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4" name="Down Arrow 94">
            <a:extLst>
              <a:ext uri="{FF2B5EF4-FFF2-40B4-BE49-F238E27FC236}">
                <a16:creationId xmlns:a16="http://schemas.microsoft.com/office/drawing/2014/main" id="{0598DE1A-6C04-4F42-BDE1-525209A304F7}"/>
              </a:ext>
            </a:extLst>
          </p:cNvPr>
          <p:cNvSpPr/>
          <p:nvPr/>
        </p:nvSpPr>
        <p:spPr>
          <a:xfrm rot="20000359">
            <a:off x="9606101" y="3510563"/>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5" name="Down Arrow 93">
            <a:extLst>
              <a:ext uri="{FF2B5EF4-FFF2-40B4-BE49-F238E27FC236}">
                <a16:creationId xmlns:a16="http://schemas.microsoft.com/office/drawing/2014/main" id="{AE1383C3-F2DB-46E8-956E-E830F4F28308}"/>
              </a:ext>
            </a:extLst>
          </p:cNvPr>
          <p:cNvSpPr/>
          <p:nvPr/>
        </p:nvSpPr>
        <p:spPr>
          <a:xfrm rot="2377424">
            <a:off x="7472784" y="4508951"/>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6" name="Down Arrow 94">
            <a:extLst>
              <a:ext uri="{FF2B5EF4-FFF2-40B4-BE49-F238E27FC236}">
                <a16:creationId xmlns:a16="http://schemas.microsoft.com/office/drawing/2014/main" id="{BEAFC6B1-E49A-4DB6-94A0-4FCE92983C96}"/>
              </a:ext>
            </a:extLst>
          </p:cNvPr>
          <p:cNvSpPr/>
          <p:nvPr/>
        </p:nvSpPr>
        <p:spPr>
          <a:xfrm rot="20000359">
            <a:off x="8585501" y="4533096"/>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Tree>
    <p:extLst>
      <p:ext uri="{BB962C8B-B14F-4D97-AF65-F5344CB8AC3E}">
        <p14:creationId xmlns:p14="http://schemas.microsoft.com/office/powerpoint/2010/main" val="230067761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83819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7" name="Rectangle 6">
            <a:extLst>
              <a:ext uri="{FF2B5EF4-FFF2-40B4-BE49-F238E27FC236}">
                <a16:creationId xmlns:a16="http://schemas.microsoft.com/office/drawing/2014/main" id="{8BD022B0-DA2E-47B5-BA22-A9F2942EE4E5}"/>
              </a:ext>
            </a:extLst>
          </p:cNvPr>
          <p:cNvSpPr/>
          <p:nvPr/>
        </p:nvSpPr>
        <p:spPr>
          <a:xfrm>
            <a:off x="179069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8" name="Rectangle 9">
            <a:extLst>
              <a:ext uri="{FF2B5EF4-FFF2-40B4-BE49-F238E27FC236}">
                <a16:creationId xmlns:a16="http://schemas.microsoft.com/office/drawing/2014/main" id="{DC24132A-55B1-4AA1-AE6D-9886AD486F04}"/>
              </a:ext>
            </a:extLst>
          </p:cNvPr>
          <p:cNvSpPr/>
          <p:nvPr/>
        </p:nvSpPr>
        <p:spPr>
          <a:xfrm>
            <a:off x="274319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369569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64819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83819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179069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2743199" y="277749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369569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464819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6" name="Rectangle 15">
            <a:extLst>
              <a:ext uri="{FF2B5EF4-FFF2-40B4-BE49-F238E27FC236}">
                <a16:creationId xmlns:a16="http://schemas.microsoft.com/office/drawing/2014/main" id="{6D0097D7-B2DF-49AC-A1F9-1D4D42CEF07E}"/>
              </a:ext>
            </a:extLst>
          </p:cNvPr>
          <p:cNvSpPr/>
          <p:nvPr/>
        </p:nvSpPr>
        <p:spPr>
          <a:xfrm>
            <a:off x="83819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7" name="Rectangle 16">
            <a:extLst>
              <a:ext uri="{FF2B5EF4-FFF2-40B4-BE49-F238E27FC236}">
                <a16:creationId xmlns:a16="http://schemas.microsoft.com/office/drawing/2014/main" id="{4BB189D4-B13A-43C1-A577-30DAAC659EBF}"/>
              </a:ext>
            </a:extLst>
          </p:cNvPr>
          <p:cNvSpPr/>
          <p:nvPr/>
        </p:nvSpPr>
        <p:spPr>
          <a:xfrm>
            <a:off x="179069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74319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69569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64819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1" name="Rectangle 20">
            <a:extLst>
              <a:ext uri="{FF2B5EF4-FFF2-40B4-BE49-F238E27FC236}">
                <a16:creationId xmlns:a16="http://schemas.microsoft.com/office/drawing/2014/main" id="{3CCEB52F-64D2-4755-AB15-C9160DC4FE66}"/>
              </a:ext>
            </a:extLst>
          </p:cNvPr>
          <p:cNvSpPr/>
          <p:nvPr/>
        </p:nvSpPr>
        <p:spPr>
          <a:xfrm>
            <a:off x="83819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2" name="Rectangle 21">
            <a:extLst>
              <a:ext uri="{FF2B5EF4-FFF2-40B4-BE49-F238E27FC236}">
                <a16:creationId xmlns:a16="http://schemas.microsoft.com/office/drawing/2014/main" id="{3B380056-50E0-4A04-AB6F-A45464DFA38D}"/>
              </a:ext>
            </a:extLst>
          </p:cNvPr>
          <p:cNvSpPr/>
          <p:nvPr/>
        </p:nvSpPr>
        <p:spPr>
          <a:xfrm>
            <a:off x="179069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3" name="Rectangle 22">
            <a:extLst>
              <a:ext uri="{FF2B5EF4-FFF2-40B4-BE49-F238E27FC236}">
                <a16:creationId xmlns:a16="http://schemas.microsoft.com/office/drawing/2014/main" id="{61198B56-5F61-4016-AA11-790F814F9BC1}"/>
              </a:ext>
            </a:extLst>
          </p:cNvPr>
          <p:cNvSpPr/>
          <p:nvPr/>
        </p:nvSpPr>
        <p:spPr>
          <a:xfrm>
            <a:off x="274319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4" name="Rectangle 23">
            <a:extLst>
              <a:ext uri="{FF2B5EF4-FFF2-40B4-BE49-F238E27FC236}">
                <a16:creationId xmlns:a16="http://schemas.microsoft.com/office/drawing/2014/main" id="{EFF01FE1-AB50-4C7F-A1E5-93C9E8276446}"/>
              </a:ext>
            </a:extLst>
          </p:cNvPr>
          <p:cNvSpPr/>
          <p:nvPr/>
        </p:nvSpPr>
        <p:spPr>
          <a:xfrm>
            <a:off x="369569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5" name="Rectangle 24">
            <a:extLst>
              <a:ext uri="{FF2B5EF4-FFF2-40B4-BE49-F238E27FC236}">
                <a16:creationId xmlns:a16="http://schemas.microsoft.com/office/drawing/2014/main" id="{D957F483-802B-4A43-9041-2291E506161E}"/>
              </a:ext>
            </a:extLst>
          </p:cNvPr>
          <p:cNvSpPr/>
          <p:nvPr/>
        </p:nvSpPr>
        <p:spPr>
          <a:xfrm>
            <a:off x="464819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35" name="Title 1">
            <a:extLst>
              <a:ext uri="{FF2B5EF4-FFF2-40B4-BE49-F238E27FC236}">
                <a16:creationId xmlns:a16="http://schemas.microsoft.com/office/drawing/2014/main" id="{316F8D02-FADF-42F6-BCD1-0B29C1D480B3}"/>
              </a:ext>
            </a:extLst>
          </p:cNvPr>
          <p:cNvSpPr txBox="1">
            <a:spLocks/>
          </p:cNvSpPr>
          <p:nvPr/>
        </p:nvSpPr>
        <p:spPr>
          <a:xfrm>
            <a:off x="838199" y="208785"/>
            <a:ext cx="10515600" cy="744697"/>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 2</a:t>
            </a:r>
          </a:p>
        </p:txBody>
      </p:sp>
      <p:sp>
        <p:nvSpPr>
          <p:cNvPr id="31" name="Down Arrow 1">
            <a:extLst>
              <a:ext uri="{FF2B5EF4-FFF2-40B4-BE49-F238E27FC236}">
                <a16:creationId xmlns:a16="http://schemas.microsoft.com/office/drawing/2014/main" id="{89E00370-5703-4688-A290-B845199CFBE0}"/>
              </a:ext>
            </a:extLst>
          </p:cNvPr>
          <p:cNvSpPr/>
          <p:nvPr/>
        </p:nvSpPr>
        <p:spPr>
          <a:xfrm>
            <a:off x="2817017" y="3567982"/>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2" name="Arrow: Right 1">
            <a:extLst>
              <a:ext uri="{FF2B5EF4-FFF2-40B4-BE49-F238E27FC236}">
                <a16:creationId xmlns:a16="http://schemas.microsoft.com/office/drawing/2014/main" id="{12D9448F-5AB3-48EB-9B08-99C2230F27E0}"/>
              </a:ext>
            </a:extLst>
          </p:cNvPr>
          <p:cNvSpPr/>
          <p:nvPr/>
        </p:nvSpPr>
        <p:spPr>
          <a:xfrm>
            <a:off x="3337203" y="2931878"/>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3" name="Arrow: Left 2">
            <a:extLst>
              <a:ext uri="{FF2B5EF4-FFF2-40B4-BE49-F238E27FC236}">
                <a16:creationId xmlns:a16="http://schemas.microsoft.com/office/drawing/2014/main" id="{879FFD8D-E4E7-4279-851D-D0D7E9908E57}"/>
              </a:ext>
            </a:extLst>
          </p:cNvPr>
          <p:cNvSpPr/>
          <p:nvPr/>
        </p:nvSpPr>
        <p:spPr>
          <a:xfrm>
            <a:off x="2601458" y="2926080"/>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38" name="Rectangle 25">
            <a:extLst>
              <a:ext uri="{FF2B5EF4-FFF2-40B4-BE49-F238E27FC236}">
                <a16:creationId xmlns:a16="http://schemas.microsoft.com/office/drawing/2014/main" id="{A000C5FA-1F9F-4A3E-9A3C-1924E9770495}"/>
              </a:ext>
            </a:extLst>
          </p:cNvPr>
          <p:cNvSpPr/>
          <p:nvPr/>
        </p:nvSpPr>
        <p:spPr>
          <a:xfrm>
            <a:off x="83819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9" name="Rectangle 26">
            <a:extLst>
              <a:ext uri="{FF2B5EF4-FFF2-40B4-BE49-F238E27FC236}">
                <a16:creationId xmlns:a16="http://schemas.microsoft.com/office/drawing/2014/main" id="{1114CCBD-981A-477B-A518-8F4E89BA6F21}"/>
              </a:ext>
            </a:extLst>
          </p:cNvPr>
          <p:cNvSpPr/>
          <p:nvPr/>
        </p:nvSpPr>
        <p:spPr>
          <a:xfrm>
            <a:off x="179069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40" name="Rectangle 27">
            <a:extLst>
              <a:ext uri="{FF2B5EF4-FFF2-40B4-BE49-F238E27FC236}">
                <a16:creationId xmlns:a16="http://schemas.microsoft.com/office/drawing/2014/main" id="{A6D45835-8C62-481A-BD67-B019270E9894}"/>
              </a:ext>
            </a:extLst>
          </p:cNvPr>
          <p:cNvSpPr/>
          <p:nvPr/>
        </p:nvSpPr>
        <p:spPr>
          <a:xfrm>
            <a:off x="274319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41" name="Rectangle 28">
            <a:extLst>
              <a:ext uri="{FF2B5EF4-FFF2-40B4-BE49-F238E27FC236}">
                <a16:creationId xmlns:a16="http://schemas.microsoft.com/office/drawing/2014/main" id="{E55B6194-35AE-4058-AF2B-3D1EBF9FE03E}"/>
              </a:ext>
            </a:extLst>
          </p:cNvPr>
          <p:cNvSpPr/>
          <p:nvPr/>
        </p:nvSpPr>
        <p:spPr>
          <a:xfrm>
            <a:off x="369569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42" name="Rectangle 29">
            <a:extLst>
              <a:ext uri="{FF2B5EF4-FFF2-40B4-BE49-F238E27FC236}">
                <a16:creationId xmlns:a16="http://schemas.microsoft.com/office/drawing/2014/main" id="{ECE155EE-2B5D-487A-8FF1-D9010C05F9D3}"/>
              </a:ext>
            </a:extLst>
          </p:cNvPr>
          <p:cNvSpPr/>
          <p:nvPr/>
        </p:nvSpPr>
        <p:spPr>
          <a:xfrm>
            <a:off x="464819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2" name="Right Arrow 3">
            <a:extLst>
              <a:ext uri="{FF2B5EF4-FFF2-40B4-BE49-F238E27FC236}">
                <a16:creationId xmlns:a16="http://schemas.microsoft.com/office/drawing/2014/main" id="{368F6537-A317-4840-B152-286275910D70}"/>
              </a:ext>
            </a:extLst>
          </p:cNvPr>
          <p:cNvSpPr/>
          <p:nvPr/>
        </p:nvSpPr>
        <p:spPr>
          <a:xfrm>
            <a:off x="5960477" y="3729990"/>
            <a:ext cx="838200" cy="95250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AAF324D1-E2A8-47C6-8021-F9694C7DC8DA}"/>
              </a:ext>
            </a:extLst>
          </p:cNvPr>
          <p:cNvSpPr/>
          <p:nvPr/>
        </p:nvSpPr>
        <p:spPr>
          <a:xfrm>
            <a:off x="706754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34" name="Rectangle 33">
            <a:extLst>
              <a:ext uri="{FF2B5EF4-FFF2-40B4-BE49-F238E27FC236}">
                <a16:creationId xmlns:a16="http://schemas.microsoft.com/office/drawing/2014/main" id="{319B90FB-FB9C-48B5-AEFB-E68B2DB820C0}"/>
              </a:ext>
            </a:extLst>
          </p:cNvPr>
          <p:cNvSpPr/>
          <p:nvPr/>
        </p:nvSpPr>
        <p:spPr>
          <a:xfrm>
            <a:off x="802004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36" name="Rectangle 9">
            <a:extLst>
              <a:ext uri="{FF2B5EF4-FFF2-40B4-BE49-F238E27FC236}">
                <a16:creationId xmlns:a16="http://schemas.microsoft.com/office/drawing/2014/main" id="{7765D522-D678-4597-B2F4-EDB70C8ADCF6}"/>
              </a:ext>
            </a:extLst>
          </p:cNvPr>
          <p:cNvSpPr/>
          <p:nvPr/>
        </p:nvSpPr>
        <p:spPr>
          <a:xfrm>
            <a:off x="897254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37" name="Rectangle 36">
            <a:extLst>
              <a:ext uri="{FF2B5EF4-FFF2-40B4-BE49-F238E27FC236}">
                <a16:creationId xmlns:a16="http://schemas.microsoft.com/office/drawing/2014/main" id="{DE794519-191B-4D5E-91D0-B99F8B457272}"/>
              </a:ext>
            </a:extLst>
          </p:cNvPr>
          <p:cNvSpPr/>
          <p:nvPr/>
        </p:nvSpPr>
        <p:spPr>
          <a:xfrm>
            <a:off x="992504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3" name="Rectangle 42">
            <a:extLst>
              <a:ext uri="{FF2B5EF4-FFF2-40B4-BE49-F238E27FC236}">
                <a16:creationId xmlns:a16="http://schemas.microsoft.com/office/drawing/2014/main" id="{2193DDC5-466B-47FA-A71D-C35B6EFF6FDA}"/>
              </a:ext>
            </a:extLst>
          </p:cNvPr>
          <p:cNvSpPr/>
          <p:nvPr/>
        </p:nvSpPr>
        <p:spPr>
          <a:xfrm>
            <a:off x="10877549"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4" name="Rectangle 43">
            <a:extLst>
              <a:ext uri="{FF2B5EF4-FFF2-40B4-BE49-F238E27FC236}">
                <a16:creationId xmlns:a16="http://schemas.microsoft.com/office/drawing/2014/main" id="{C7DD8E17-AC48-4DCC-85A2-34B6024D4626}"/>
              </a:ext>
            </a:extLst>
          </p:cNvPr>
          <p:cNvSpPr/>
          <p:nvPr/>
        </p:nvSpPr>
        <p:spPr>
          <a:xfrm>
            <a:off x="706754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45" name="Rectangle 44">
            <a:extLst>
              <a:ext uri="{FF2B5EF4-FFF2-40B4-BE49-F238E27FC236}">
                <a16:creationId xmlns:a16="http://schemas.microsoft.com/office/drawing/2014/main" id="{2F8A0FD2-C744-4714-8BA8-5A338C0DEA7E}"/>
              </a:ext>
            </a:extLst>
          </p:cNvPr>
          <p:cNvSpPr/>
          <p:nvPr/>
        </p:nvSpPr>
        <p:spPr>
          <a:xfrm>
            <a:off x="802004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46" name="Rectangle 45">
            <a:extLst>
              <a:ext uri="{FF2B5EF4-FFF2-40B4-BE49-F238E27FC236}">
                <a16:creationId xmlns:a16="http://schemas.microsoft.com/office/drawing/2014/main" id="{8823C841-F236-4ED1-B356-6040589943CA}"/>
              </a:ext>
            </a:extLst>
          </p:cNvPr>
          <p:cNvSpPr/>
          <p:nvPr/>
        </p:nvSpPr>
        <p:spPr>
          <a:xfrm>
            <a:off x="8972549" y="277749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1C74F55E-2DA1-4FFE-8CBB-7D0504F8DD86}"/>
              </a:ext>
            </a:extLst>
          </p:cNvPr>
          <p:cNvSpPr/>
          <p:nvPr/>
        </p:nvSpPr>
        <p:spPr>
          <a:xfrm>
            <a:off x="992504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48" name="Rectangle 47">
            <a:extLst>
              <a:ext uri="{FF2B5EF4-FFF2-40B4-BE49-F238E27FC236}">
                <a16:creationId xmlns:a16="http://schemas.microsoft.com/office/drawing/2014/main" id="{9164E818-255F-4EDE-8E94-359B2626238E}"/>
              </a:ext>
            </a:extLst>
          </p:cNvPr>
          <p:cNvSpPr/>
          <p:nvPr/>
        </p:nvSpPr>
        <p:spPr>
          <a:xfrm>
            <a:off x="10877549"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49" name="Rectangle 48">
            <a:extLst>
              <a:ext uri="{FF2B5EF4-FFF2-40B4-BE49-F238E27FC236}">
                <a16:creationId xmlns:a16="http://schemas.microsoft.com/office/drawing/2014/main" id="{B1178EC7-077F-4900-9F33-61F0D5D8F573}"/>
              </a:ext>
            </a:extLst>
          </p:cNvPr>
          <p:cNvSpPr/>
          <p:nvPr/>
        </p:nvSpPr>
        <p:spPr>
          <a:xfrm>
            <a:off x="706754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0" name="Rectangle 49">
            <a:extLst>
              <a:ext uri="{FF2B5EF4-FFF2-40B4-BE49-F238E27FC236}">
                <a16:creationId xmlns:a16="http://schemas.microsoft.com/office/drawing/2014/main" id="{95CAD516-C590-44C9-BABF-3D4CCAF74A4D}"/>
              </a:ext>
            </a:extLst>
          </p:cNvPr>
          <p:cNvSpPr/>
          <p:nvPr/>
        </p:nvSpPr>
        <p:spPr>
          <a:xfrm>
            <a:off x="8020049" y="3729990"/>
            <a:ext cx="952500" cy="952500"/>
          </a:xfrm>
          <a:prstGeom prst="rect">
            <a:avLst/>
          </a:prstGeom>
          <a:solidFill>
            <a:srgbClr val="7030A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190CFBAB-0F8A-4D6C-B246-9A7778A412E7}"/>
              </a:ext>
            </a:extLst>
          </p:cNvPr>
          <p:cNvSpPr/>
          <p:nvPr/>
        </p:nvSpPr>
        <p:spPr>
          <a:xfrm>
            <a:off x="897254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52" name="Rectangle 51">
            <a:extLst>
              <a:ext uri="{FF2B5EF4-FFF2-40B4-BE49-F238E27FC236}">
                <a16:creationId xmlns:a16="http://schemas.microsoft.com/office/drawing/2014/main" id="{47D1FB25-4DF4-46C4-979C-33B7E285D917}"/>
              </a:ext>
            </a:extLst>
          </p:cNvPr>
          <p:cNvSpPr/>
          <p:nvPr/>
        </p:nvSpPr>
        <p:spPr>
          <a:xfrm>
            <a:off x="992504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3" name="Rectangle 52">
            <a:extLst>
              <a:ext uri="{FF2B5EF4-FFF2-40B4-BE49-F238E27FC236}">
                <a16:creationId xmlns:a16="http://schemas.microsoft.com/office/drawing/2014/main" id="{468DEC6E-2B91-43B4-A2E9-F8B2A0228A73}"/>
              </a:ext>
            </a:extLst>
          </p:cNvPr>
          <p:cNvSpPr/>
          <p:nvPr/>
        </p:nvSpPr>
        <p:spPr>
          <a:xfrm>
            <a:off x="10877549"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4" name="Rectangle 53">
            <a:extLst>
              <a:ext uri="{FF2B5EF4-FFF2-40B4-BE49-F238E27FC236}">
                <a16:creationId xmlns:a16="http://schemas.microsoft.com/office/drawing/2014/main" id="{87B2839A-1EF5-44F1-A286-D508B35A86FB}"/>
              </a:ext>
            </a:extLst>
          </p:cNvPr>
          <p:cNvSpPr/>
          <p:nvPr/>
        </p:nvSpPr>
        <p:spPr>
          <a:xfrm>
            <a:off x="706754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5" name="Rectangle 54">
            <a:extLst>
              <a:ext uri="{FF2B5EF4-FFF2-40B4-BE49-F238E27FC236}">
                <a16:creationId xmlns:a16="http://schemas.microsoft.com/office/drawing/2014/main" id="{C8721A47-014E-4F07-82B2-C7F6F6D2E086}"/>
              </a:ext>
            </a:extLst>
          </p:cNvPr>
          <p:cNvSpPr/>
          <p:nvPr/>
        </p:nvSpPr>
        <p:spPr>
          <a:xfrm>
            <a:off x="802004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56" name="Rectangle 55">
            <a:extLst>
              <a:ext uri="{FF2B5EF4-FFF2-40B4-BE49-F238E27FC236}">
                <a16:creationId xmlns:a16="http://schemas.microsoft.com/office/drawing/2014/main" id="{A1D8B0F6-3C17-4F62-BF37-8F71D64EE7F4}"/>
              </a:ext>
            </a:extLst>
          </p:cNvPr>
          <p:cNvSpPr/>
          <p:nvPr/>
        </p:nvSpPr>
        <p:spPr>
          <a:xfrm>
            <a:off x="897254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57" name="Rectangle 56">
            <a:extLst>
              <a:ext uri="{FF2B5EF4-FFF2-40B4-BE49-F238E27FC236}">
                <a16:creationId xmlns:a16="http://schemas.microsoft.com/office/drawing/2014/main" id="{9DDA8B89-DB89-4115-8EC6-84A8A6A17BB0}"/>
              </a:ext>
            </a:extLst>
          </p:cNvPr>
          <p:cNvSpPr/>
          <p:nvPr/>
        </p:nvSpPr>
        <p:spPr>
          <a:xfrm>
            <a:off x="992504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8" name="Rectangle 57">
            <a:extLst>
              <a:ext uri="{FF2B5EF4-FFF2-40B4-BE49-F238E27FC236}">
                <a16:creationId xmlns:a16="http://schemas.microsoft.com/office/drawing/2014/main" id="{B8C9FF19-E156-46F8-8707-C9675D5299B2}"/>
              </a:ext>
            </a:extLst>
          </p:cNvPr>
          <p:cNvSpPr/>
          <p:nvPr/>
        </p:nvSpPr>
        <p:spPr>
          <a:xfrm>
            <a:off x="10877549"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9" name="Down Arrow 1">
            <a:extLst>
              <a:ext uri="{FF2B5EF4-FFF2-40B4-BE49-F238E27FC236}">
                <a16:creationId xmlns:a16="http://schemas.microsoft.com/office/drawing/2014/main" id="{955ED6B7-835E-4A76-8DEC-F524E42A8752}"/>
              </a:ext>
            </a:extLst>
          </p:cNvPr>
          <p:cNvSpPr/>
          <p:nvPr/>
        </p:nvSpPr>
        <p:spPr>
          <a:xfrm>
            <a:off x="9046367" y="3560362"/>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0" name="Arrow: Right 59">
            <a:extLst>
              <a:ext uri="{FF2B5EF4-FFF2-40B4-BE49-F238E27FC236}">
                <a16:creationId xmlns:a16="http://schemas.microsoft.com/office/drawing/2014/main" id="{45405C4D-3FEC-492A-9D1A-B1F1DFB94AED}"/>
              </a:ext>
            </a:extLst>
          </p:cNvPr>
          <p:cNvSpPr/>
          <p:nvPr/>
        </p:nvSpPr>
        <p:spPr>
          <a:xfrm>
            <a:off x="9566553" y="2924258"/>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61" name="Arrow: Left 60">
            <a:extLst>
              <a:ext uri="{FF2B5EF4-FFF2-40B4-BE49-F238E27FC236}">
                <a16:creationId xmlns:a16="http://schemas.microsoft.com/office/drawing/2014/main" id="{8BD85DEA-7FAC-4363-8182-73BDF914537C}"/>
              </a:ext>
            </a:extLst>
          </p:cNvPr>
          <p:cNvSpPr/>
          <p:nvPr/>
        </p:nvSpPr>
        <p:spPr>
          <a:xfrm>
            <a:off x="8830808" y="2926080"/>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2" name="Rectangle 25">
            <a:extLst>
              <a:ext uri="{FF2B5EF4-FFF2-40B4-BE49-F238E27FC236}">
                <a16:creationId xmlns:a16="http://schemas.microsoft.com/office/drawing/2014/main" id="{83C3953E-BC7C-43D4-8617-6AFE7664F451}"/>
              </a:ext>
            </a:extLst>
          </p:cNvPr>
          <p:cNvSpPr/>
          <p:nvPr/>
        </p:nvSpPr>
        <p:spPr>
          <a:xfrm>
            <a:off x="706754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3" name="Rectangle 26">
            <a:extLst>
              <a:ext uri="{FF2B5EF4-FFF2-40B4-BE49-F238E27FC236}">
                <a16:creationId xmlns:a16="http://schemas.microsoft.com/office/drawing/2014/main" id="{2C84AB0F-07C1-484E-BB34-BE6395A1918C}"/>
              </a:ext>
            </a:extLst>
          </p:cNvPr>
          <p:cNvSpPr/>
          <p:nvPr/>
        </p:nvSpPr>
        <p:spPr>
          <a:xfrm>
            <a:off x="802004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4" name="Rectangle 27">
            <a:extLst>
              <a:ext uri="{FF2B5EF4-FFF2-40B4-BE49-F238E27FC236}">
                <a16:creationId xmlns:a16="http://schemas.microsoft.com/office/drawing/2014/main" id="{5060C758-AACD-4286-B8F8-233E700A4CEA}"/>
              </a:ext>
            </a:extLst>
          </p:cNvPr>
          <p:cNvSpPr/>
          <p:nvPr/>
        </p:nvSpPr>
        <p:spPr>
          <a:xfrm>
            <a:off x="897254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5" name="Rectangle 28">
            <a:extLst>
              <a:ext uri="{FF2B5EF4-FFF2-40B4-BE49-F238E27FC236}">
                <a16:creationId xmlns:a16="http://schemas.microsoft.com/office/drawing/2014/main" id="{FA7BB9E7-70E0-454A-A63D-1F0E323CEAC0}"/>
              </a:ext>
            </a:extLst>
          </p:cNvPr>
          <p:cNvSpPr/>
          <p:nvPr/>
        </p:nvSpPr>
        <p:spPr>
          <a:xfrm>
            <a:off x="992504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6" name="Rectangle 29">
            <a:extLst>
              <a:ext uri="{FF2B5EF4-FFF2-40B4-BE49-F238E27FC236}">
                <a16:creationId xmlns:a16="http://schemas.microsoft.com/office/drawing/2014/main" id="{45BB84CE-1E30-4F76-A655-5901DC936965}"/>
              </a:ext>
            </a:extLst>
          </p:cNvPr>
          <p:cNvSpPr/>
          <p:nvPr/>
        </p:nvSpPr>
        <p:spPr>
          <a:xfrm>
            <a:off x="10877549"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7" name="TextBox 35">
            <a:extLst>
              <a:ext uri="{FF2B5EF4-FFF2-40B4-BE49-F238E27FC236}">
                <a16:creationId xmlns:a16="http://schemas.microsoft.com/office/drawing/2014/main" id="{958EC17C-0A26-4C48-A15C-B12CE8ACDD0D}"/>
              </a:ext>
            </a:extLst>
          </p:cNvPr>
          <p:cNvSpPr txBox="1"/>
          <p:nvPr/>
        </p:nvSpPr>
        <p:spPr>
          <a:xfrm>
            <a:off x="838199" y="953482"/>
            <a:ext cx="10991850" cy="584775"/>
          </a:xfrm>
          <a:prstGeom prst="rect">
            <a:avLst/>
          </a:prstGeom>
          <a:noFill/>
        </p:spPr>
        <p:txBody>
          <a:bodyPr wrap="square" rtlCol="0">
            <a:spAutoFit/>
          </a:bodyPr>
          <a:lstStyle/>
          <a:p>
            <a:r>
              <a:rPr lang="en-US" sz="3200" dirty="0"/>
              <a:t>Defect damage that results in a non-mobile defect (purple)</a:t>
            </a:r>
          </a:p>
        </p:txBody>
      </p:sp>
      <p:sp>
        <p:nvSpPr>
          <p:cNvPr id="71" name="Down Arrow 93">
            <a:extLst>
              <a:ext uri="{FF2B5EF4-FFF2-40B4-BE49-F238E27FC236}">
                <a16:creationId xmlns:a16="http://schemas.microsoft.com/office/drawing/2014/main" id="{3C64A16C-F674-4D80-BAEF-E568FF407953}"/>
              </a:ext>
            </a:extLst>
          </p:cNvPr>
          <p:cNvSpPr/>
          <p:nvPr/>
        </p:nvSpPr>
        <p:spPr>
          <a:xfrm rot="2377424">
            <a:off x="2283395" y="3499710"/>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2" name="Down Arrow 94">
            <a:extLst>
              <a:ext uri="{FF2B5EF4-FFF2-40B4-BE49-F238E27FC236}">
                <a16:creationId xmlns:a16="http://schemas.microsoft.com/office/drawing/2014/main" id="{26D976A4-90EF-44B6-9688-F8345A6CBC44}"/>
              </a:ext>
            </a:extLst>
          </p:cNvPr>
          <p:cNvSpPr/>
          <p:nvPr/>
        </p:nvSpPr>
        <p:spPr>
          <a:xfrm rot="20000359">
            <a:off x="3396112" y="3523855"/>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74" name="Down Arrow 94">
            <a:extLst>
              <a:ext uri="{FF2B5EF4-FFF2-40B4-BE49-F238E27FC236}">
                <a16:creationId xmlns:a16="http://schemas.microsoft.com/office/drawing/2014/main" id="{0598DE1A-6C04-4F42-BDE1-525209A304F7}"/>
              </a:ext>
            </a:extLst>
          </p:cNvPr>
          <p:cNvSpPr/>
          <p:nvPr/>
        </p:nvSpPr>
        <p:spPr>
          <a:xfrm rot="20000359">
            <a:off x="9606101" y="3510563"/>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Tree>
    <p:extLst>
      <p:ext uri="{BB962C8B-B14F-4D97-AF65-F5344CB8AC3E}">
        <p14:creationId xmlns:p14="http://schemas.microsoft.com/office/powerpoint/2010/main" val="398234259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FCB11A-B2E1-4E07-8127-8D00735EFAD7}"/>
              </a:ext>
            </a:extLst>
          </p:cNvPr>
          <p:cNvSpPr/>
          <p:nvPr/>
        </p:nvSpPr>
        <p:spPr>
          <a:xfrm>
            <a:off x="680085"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7" name="Rectangle 6">
            <a:extLst>
              <a:ext uri="{FF2B5EF4-FFF2-40B4-BE49-F238E27FC236}">
                <a16:creationId xmlns:a16="http://schemas.microsoft.com/office/drawing/2014/main" id="{8BD022B0-DA2E-47B5-BA22-A9F2942EE4E5}"/>
              </a:ext>
            </a:extLst>
          </p:cNvPr>
          <p:cNvSpPr/>
          <p:nvPr/>
        </p:nvSpPr>
        <p:spPr>
          <a:xfrm>
            <a:off x="1632585"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8" name="Rectangle 9">
            <a:extLst>
              <a:ext uri="{FF2B5EF4-FFF2-40B4-BE49-F238E27FC236}">
                <a16:creationId xmlns:a16="http://schemas.microsoft.com/office/drawing/2014/main" id="{DC24132A-55B1-4AA1-AE6D-9886AD486F04}"/>
              </a:ext>
            </a:extLst>
          </p:cNvPr>
          <p:cNvSpPr/>
          <p:nvPr/>
        </p:nvSpPr>
        <p:spPr>
          <a:xfrm>
            <a:off x="2585085"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3537585"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4490085"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680085"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1632585"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3" name="Rectangle 12">
            <a:extLst>
              <a:ext uri="{FF2B5EF4-FFF2-40B4-BE49-F238E27FC236}">
                <a16:creationId xmlns:a16="http://schemas.microsoft.com/office/drawing/2014/main" id="{7CDCFD21-59E9-46DA-B658-B24A6BE5309A}"/>
              </a:ext>
            </a:extLst>
          </p:cNvPr>
          <p:cNvSpPr/>
          <p:nvPr/>
        </p:nvSpPr>
        <p:spPr>
          <a:xfrm>
            <a:off x="2585085" y="2777490"/>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4" name="Rectangle 13">
            <a:extLst>
              <a:ext uri="{FF2B5EF4-FFF2-40B4-BE49-F238E27FC236}">
                <a16:creationId xmlns:a16="http://schemas.microsoft.com/office/drawing/2014/main" id="{A1C9208C-AD61-4852-A0AF-E51047CE29BF}"/>
              </a:ext>
            </a:extLst>
          </p:cNvPr>
          <p:cNvSpPr/>
          <p:nvPr/>
        </p:nvSpPr>
        <p:spPr>
          <a:xfrm>
            <a:off x="3537585"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15" name="Rectangle 14">
            <a:extLst>
              <a:ext uri="{FF2B5EF4-FFF2-40B4-BE49-F238E27FC236}">
                <a16:creationId xmlns:a16="http://schemas.microsoft.com/office/drawing/2014/main" id="{129A71B6-55C9-4901-8595-EC624D329DBC}"/>
              </a:ext>
            </a:extLst>
          </p:cNvPr>
          <p:cNvSpPr/>
          <p:nvPr/>
        </p:nvSpPr>
        <p:spPr>
          <a:xfrm>
            <a:off x="4490085"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6" name="Rectangle 15">
            <a:extLst>
              <a:ext uri="{FF2B5EF4-FFF2-40B4-BE49-F238E27FC236}">
                <a16:creationId xmlns:a16="http://schemas.microsoft.com/office/drawing/2014/main" id="{6D0097D7-B2DF-49AC-A1F9-1D4D42CEF07E}"/>
              </a:ext>
            </a:extLst>
          </p:cNvPr>
          <p:cNvSpPr/>
          <p:nvPr/>
        </p:nvSpPr>
        <p:spPr>
          <a:xfrm>
            <a:off x="680085"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7" name="Rectangle 16">
            <a:extLst>
              <a:ext uri="{FF2B5EF4-FFF2-40B4-BE49-F238E27FC236}">
                <a16:creationId xmlns:a16="http://schemas.microsoft.com/office/drawing/2014/main" id="{4BB189D4-B13A-43C1-A577-30DAAC659EBF}"/>
              </a:ext>
            </a:extLst>
          </p:cNvPr>
          <p:cNvSpPr/>
          <p:nvPr/>
        </p:nvSpPr>
        <p:spPr>
          <a:xfrm>
            <a:off x="1632585"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2585085"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3537585"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4490085"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1" name="Rectangle 20">
            <a:extLst>
              <a:ext uri="{FF2B5EF4-FFF2-40B4-BE49-F238E27FC236}">
                <a16:creationId xmlns:a16="http://schemas.microsoft.com/office/drawing/2014/main" id="{3CCEB52F-64D2-4755-AB15-C9160DC4FE66}"/>
              </a:ext>
            </a:extLst>
          </p:cNvPr>
          <p:cNvSpPr/>
          <p:nvPr/>
        </p:nvSpPr>
        <p:spPr>
          <a:xfrm>
            <a:off x="680085"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2" name="Rectangle 21">
            <a:extLst>
              <a:ext uri="{FF2B5EF4-FFF2-40B4-BE49-F238E27FC236}">
                <a16:creationId xmlns:a16="http://schemas.microsoft.com/office/drawing/2014/main" id="{3B380056-50E0-4A04-AB6F-A45464DFA38D}"/>
              </a:ext>
            </a:extLst>
          </p:cNvPr>
          <p:cNvSpPr/>
          <p:nvPr/>
        </p:nvSpPr>
        <p:spPr>
          <a:xfrm>
            <a:off x="1632585"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2585085" y="4682490"/>
            <a:ext cx="952500" cy="95250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24" name="Rectangle 23">
            <a:extLst>
              <a:ext uri="{FF2B5EF4-FFF2-40B4-BE49-F238E27FC236}">
                <a16:creationId xmlns:a16="http://schemas.microsoft.com/office/drawing/2014/main" id="{EFF01FE1-AB50-4C7F-A1E5-93C9E8276446}"/>
              </a:ext>
            </a:extLst>
          </p:cNvPr>
          <p:cNvSpPr/>
          <p:nvPr/>
        </p:nvSpPr>
        <p:spPr>
          <a:xfrm>
            <a:off x="3537585"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baseline="-25000" dirty="0"/>
          </a:p>
        </p:txBody>
      </p:sp>
      <p:sp>
        <p:nvSpPr>
          <p:cNvPr id="25" name="Rectangle 24">
            <a:extLst>
              <a:ext uri="{FF2B5EF4-FFF2-40B4-BE49-F238E27FC236}">
                <a16:creationId xmlns:a16="http://schemas.microsoft.com/office/drawing/2014/main" id="{D957F483-802B-4A43-9041-2291E506161E}"/>
              </a:ext>
            </a:extLst>
          </p:cNvPr>
          <p:cNvSpPr/>
          <p:nvPr/>
        </p:nvSpPr>
        <p:spPr>
          <a:xfrm>
            <a:off x="4490085"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35" name="Title 1">
            <a:extLst>
              <a:ext uri="{FF2B5EF4-FFF2-40B4-BE49-F238E27FC236}">
                <a16:creationId xmlns:a16="http://schemas.microsoft.com/office/drawing/2014/main" id="{316F8D02-FADF-42F6-BCD1-0B29C1D480B3}"/>
              </a:ext>
            </a:extLst>
          </p:cNvPr>
          <p:cNvSpPr txBox="1">
            <a:spLocks/>
          </p:cNvSpPr>
          <p:nvPr/>
        </p:nvSpPr>
        <p:spPr>
          <a:xfrm>
            <a:off x="838200" y="63776"/>
            <a:ext cx="10515600" cy="765581"/>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a:t>
            </a:r>
          </a:p>
        </p:txBody>
      </p:sp>
      <p:sp>
        <p:nvSpPr>
          <p:cNvPr id="32" name="Rectangle 25">
            <a:extLst>
              <a:ext uri="{FF2B5EF4-FFF2-40B4-BE49-F238E27FC236}">
                <a16:creationId xmlns:a16="http://schemas.microsoft.com/office/drawing/2014/main" id="{09B42603-DE72-41C4-B205-23A9E446C138}"/>
              </a:ext>
            </a:extLst>
          </p:cNvPr>
          <p:cNvSpPr/>
          <p:nvPr/>
        </p:nvSpPr>
        <p:spPr>
          <a:xfrm>
            <a:off x="680085"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3" name="Rectangle 26">
            <a:extLst>
              <a:ext uri="{FF2B5EF4-FFF2-40B4-BE49-F238E27FC236}">
                <a16:creationId xmlns:a16="http://schemas.microsoft.com/office/drawing/2014/main" id="{237A863C-31E8-4AD0-B9AC-74CBCDB7EF56}"/>
              </a:ext>
            </a:extLst>
          </p:cNvPr>
          <p:cNvSpPr/>
          <p:nvPr/>
        </p:nvSpPr>
        <p:spPr>
          <a:xfrm>
            <a:off x="1632585"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4" name="Rectangle 27">
            <a:extLst>
              <a:ext uri="{FF2B5EF4-FFF2-40B4-BE49-F238E27FC236}">
                <a16:creationId xmlns:a16="http://schemas.microsoft.com/office/drawing/2014/main" id="{8954154F-CF59-49C1-8FD8-63C08B9A98E7}"/>
              </a:ext>
            </a:extLst>
          </p:cNvPr>
          <p:cNvSpPr/>
          <p:nvPr/>
        </p:nvSpPr>
        <p:spPr>
          <a:xfrm>
            <a:off x="2585085"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6" name="Rectangle 28">
            <a:extLst>
              <a:ext uri="{FF2B5EF4-FFF2-40B4-BE49-F238E27FC236}">
                <a16:creationId xmlns:a16="http://schemas.microsoft.com/office/drawing/2014/main" id="{CF1A01A6-2E0E-4584-872C-06972FCEA72C}"/>
              </a:ext>
            </a:extLst>
          </p:cNvPr>
          <p:cNvSpPr/>
          <p:nvPr/>
        </p:nvSpPr>
        <p:spPr>
          <a:xfrm>
            <a:off x="3537585"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7" name="Rectangle 29">
            <a:extLst>
              <a:ext uri="{FF2B5EF4-FFF2-40B4-BE49-F238E27FC236}">
                <a16:creationId xmlns:a16="http://schemas.microsoft.com/office/drawing/2014/main" id="{2CE58538-1310-4256-98FA-5A98E57C0D5F}"/>
              </a:ext>
            </a:extLst>
          </p:cNvPr>
          <p:cNvSpPr/>
          <p:nvPr/>
        </p:nvSpPr>
        <p:spPr>
          <a:xfrm>
            <a:off x="4490085"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1" name="Down Arrow 1">
            <a:extLst>
              <a:ext uri="{FF2B5EF4-FFF2-40B4-BE49-F238E27FC236}">
                <a16:creationId xmlns:a16="http://schemas.microsoft.com/office/drawing/2014/main" id="{89E00370-5703-4688-A290-B845199CFBE0}"/>
              </a:ext>
            </a:extLst>
          </p:cNvPr>
          <p:cNvSpPr/>
          <p:nvPr/>
        </p:nvSpPr>
        <p:spPr>
          <a:xfrm>
            <a:off x="2660343" y="5428632"/>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39" name="Rectangle 38">
            <a:extLst>
              <a:ext uri="{FF2B5EF4-FFF2-40B4-BE49-F238E27FC236}">
                <a16:creationId xmlns:a16="http://schemas.microsoft.com/office/drawing/2014/main" id="{3912049A-16B9-4F14-9EF5-3F17AD181188}"/>
              </a:ext>
            </a:extLst>
          </p:cNvPr>
          <p:cNvSpPr/>
          <p:nvPr/>
        </p:nvSpPr>
        <p:spPr>
          <a:xfrm>
            <a:off x="6749415"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0" name="Rectangle 39">
            <a:extLst>
              <a:ext uri="{FF2B5EF4-FFF2-40B4-BE49-F238E27FC236}">
                <a16:creationId xmlns:a16="http://schemas.microsoft.com/office/drawing/2014/main" id="{48ED8098-9AE5-4325-B349-E4FD7109159E}"/>
              </a:ext>
            </a:extLst>
          </p:cNvPr>
          <p:cNvSpPr/>
          <p:nvPr/>
        </p:nvSpPr>
        <p:spPr>
          <a:xfrm>
            <a:off x="7701915"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41" name="Rectangle 9">
            <a:extLst>
              <a:ext uri="{FF2B5EF4-FFF2-40B4-BE49-F238E27FC236}">
                <a16:creationId xmlns:a16="http://schemas.microsoft.com/office/drawing/2014/main" id="{CEDBD45A-AD77-4EC9-8AE8-CA07AAEE1DD6}"/>
              </a:ext>
            </a:extLst>
          </p:cNvPr>
          <p:cNvSpPr/>
          <p:nvPr/>
        </p:nvSpPr>
        <p:spPr>
          <a:xfrm>
            <a:off x="8654415"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2" name="Rectangle 41">
            <a:extLst>
              <a:ext uri="{FF2B5EF4-FFF2-40B4-BE49-F238E27FC236}">
                <a16:creationId xmlns:a16="http://schemas.microsoft.com/office/drawing/2014/main" id="{CE3F5DC8-6CF9-452A-9A9F-D90B552C673B}"/>
              </a:ext>
            </a:extLst>
          </p:cNvPr>
          <p:cNvSpPr/>
          <p:nvPr/>
        </p:nvSpPr>
        <p:spPr>
          <a:xfrm>
            <a:off x="9606915"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3" name="Rectangle 42">
            <a:extLst>
              <a:ext uri="{FF2B5EF4-FFF2-40B4-BE49-F238E27FC236}">
                <a16:creationId xmlns:a16="http://schemas.microsoft.com/office/drawing/2014/main" id="{643EEA57-21C6-42B5-841C-7C096B39A7BD}"/>
              </a:ext>
            </a:extLst>
          </p:cNvPr>
          <p:cNvSpPr/>
          <p:nvPr/>
        </p:nvSpPr>
        <p:spPr>
          <a:xfrm>
            <a:off x="10559415" y="1824990"/>
            <a:ext cx="952500" cy="95250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4" name="Rectangle 43">
            <a:extLst>
              <a:ext uri="{FF2B5EF4-FFF2-40B4-BE49-F238E27FC236}">
                <a16:creationId xmlns:a16="http://schemas.microsoft.com/office/drawing/2014/main" id="{8BB88431-9D16-4BB4-BC0F-E6FDAF440E62}"/>
              </a:ext>
            </a:extLst>
          </p:cNvPr>
          <p:cNvSpPr/>
          <p:nvPr/>
        </p:nvSpPr>
        <p:spPr>
          <a:xfrm>
            <a:off x="6749415"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45" name="Rectangle 44">
            <a:extLst>
              <a:ext uri="{FF2B5EF4-FFF2-40B4-BE49-F238E27FC236}">
                <a16:creationId xmlns:a16="http://schemas.microsoft.com/office/drawing/2014/main" id="{BCDD09B9-3629-49D9-A9A2-35D9F9B56E0C}"/>
              </a:ext>
            </a:extLst>
          </p:cNvPr>
          <p:cNvSpPr/>
          <p:nvPr/>
        </p:nvSpPr>
        <p:spPr>
          <a:xfrm>
            <a:off x="7701915"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46" name="Rectangle 45">
            <a:extLst>
              <a:ext uri="{FF2B5EF4-FFF2-40B4-BE49-F238E27FC236}">
                <a16:creationId xmlns:a16="http://schemas.microsoft.com/office/drawing/2014/main" id="{A2712B22-C9CC-4A5A-A02F-486B6333EE6C}"/>
              </a:ext>
            </a:extLst>
          </p:cNvPr>
          <p:cNvSpPr/>
          <p:nvPr/>
        </p:nvSpPr>
        <p:spPr>
          <a:xfrm>
            <a:off x="8654415" y="2777490"/>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47" name="Rectangle 46">
            <a:extLst>
              <a:ext uri="{FF2B5EF4-FFF2-40B4-BE49-F238E27FC236}">
                <a16:creationId xmlns:a16="http://schemas.microsoft.com/office/drawing/2014/main" id="{76D5E9D1-4FDC-4D1D-AE34-02A02B131FEC}"/>
              </a:ext>
            </a:extLst>
          </p:cNvPr>
          <p:cNvSpPr/>
          <p:nvPr/>
        </p:nvSpPr>
        <p:spPr>
          <a:xfrm>
            <a:off x="9606915"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dirty="0"/>
          </a:p>
        </p:txBody>
      </p:sp>
      <p:sp>
        <p:nvSpPr>
          <p:cNvPr id="48" name="Rectangle 47">
            <a:extLst>
              <a:ext uri="{FF2B5EF4-FFF2-40B4-BE49-F238E27FC236}">
                <a16:creationId xmlns:a16="http://schemas.microsoft.com/office/drawing/2014/main" id="{FD0BFF64-F047-4A09-BA98-8872BD988FF3}"/>
              </a:ext>
            </a:extLst>
          </p:cNvPr>
          <p:cNvSpPr/>
          <p:nvPr/>
        </p:nvSpPr>
        <p:spPr>
          <a:xfrm>
            <a:off x="10559415" y="2777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49" name="Rectangle 48">
            <a:extLst>
              <a:ext uri="{FF2B5EF4-FFF2-40B4-BE49-F238E27FC236}">
                <a16:creationId xmlns:a16="http://schemas.microsoft.com/office/drawing/2014/main" id="{41539E5A-BBEF-4639-AF4F-E540FF9D0A1D}"/>
              </a:ext>
            </a:extLst>
          </p:cNvPr>
          <p:cNvSpPr/>
          <p:nvPr/>
        </p:nvSpPr>
        <p:spPr>
          <a:xfrm>
            <a:off x="6749415"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0" name="Rectangle 49">
            <a:extLst>
              <a:ext uri="{FF2B5EF4-FFF2-40B4-BE49-F238E27FC236}">
                <a16:creationId xmlns:a16="http://schemas.microsoft.com/office/drawing/2014/main" id="{BDF8B81C-E684-4F34-92E5-62D5646805A5}"/>
              </a:ext>
            </a:extLst>
          </p:cNvPr>
          <p:cNvSpPr/>
          <p:nvPr/>
        </p:nvSpPr>
        <p:spPr>
          <a:xfrm>
            <a:off x="7701915"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1" name="Rectangle 50">
            <a:extLst>
              <a:ext uri="{FF2B5EF4-FFF2-40B4-BE49-F238E27FC236}">
                <a16:creationId xmlns:a16="http://schemas.microsoft.com/office/drawing/2014/main" id="{B83695EC-9E0F-4A70-86E5-4AD2B1E777A6}"/>
              </a:ext>
            </a:extLst>
          </p:cNvPr>
          <p:cNvSpPr/>
          <p:nvPr/>
        </p:nvSpPr>
        <p:spPr>
          <a:xfrm>
            <a:off x="8654415"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2" name="Rectangle 51">
            <a:extLst>
              <a:ext uri="{FF2B5EF4-FFF2-40B4-BE49-F238E27FC236}">
                <a16:creationId xmlns:a16="http://schemas.microsoft.com/office/drawing/2014/main" id="{E559390C-89D6-42AD-B478-3AF6CD737310}"/>
              </a:ext>
            </a:extLst>
          </p:cNvPr>
          <p:cNvSpPr/>
          <p:nvPr/>
        </p:nvSpPr>
        <p:spPr>
          <a:xfrm>
            <a:off x="9606915"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3" name="Rectangle 52">
            <a:extLst>
              <a:ext uri="{FF2B5EF4-FFF2-40B4-BE49-F238E27FC236}">
                <a16:creationId xmlns:a16="http://schemas.microsoft.com/office/drawing/2014/main" id="{8F292286-ED0E-4094-BE63-D41D351E58D5}"/>
              </a:ext>
            </a:extLst>
          </p:cNvPr>
          <p:cNvSpPr/>
          <p:nvPr/>
        </p:nvSpPr>
        <p:spPr>
          <a:xfrm>
            <a:off x="10559415" y="37299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4" name="Rectangle 53">
            <a:extLst>
              <a:ext uri="{FF2B5EF4-FFF2-40B4-BE49-F238E27FC236}">
                <a16:creationId xmlns:a16="http://schemas.microsoft.com/office/drawing/2014/main" id="{04252178-AA9A-4712-9EF7-2B85F83A8EAD}"/>
              </a:ext>
            </a:extLst>
          </p:cNvPr>
          <p:cNvSpPr/>
          <p:nvPr/>
        </p:nvSpPr>
        <p:spPr>
          <a:xfrm>
            <a:off x="6749415"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5" name="Rectangle 54">
            <a:extLst>
              <a:ext uri="{FF2B5EF4-FFF2-40B4-BE49-F238E27FC236}">
                <a16:creationId xmlns:a16="http://schemas.microsoft.com/office/drawing/2014/main" id="{56A58079-0F69-438F-91EE-C57197620444}"/>
              </a:ext>
            </a:extLst>
          </p:cNvPr>
          <p:cNvSpPr/>
          <p:nvPr/>
        </p:nvSpPr>
        <p:spPr>
          <a:xfrm>
            <a:off x="7701915"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6" name="Rectangle 55">
            <a:extLst>
              <a:ext uri="{FF2B5EF4-FFF2-40B4-BE49-F238E27FC236}">
                <a16:creationId xmlns:a16="http://schemas.microsoft.com/office/drawing/2014/main" id="{13A6D138-3C3C-4F64-A574-94C7F75E6388}"/>
              </a:ext>
            </a:extLst>
          </p:cNvPr>
          <p:cNvSpPr/>
          <p:nvPr/>
        </p:nvSpPr>
        <p:spPr>
          <a:xfrm>
            <a:off x="8654415" y="4682490"/>
            <a:ext cx="952500" cy="95250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p>
        </p:txBody>
      </p:sp>
      <p:sp>
        <p:nvSpPr>
          <p:cNvPr id="57" name="Rectangle 56">
            <a:extLst>
              <a:ext uri="{FF2B5EF4-FFF2-40B4-BE49-F238E27FC236}">
                <a16:creationId xmlns:a16="http://schemas.microsoft.com/office/drawing/2014/main" id="{6C34A4E3-2C72-43A2-86C0-551CFE0AE3A7}"/>
              </a:ext>
            </a:extLst>
          </p:cNvPr>
          <p:cNvSpPr/>
          <p:nvPr/>
        </p:nvSpPr>
        <p:spPr>
          <a:xfrm>
            <a:off x="9606915"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p>
        </p:txBody>
      </p:sp>
      <p:sp>
        <p:nvSpPr>
          <p:cNvPr id="58" name="Rectangle 57">
            <a:extLst>
              <a:ext uri="{FF2B5EF4-FFF2-40B4-BE49-F238E27FC236}">
                <a16:creationId xmlns:a16="http://schemas.microsoft.com/office/drawing/2014/main" id="{3B733EB5-D31C-4064-AAD8-1F9C726D77C4}"/>
              </a:ext>
            </a:extLst>
          </p:cNvPr>
          <p:cNvSpPr/>
          <p:nvPr/>
        </p:nvSpPr>
        <p:spPr>
          <a:xfrm>
            <a:off x="10559415" y="4682490"/>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59" name="Rectangle 25">
            <a:extLst>
              <a:ext uri="{FF2B5EF4-FFF2-40B4-BE49-F238E27FC236}">
                <a16:creationId xmlns:a16="http://schemas.microsoft.com/office/drawing/2014/main" id="{AF437967-DFD9-4BAB-BB3E-512AF9A89092}"/>
              </a:ext>
            </a:extLst>
          </p:cNvPr>
          <p:cNvSpPr/>
          <p:nvPr/>
        </p:nvSpPr>
        <p:spPr>
          <a:xfrm>
            <a:off x="6749415"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0" name="Rectangle 26">
            <a:extLst>
              <a:ext uri="{FF2B5EF4-FFF2-40B4-BE49-F238E27FC236}">
                <a16:creationId xmlns:a16="http://schemas.microsoft.com/office/drawing/2014/main" id="{5D40BA4F-B77B-49EA-B030-B267013DD47C}"/>
              </a:ext>
            </a:extLst>
          </p:cNvPr>
          <p:cNvSpPr/>
          <p:nvPr/>
        </p:nvSpPr>
        <p:spPr>
          <a:xfrm>
            <a:off x="7701915"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1" name="Rectangle 27">
            <a:extLst>
              <a:ext uri="{FF2B5EF4-FFF2-40B4-BE49-F238E27FC236}">
                <a16:creationId xmlns:a16="http://schemas.microsoft.com/office/drawing/2014/main" id="{0273699B-21D2-439C-A03D-F175C02B0486}"/>
              </a:ext>
            </a:extLst>
          </p:cNvPr>
          <p:cNvSpPr/>
          <p:nvPr/>
        </p:nvSpPr>
        <p:spPr>
          <a:xfrm>
            <a:off x="8654415"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2" name="Rectangle 28">
            <a:extLst>
              <a:ext uri="{FF2B5EF4-FFF2-40B4-BE49-F238E27FC236}">
                <a16:creationId xmlns:a16="http://schemas.microsoft.com/office/drawing/2014/main" id="{EAB0FA57-AB82-43FF-9C72-5C99BFE2605D}"/>
              </a:ext>
            </a:extLst>
          </p:cNvPr>
          <p:cNvSpPr/>
          <p:nvPr/>
        </p:nvSpPr>
        <p:spPr>
          <a:xfrm>
            <a:off x="9606915"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3" name="Rectangle 29">
            <a:extLst>
              <a:ext uri="{FF2B5EF4-FFF2-40B4-BE49-F238E27FC236}">
                <a16:creationId xmlns:a16="http://schemas.microsoft.com/office/drawing/2014/main" id="{641D07AE-FD28-4431-8327-0B8A2738AA74}"/>
              </a:ext>
            </a:extLst>
          </p:cNvPr>
          <p:cNvSpPr/>
          <p:nvPr/>
        </p:nvSpPr>
        <p:spPr>
          <a:xfrm>
            <a:off x="10559415" y="5634990"/>
            <a:ext cx="952500" cy="95250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4" name="Arrow: Right 3">
            <a:extLst>
              <a:ext uri="{FF2B5EF4-FFF2-40B4-BE49-F238E27FC236}">
                <a16:creationId xmlns:a16="http://schemas.microsoft.com/office/drawing/2014/main" id="{51EE9735-B34D-4532-9C02-1F0EC729EAFF}"/>
              </a:ext>
            </a:extLst>
          </p:cNvPr>
          <p:cNvSpPr/>
          <p:nvPr/>
        </p:nvSpPr>
        <p:spPr>
          <a:xfrm>
            <a:off x="5638800" y="3794760"/>
            <a:ext cx="838200" cy="95250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5" name="TextBox 35">
            <a:extLst>
              <a:ext uri="{FF2B5EF4-FFF2-40B4-BE49-F238E27FC236}">
                <a16:creationId xmlns:a16="http://schemas.microsoft.com/office/drawing/2014/main" id="{BD7BF6BF-4460-4F54-8A37-1BAE2E65C535}"/>
              </a:ext>
            </a:extLst>
          </p:cNvPr>
          <p:cNvSpPr txBox="1"/>
          <p:nvPr/>
        </p:nvSpPr>
        <p:spPr>
          <a:xfrm>
            <a:off x="4722495" y="953482"/>
            <a:ext cx="3568065" cy="584775"/>
          </a:xfrm>
          <a:prstGeom prst="rect">
            <a:avLst/>
          </a:prstGeom>
          <a:noFill/>
        </p:spPr>
        <p:txBody>
          <a:bodyPr wrap="square" rtlCol="0">
            <a:spAutoFit/>
          </a:bodyPr>
          <a:lstStyle/>
          <a:p>
            <a:r>
              <a:rPr lang="en-US" sz="3200" dirty="0"/>
              <a:t>Defect termination</a:t>
            </a:r>
          </a:p>
        </p:txBody>
      </p:sp>
      <p:sp>
        <p:nvSpPr>
          <p:cNvPr id="66" name="Down Arrow 93">
            <a:extLst>
              <a:ext uri="{FF2B5EF4-FFF2-40B4-BE49-F238E27FC236}">
                <a16:creationId xmlns:a16="http://schemas.microsoft.com/office/drawing/2014/main" id="{7497AD77-E714-4929-90A1-C860D8423F01}"/>
              </a:ext>
            </a:extLst>
          </p:cNvPr>
          <p:cNvSpPr/>
          <p:nvPr/>
        </p:nvSpPr>
        <p:spPr>
          <a:xfrm rot="2377424">
            <a:off x="2089362" y="5386344"/>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7" name="Down Arrow 94">
            <a:extLst>
              <a:ext uri="{FF2B5EF4-FFF2-40B4-BE49-F238E27FC236}">
                <a16:creationId xmlns:a16="http://schemas.microsoft.com/office/drawing/2014/main" id="{128863C5-6D2A-4772-AE6C-A5F33845F101}"/>
              </a:ext>
            </a:extLst>
          </p:cNvPr>
          <p:cNvSpPr/>
          <p:nvPr/>
        </p:nvSpPr>
        <p:spPr>
          <a:xfrm rot="20000359">
            <a:off x="3202079" y="5410489"/>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8" name="Right Arrow 59">
            <a:extLst>
              <a:ext uri="{FF2B5EF4-FFF2-40B4-BE49-F238E27FC236}">
                <a16:creationId xmlns:a16="http://schemas.microsoft.com/office/drawing/2014/main" id="{D126C717-4474-4421-88BA-714F38A0EB0F}"/>
              </a:ext>
            </a:extLst>
          </p:cNvPr>
          <p:cNvSpPr/>
          <p:nvPr/>
        </p:nvSpPr>
        <p:spPr>
          <a:xfrm>
            <a:off x="3363748" y="4810891"/>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69" name="Left Arrow 60">
            <a:extLst>
              <a:ext uri="{FF2B5EF4-FFF2-40B4-BE49-F238E27FC236}">
                <a16:creationId xmlns:a16="http://schemas.microsoft.com/office/drawing/2014/main" id="{CA6976F4-282A-4D1D-871B-F294D849FBA7}"/>
              </a:ext>
            </a:extLst>
          </p:cNvPr>
          <p:cNvSpPr/>
          <p:nvPr/>
        </p:nvSpPr>
        <p:spPr>
          <a:xfrm>
            <a:off x="2230755" y="4812713"/>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Tree>
    <p:extLst>
      <p:ext uri="{BB962C8B-B14F-4D97-AF65-F5344CB8AC3E}">
        <p14:creationId xmlns:p14="http://schemas.microsoft.com/office/powerpoint/2010/main" val="44231560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itle 1">
            <a:extLst>
              <a:ext uri="{FF2B5EF4-FFF2-40B4-BE49-F238E27FC236}">
                <a16:creationId xmlns:a16="http://schemas.microsoft.com/office/drawing/2014/main" id="{316F8D02-FADF-42F6-BCD1-0B29C1D480B3}"/>
              </a:ext>
            </a:extLst>
          </p:cNvPr>
          <p:cNvSpPr txBox="1">
            <a:spLocks/>
          </p:cNvSpPr>
          <p:nvPr/>
        </p:nvSpPr>
        <p:spPr>
          <a:xfrm>
            <a:off x="838199" y="208785"/>
            <a:ext cx="10515600" cy="743715"/>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Proposed Solution</a:t>
            </a:r>
          </a:p>
        </p:txBody>
      </p:sp>
      <p:sp>
        <p:nvSpPr>
          <p:cNvPr id="5" name="Rectangle 4">
            <a:extLst>
              <a:ext uri="{FF2B5EF4-FFF2-40B4-BE49-F238E27FC236}">
                <a16:creationId xmlns:a16="http://schemas.microsoft.com/office/drawing/2014/main" id="{37FCB11A-B2E1-4E07-8127-8D00735EFAD7}"/>
              </a:ext>
            </a:extLst>
          </p:cNvPr>
          <p:cNvSpPr/>
          <p:nvPr/>
        </p:nvSpPr>
        <p:spPr>
          <a:xfrm>
            <a:off x="512869" y="1926590"/>
            <a:ext cx="679450" cy="67945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7" name="Rectangle 6">
            <a:extLst>
              <a:ext uri="{FF2B5EF4-FFF2-40B4-BE49-F238E27FC236}">
                <a16:creationId xmlns:a16="http://schemas.microsoft.com/office/drawing/2014/main" id="{8BD022B0-DA2E-47B5-BA22-A9F2942EE4E5}"/>
              </a:ext>
            </a:extLst>
          </p:cNvPr>
          <p:cNvSpPr/>
          <p:nvPr/>
        </p:nvSpPr>
        <p:spPr>
          <a:xfrm>
            <a:off x="1192319" y="1926590"/>
            <a:ext cx="679450" cy="67945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8" name="Rectangle 9">
            <a:extLst>
              <a:ext uri="{FF2B5EF4-FFF2-40B4-BE49-F238E27FC236}">
                <a16:creationId xmlns:a16="http://schemas.microsoft.com/office/drawing/2014/main" id="{DC24132A-55B1-4AA1-AE6D-9886AD486F04}"/>
              </a:ext>
            </a:extLst>
          </p:cNvPr>
          <p:cNvSpPr/>
          <p:nvPr/>
        </p:nvSpPr>
        <p:spPr>
          <a:xfrm>
            <a:off x="1871769" y="1926590"/>
            <a:ext cx="679450" cy="67945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9" name="Rectangle 8">
            <a:extLst>
              <a:ext uri="{FF2B5EF4-FFF2-40B4-BE49-F238E27FC236}">
                <a16:creationId xmlns:a16="http://schemas.microsoft.com/office/drawing/2014/main" id="{160DAAD9-B4C9-41B3-B700-AB15FAC2565E}"/>
              </a:ext>
            </a:extLst>
          </p:cNvPr>
          <p:cNvSpPr/>
          <p:nvPr/>
        </p:nvSpPr>
        <p:spPr>
          <a:xfrm>
            <a:off x="2551219" y="1926590"/>
            <a:ext cx="679450" cy="67945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10" name="Rectangle 9">
            <a:extLst>
              <a:ext uri="{FF2B5EF4-FFF2-40B4-BE49-F238E27FC236}">
                <a16:creationId xmlns:a16="http://schemas.microsoft.com/office/drawing/2014/main" id="{F99A6A2E-BC79-4AF6-92FF-36735E7AB689}"/>
              </a:ext>
            </a:extLst>
          </p:cNvPr>
          <p:cNvSpPr/>
          <p:nvPr/>
        </p:nvSpPr>
        <p:spPr>
          <a:xfrm>
            <a:off x="3230669" y="1926590"/>
            <a:ext cx="679450" cy="67945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11" name="Rectangle 10">
            <a:extLst>
              <a:ext uri="{FF2B5EF4-FFF2-40B4-BE49-F238E27FC236}">
                <a16:creationId xmlns:a16="http://schemas.microsoft.com/office/drawing/2014/main" id="{2599D797-FA5E-440B-926D-034264889A04}"/>
              </a:ext>
            </a:extLst>
          </p:cNvPr>
          <p:cNvSpPr/>
          <p:nvPr/>
        </p:nvSpPr>
        <p:spPr>
          <a:xfrm>
            <a:off x="512869" y="260604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2" name="Rectangle 11">
            <a:extLst>
              <a:ext uri="{FF2B5EF4-FFF2-40B4-BE49-F238E27FC236}">
                <a16:creationId xmlns:a16="http://schemas.microsoft.com/office/drawing/2014/main" id="{9F04AF36-9840-46CB-90F0-D3BCFCEF41B1}"/>
              </a:ext>
            </a:extLst>
          </p:cNvPr>
          <p:cNvSpPr/>
          <p:nvPr/>
        </p:nvSpPr>
        <p:spPr>
          <a:xfrm>
            <a:off x="1192319" y="260604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baseline="-25000" dirty="0"/>
          </a:p>
        </p:txBody>
      </p:sp>
      <p:sp>
        <p:nvSpPr>
          <p:cNvPr id="13" name="Rectangle 12">
            <a:extLst>
              <a:ext uri="{FF2B5EF4-FFF2-40B4-BE49-F238E27FC236}">
                <a16:creationId xmlns:a16="http://schemas.microsoft.com/office/drawing/2014/main" id="{7CDCFD21-59E9-46DA-B658-B24A6BE5309A}"/>
              </a:ext>
            </a:extLst>
          </p:cNvPr>
          <p:cNvSpPr/>
          <p:nvPr/>
        </p:nvSpPr>
        <p:spPr>
          <a:xfrm>
            <a:off x="1871769" y="2606040"/>
            <a:ext cx="679450" cy="67945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baseline="-25000" dirty="0"/>
          </a:p>
        </p:txBody>
      </p:sp>
      <p:sp>
        <p:nvSpPr>
          <p:cNvPr id="14" name="Rectangle 13">
            <a:extLst>
              <a:ext uri="{FF2B5EF4-FFF2-40B4-BE49-F238E27FC236}">
                <a16:creationId xmlns:a16="http://schemas.microsoft.com/office/drawing/2014/main" id="{A1C9208C-AD61-4852-A0AF-E51047CE29BF}"/>
              </a:ext>
            </a:extLst>
          </p:cNvPr>
          <p:cNvSpPr/>
          <p:nvPr/>
        </p:nvSpPr>
        <p:spPr>
          <a:xfrm>
            <a:off x="2551219" y="260604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baseline="-25000" dirty="0"/>
          </a:p>
        </p:txBody>
      </p:sp>
      <p:sp>
        <p:nvSpPr>
          <p:cNvPr id="15" name="Rectangle 14">
            <a:extLst>
              <a:ext uri="{FF2B5EF4-FFF2-40B4-BE49-F238E27FC236}">
                <a16:creationId xmlns:a16="http://schemas.microsoft.com/office/drawing/2014/main" id="{129A71B6-55C9-4901-8595-EC624D329DBC}"/>
              </a:ext>
            </a:extLst>
          </p:cNvPr>
          <p:cNvSpPr/>
          <p:nvPr/>
        </p:nvSpPr>
        <p:spPr>
          <a:xfrm>
            <a:off x="3230669" y="260604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6" name="Rectangle 15">
            <a:extLst>
              <a:ext uri="{FF2B5EF4-FFF2-40B4-BE49-F238E27FC236}">
                <a16:creationId xmlns:a16="http://schemas.microsoft.com/office/drawing/2014/main" id="{6D0097D7-B2DF-49AC-A1F9-1D4D42CEF07E}"/>
              </a:ext>
            </a:extLst>
          </p:cNvPr>
          <p:cNvSpPr/>
          <p:nvPr/>
        </p:nvSpPr>
        <p:spPr>
          <a:xfrm>
            <a:off x="512869" y="328549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17" name="Rectangle 16">
            <a:extLst>
              <a:ext uri="{FF2B5EF4-FFF2-40B4-BE49-F238E27FC236}">
                <a16:creationId xmlns:a16="http://schemas.microsoft.com/office/drawing/2014/main" id="{4BB189D4-B13A-43C1-A577-30DAAC659EBF}"/>
              </a:ext>
            </a:extLst>
          </p:cNvPr>
          <p:cNvSpPr/>
          <p:nvPr/>
        </p:nvSpPr>
        <p:spPr>
          <a:xfrm>
            <a:off x="1192319" y="328549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18" name="Rectangle 17">
            <a:extLst>
              <a:ext uri="{FF2B5EF4-FFF2-40B4-BE49-F238E27FC236}">
                <a16:creationId xmlns:a16="http://schemas.microsoft.com/office/drawing/2014/main" id="{0F1B9DB0-79F2-4306-AEFD-83AF4FFC516F}"/>
              </a:ext>
            </a:extLst>
          </p:cNvPr>
          <p:cNvSpPr/>
          <p:nvPr/>
        </p:nvSpPr>
        <p:spPr>
          <a:xfrm>
            <a:off x="1871769" y="3285490"/>
            <a:ext cx="679450" cy="67945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7821611-6AC1-4D59-A06D-19A23F06FA22}"/>
              </a:ext>
            </a:extLst>
          </p:cNvPr>
          <p:cNvSpPr/>
          <p:nvPr/>
        </p:nvSpPr>
        <p:spPr>
          <a:xfrm>
            <a:off x="2551219" y="328549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20" name="Rectangle 19">
            <a:extLst>
              <a:ext uri="{FF2B5EF4-FFF2-40B4-BE49-F238E27FC236}">
                <a16:creationId xmlns:a16="http://schemas.microsoft.com/office/drawing/2014/main" id="{B5FEB539-EF42-4667-BED7-3F28E1E449DF}"/>
              </a:ext>
            </a:extLst>
          </p:cNvPr>
          <p:cNvSpPr/>
          <p:nvPr/>
        </p:nvSpPr>
        <p:spPr>
          <a:xfrm>
            <a:off x="3230669" y="328549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1" name="Rectangle 20">
            <a:extLst>
              <a:ext uri="{FF2B5EF4-FFF2-40B4-BE49-F238E27FC236}">
                <a16:creationId xmlns:a16="http://schemas.microsoft.com/office/drawing/2014/main" id="{3CCEB52F-64D2-4755-AB15-C9160DC4FE66}"/>
              </a:ext>
            </a:extLst>
          </p:cNvPr>
          <p:cNvSpPr/>
          <p:nvPr/>
        </p:nvSpPr>
        <p:spPr>
          <a:xfrm>
            <a:off x="512869" y="396494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22" name="Rectangle 21">
            <a:extLst>
              <a:ext uri="{FF2B5EF4-FFF2-40B4-BE49-F238E27FC236}">
                <a16:creationId xmlns:a16="http://schemas.microsoft.com/office/drawing/2014/main" id="{3B380056-50E0-4A04-AB6F-A45464DFA38D}"/>
              </a:ext>
            </a:extLst>
          </p:cNvPr>
          <p:cNvSpPr/>
          <p:nvPr/>
        </p:nvSpPr>
        <p:spPr>
          <a:xfrm>
            <a:off x="1192319" y="396494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23" name="Rectangle 22">
            <a:extLst>
              <a:ext uri="{FF2B5EF4-FFF2-40B4-BE49-F238E27FC236}">
                <a16:creationId xmlns:a16="http://schemas.microsoft.com/office/drawing/2014/main" id="{61198B56-5F61-4016-AA11-790F814F9BC1}"/>
              </a:ext>
            </a:extLst>
          </p:cNvPr>
          <p:cNvSpPr/>
          <p:nvPr/>
        </p:nvSpPr>
        <p:spPr>
          <a:xfrm>
            <a:off x="1871769" y="3964940"/>
            <a:ext cx="679450" cy="679450"/>
          </a:xfrm>
          <a:prstGeom prst="rect">
            <a:avLst/>
          </a:prstGeom>
          <a:solidFill>
            <a:schemeClr val="accent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baseline="-25000" dirty="0"/>
          </a:p>
        </p:txBody>
      </p:sp>
      <p:sp>
        <p:nvSpPr>
          <p:cNvPr id="24" name="Rectangle 23">
            <a:extLst>
              <a:ext uri="{FF2B5EF4-FFF2-40B4-BE49-F238E27FC236}">
                <a16:creationId xmlns:a16="http://schemas.microsoft.com/office/drawing/2014/main" id="{EFF01FE1-AB50-4C7F-A1E5-93C9E8276446}"/>
              </a:ext>
            </a:extLst>
          </p:cNvPr>
          <p:cNvSpPr/>
          <p:nvPr/>
        </p:nvSpPr>
        <p:spPr>
          <a:xfrm>
            <a:off x="2551219" y="396494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baseline="-25000" dirty="0"/>
          </a:p>
        </p:txBody>
      </p:sp>
      <p:sp>
        <p:nvSpPr>
          <p:cNvPr id="25" name="Rectangle 24">
            <a:extLst>
              <a:ext uri="{FF2B5EF4-FFF2-40B4-BE49-F238E27FC236}">
                <a16:creationId xmlns:a16="http://schemas.microsoft.com/office/drawing/2014/main" id="{D957F483-802B-4A43-9041-2291E506161E}"/>
              </a:ext>
            </a:extLst>
          </p:cNvPr>
          <p:cNvSpPr/>
          <p:nvPr/>
        </p:nvSpPr>
        <p:spPr>
          <a:xfrm>
            <a:off x="3230669" y="3964940"/>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32" name="Rectangle 25">
            <a:extLst>
              <a:ext uri="{FF2B5EF4-FFF2-40B4-BE49-F238E27FC236}">
                <a16:creationId xmlns:a16="http://schemas.microsoft.com/office/drawing/2014/main" id="{09B42603-DE72-41C4-B205-23A9E446C138}"/>
              </a:ext>
            </a:extLst>
          </p:cNvPr>
          <p:cNvSpPr/>
          <p:nvPr/>
        </p:nvSpPr>
        <p:spPr>
          <a:xfrm>
            <a:off x="512869" y="4644390"/>
            <a:ext cx="679450" cy="67945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3" name="Rectangle 26">
            <a:extLst>
              <a:ext uri="{FF2B5EF4-FFF2-40B4-BE49-F238E27FC236}">
                <a16:creationId xmlns:a16="http://schemas.microsoft.com/office/drawing/2014/main" id="{237A863C-31E8-4AD0-B9AC-74CBCDB7EF56}"/>
              </a:ext>
            </a:extLst>
          </p:cNvPr>
          <p:cNvSpPr/>
          <p:nvPr/>
        </p:nvSpPr>
        <p:spPr>
          <a:xfrm>
            <a:off x="1192319" y="4644390"/>
            <a:ext cx="679450" cy="67945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4" name="Rectangle 27">
            <a:extLst>
              <a:ext uri="{FF2B5EF4-FFF2-40B4-BE49-F238E27FC236}">
                <a16:creationId xmlns:a16="http://schemas.microsoft.com/office/drawing/2014/main" id="{8954154F-CF59-49C1-8FD8-63C08B9A98E7}"/>
              </a:ext>
            </a:extLst>
          </p:cNvPr>
          <p:cNvSpPr/>
          <p:nvPr/>
        </p:nvSpPr>
        <p:spPr>
          <a:xfrm>
            <a:off x="1871769" y="4644390"/>
            <a:ext cx="679450" cy="67945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6" name="Rectangle 28">
            <a:extLst>
              <a:ext uri="{FF2B5EF4-FFF2-40B4-BE49-F238E27FC236}">
                <a16:creationId xmlns:a16="http://schemas.microsoft.com/office/drawing/2014/main" id="{CF1A01A6-2E0E-4584-872C-06972FCEA72C}"/>
              </a:ext>
            </a:extLst>
          </p:cNvPr>
          <p:cNvSpPr/>
          <p:nvPr/>
        </p:nvSpPr>
        <p:spPr>
          <a:xfrm>
            <a:off x="2551219" y="4644390"/>
            <a:ext cx="679450" cy="67945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7" name="Rectangle 29">
            <a:extLst>
              <a:ext uri="{FF2B5EF4-FFF2-40B4-BE49-F238E27FC236}">
                <a16:creationId xmlns:a16="http://schemas.microsoft.com/office/drawing/2014/main" id="{2CE58538-1310-4256-98FA-5A98E57C0D5F}"/>
              </a:ext>
            </a:extLst>
          </p:cNvPr>
          <p:cNvSpPr/>
          <p:nvPr/>
        </p:nvSpPr>
        <p:spPr>
          <a:xfrm>
            <a:off x="3230669" y="4644390"/>
            <a:ext cx="679450" cy="67945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39" name="Rectangle 38">
            <a:extLst>
              <a:ext uri="{FF2B5EF4-FFF2-40B4-BE49-F238E27FC236}">
                <a16:creationId xmlns:a16="http://schemas.microsoft.com/office/drawing/2014/main" id="{3912049A-16B9-4F14-9EF5-3F17AD181188}"/>
              </a:ext>
            </a:extLst>
          </p:cNvPr>
          <p:cNvSpPr/>
          <p:nvPr/>
        </p:nvSpPr>
        <p:spPr>
          <a:xfrm>
            <a:off x="4884633" y="1926590"/>
            <a:ext cx="679450" cy="67945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0</a:t>
            </a:r>
            <a:endParaRPr lang="en-US" dirty="0"/>
          </a:p>
        </p:txBody>
      </p:sp>
      <p:sp>
        <p:nvSpPr>
          <p:cNvPr id="40" name="Rectangle 39">
            <a:extLst>
              <a:ext uri="{FF2B5EF4-FFF2-40B4-BE49-F238E27FC236}">
                <a16:creationId xmlns:a16="http://schemas.microsoft.com/office/drawing/2014/main" id="{48ED8098-9AE5-4325-B349-E4FD7109159E}"/>
              </a:ext>
            </a:extLst>
          </p:cNvPr>
          <p:cNvSpPr/>
          <p:nvPr/>
        </p:nvSpPr>
        <p:spPr>
          <a:xfrm>
            <a:off x="5564083" y="1926590"/>
            <a:ext cx="679450" cy="67945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0</a:t>
            </a:r>
            <a:endParaRPr lang="en-US" dirty="0"/>
          </a:p>
        </p:txBody>
      </p:sp>
      <p:sp>
        <p:nvSpPr>
          <p:cNvPr id="41" name="Rectangle 9">
            <a:extLst>
              <a:ext uri="{FF2B5EF4-FFF2-40B4-BE49-F238E27FC236}">
                <a16:creationId xmlns:a16="http://schemas.microsoft.com/office/drawing/2014/main" id="{CEDBD45A-AD77-4EC9-8AE8-CA07AAEE1DD6}"/>
              </a:ext>
            </a:extLst>
          </p:cNvPr>
          <p:cNvSpPr/>
          <p:nvPr/>
        </p:nvSpPr>
        <p:spPr>
          <a:xfrm>
            <a:off x="6243533" y="1926590"/>
            <a:ext cx="679450" cy="67945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0</a:t>
            </a:r>
            <a:endParaRPr lang="en-US" dirty="0"/>
          </a:p>
        </p:txBody>
      </p:sp>
      <p:sp>
        <p:nvSpPr>
          <p:cNvPr id="42" name="Rectangle 41">
            <a:extLst>
              <a:ext uri="{FF2B5EF4-FFF2-40B4-BE49-F238E27FC236}">
                <a16:creationId xmlns:a16="http://schemas.microsoft.com/office/drawing/2014/main" id="{CE3F5DC8-6CF9-452A-9A9F-D90B552C673B}"/>
              </a:ext>
            </a:extLst>
          </p:cNvPr>
          <p:cNvSpPr/>
          <p:nvPr/>
        </p:nvSpPr>
        <p:spPr>
          <a:xfrm>
            <a:off x="6922983" y="1926590"/>
            <a:ext cx="679450" cy="67945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0</a:t>
            </a:r>
            <a:endParaRPr lang="en-US" dirty="0"/>
          </a:p>
        </p:txBody>
      </p:sp>
      <p:sp>
        <p:nvSpPr>
          <p:cNvPr id="43" name="Rectangle 42">
            <a:extLst>
              <a:ext uri="{FF2B5EF4-FFF2-40B4-BE49-F238E27FC236}">
                <a16:creationId xmlns:a16="http://schemas.microsoft.com/office/drawing/2014/main" id="{643EEA57-21C6-42B5-841C-7C096B39A7BD}"/>
              </a:ext>
            </a:extLst>
          </p:cNvPr>
          <p:cNvSpPr/>
          <p:nvPr/>
        </p:nvSpPr>
        <p:spPr>
          <a:xfrm>
            <a:off x="7602433" y="1926590"/>
            <a:ext cx="679450" cy="679450"/>
          </a:xfrm>
          <a:prstGeom prst="rect">
            <a:avLst/>
          </a:prstGeom>
          <a:solidFill>
            <a:schemeClr val="accent3">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0</a:t>
            </a:r>
            <a:endParaRPr lang="en-US" dirty="0"/>
          </a:p>
        </p:txBody>
      </p:sp>
      <p:sp>
        <p:nvSpPr>
          <p:cNvPr id="59" name="Rectangle 25">
            <a:extLst>
              <a:ext uri="{FF2B5EF4-FFF2-40B4-BE49-F238E27FC236}">
                <a16:creationId xmlns:a16="http://schemas.microsoft.com/office/drawing/2014/main" id="{AF437967-DFD9-4BAB-BB3E-512AF9A89092}"/>
              </a:ext>
            </a:extLst>
          </p:cNvPr>
          <p:cNvSpPr/>
          <p:nvPr/>
        </p:nvSpPr>
        <p:spPr>
          <a:xfrm>
            <a:off x="4884633" y="4644390"/>
            <a:ext cx="679450" cy="679450"/>
          </a:xfrm>
          <a:prstGeom prst="rect">
            <a:avLst/>
          </a:prstGeom>
          <a:solidFill>
            <a:schemeClr val="accent2">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60" name="Rectangle 26">
            <a:extLst>
              <a:ext uri="{FF2B5EF4-FFF2-40B4-BE49-F238E27FC236}">
                <a16:creationId xmlns:a16="http://schemas.microsoft.com/office/drawing/2014/main" id="{5D40BA4F-B77B-49EA-B030-B267013DD47C}"/>
              </a:ext>
            </a:extLst>
          </p:cNvPr>
          <p:cNvSpPr/>
          <p:nvPr/>
        </p:nvSpPr>
        <p:spPr>
          <a:xfrm>
            <a:off x="5564083" y="4644390"/>
            <a:ext cx="679450" cy="679450"/>
          </a:xfrm>
          <a:prstGeom prst="rect">
            <a:avLst/>
          </a:prstGeom>
          <a:solidFill>
            <a:schemeClr val="accent2">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61" name="Rectangle 27">
            <a:extLst>
              <a:ext uri="{FF2B5EF4-FFF2-40B4-BE49-F238E27FC236}">
                <a16:creationId xmlns:a16="http://schemas.microsoft.com/office/drawing/2014/main" id="{0273699B-21D2-439C-A03D-F175C02B0486}"/>
              </a:ext>
            </a:extLst>
          </p:cNvPr>
          <p:cNvSpPr/>
          <p:nvPr/>
        </p:nvSpPr>
        <p:spPr>
          <a:xfrm>
            <a:off x="6243533" y="4644390"/>
            <a:ext cx="679450" cy="679450"/>
          </a:xfrm>
          <a:prstGeom prst="rect">
            <a:avLst/>
          </a:prstGeom>
          <a:solidFill>
            <a:schemeClr val="accent2">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62" name="Rectangle 28">
            <a:extLst>
              <a:ext uri="{FF2B5EF4-FFF2-40B4-BE49-F238E27FC236}">
                <a16:creationId xmlns:a16="http://schemas.microsoft.com/office/drawing/2014/main" id="{EAB0FA57-AB82-43FF-9C72-5C99BFE2605D}"/>
              </a:ext>
            </a:extLst>
          </p:cNvPr>
          <p:cNvSpPr/>
          <p:nvPr/>
        </p:nvSpPr>
        <p:spPr>
          <a:xfrm>
            <a:off x="6922983" y="4644390"/>
            <a:ext cx="679450" cy="679450"/>
          </a:xfrm>
          <a:prstGeom prst="rect">
            <a:avLst/>
          </a:prstGeom>
          <a:solidFill>
            <a:schemeClr val="accent2">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63" name="Rectangle 29">
            <a:extLst>
              <a:ext uri="{FF2B5EF4-FFF2-40B4-BE49-F238E27FC236}">
                <a16:creationId xmlns:a16="http://schemas.microsoft.com/office/drawing/2014/main" id="{641D07AE-FD28-4431-8327-0B8A2738AA74}"/>
              </a:ext>
            </a:extLst>
          </p:cNvPr>
          <p:cNvSpPr/>
          <p:nvPr/>
        </p:nvSpPr>
        <p:spPr>
          <a:xfrm>
            <a:off x="7602433" y="4644390"/>
            <a:ext cx="679450" cy="679450"/>
          </a:xfrm>
          <a:prstGeom prst="rect">
            <a:avLst/>
          </a:prstGeom>
          <a:solidFill>
            <a:schemeClr val="accent2">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4" name="Arrow: Right 3">
            <a:extLst>
              <a:ext uri="{FF2B5EF4-FFF2-40B4-BE49-F238E27FC236}">
                <a16:creationId xmlns:a16="http://schemas.microsoft.com/office/drawing/2014/main" id="{51EE9735-B34D-4532-9C02-1F0EC729EAFF}"/>
              </a:ext>
            </a:extLst>
          </p:cNvPr>
          <p:cNvSpPr/>
          <p:nvPr/>
        </p:nvSpPr>
        <p:spPr>
          <a:xfrm>
            <a:off x="4107359" y="3274336"/>
            <a:ext cx="623615" cy="67945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4" name="U-Turn Arrow 5">
            <a:extLst>
              <a:ext uri="{FF2B5EF4-FFF2-40B4-BE49-F238E27FC236}">
                <a16:creationId xmlns:a16="http://schemas.microsoft.com/office/drawing/2014/main" id="{7C168C66-6E15-48C8-B237-3FC3FE222D7B}"/>
              </a:ext>
            </a:extLst>
          </p:cNvPr>
          <p:cNvSpPr/>
          <p:nvPr/>
        </p:nvSpPr>
        <p:spPr>
          <a:xfrm rot="10800000">
            <a:off x="1904150" y="5504402"/>
            <a:ext cx="5322995" cy="1144813"/>
          </a:xfrm>
          <a:prstGeom prst="uturnArrow">
            <a:avLst>
              <a:gd name="adj1" fmla="val 25000"/>
              <a:gd name="adj2" fmla="val 25000"/>
              <a:gd name="adj3" fmla="val 25000"/>
              <a:gd name="adj4" fmla="val 43750"/>
              <a:gd name="adj5" fmla="val 100000"/>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5" name="Down Arrow 1">
            <a:extLst>
              <a:ext uri="{FF2B5EF4-FFF2-40B4-BE49-F238E27FC236}">
                <a16:creationId xmlns:a16="http://schemas.microsoft.com/office/drawing/2014/main" id="{B3184C25-5F72-4777-9EB6-5AE1CAE818B6}"/>
              </a:ext>
            </a:extLst>
          </p:cNvPr>
          <p:cNvSpPr/>
          <p:nvPr/>
        </p:nvSpPr>
        <p:spPr>
          <a:xfrm>
            <a:off x="1837241" y="3852821"/>
            <a:ext cx="835343" cy="4972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6" name="Right Arrow 1">
            <a:extLst>
              <a:ext uri="{FF2B5EF4-FFF2-40B4-BE49-F238E27FC236}">
                <a16:creationId xmlns:a16="http://schemas.microsoft.com/office/drawing/2014/main" id="{0B286E95-76EC-488D-A4F5-D1145AD00399}"/>
              </a:ext>
            </a:extLst>
          </p:cNvPr>
          <p:cNvSpPr/>
          <p:nvPr/>
        </p:nvSpPr>
        <p:spPr>
          <a:xfrm>
            <a:off x="2334447" y="3285490"/>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67" name="Left Arrow 2">
            <a:extLst>
              <a:ext uri="{FF2B5EF4-FFF2-40B4-BE49-F238E27FC236}">
                <a16:creationId xmlns:a16="http://schemas.microsoft.com/office/drawing/2014/main" id="{0A907023-C087-46B3-A974-9F49D091ECC5}"/>
              </a:ext>
            </a:extLst>
          </p:cNvPr>
          <p:cNvSpPr/>
          <p:nvPr/>
        </p:nvSpPr>
        <p:spPr>
          <a:xfrm>
            <a:off x="1631630" y="3297555"/>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8" name="Rectangle 67">
            <a:extLst>
              <a:ext uri="{FF2B5EF4-FFF2-40B4-BE49-F238E27FC236}">
                <a16:creationId xmlns:a16="http://schemas.microsoft.com/office/drawing/2014/main" id="{1D7F40E7-C451-4EA7-8817-B58B846D1BC8}"/>
              </a:ext>
            </a:extLst>
          </p:cNvPr>
          <p:cNvSpPr/>
          <p:nvPr/>
        </p:nvSpPr>
        <p:spPr>
          <a:xfrm>
            <a:off x="4884633" y="260604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69" name="Rectangle 68">
            <a:extLst>
              <a:ext uri="{FF2B5EF4-FFF2-40B4-BE49-F238E27FC236}">
                <a16:creationId xmlns:a16="http://schemas.microsoft.com/office/drawing/2014/main" id="{2E66B2E0-926A-4A6F-9CF9-F28A18D09CB0}"/>
              </a:ext>
            </a:extLst>
          </p:cNvPr>
          <p:cNvSpPr/>
          <p:nvPr/>
        </p:nvSpPr>
        <p:spPr>
          <a:xfrm>
            <a:off x="5564083" y="260604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baseline="-25000" dirty="0"/>
          </a:p>
        </p:txBody>
      </p:sp>
      <p:sp>
        <p:nvSpPr>
          <p:cNvPr id="70" name="Rectangle 69">
            <a:extLst>
              <a:ext uri="{FF2B5EF4-FFF2-40B4-BE49-F238E27FC236}">
                <a16:creationId xmlns:a16="http://schemas.microsoft.com/office/drawing/2014/main" id="{1EDEC6AC-C765-4243-BE20-015236BDD05F}"/>
              </a:ext>
            </a:extLst>
          </p:cNvPr>
          <p:cNvSpPr/>
          <p:nvPr/>
        </p:nvSpPr>
        <p:spPr>
          <a:xfrm>
            <a:off x="6243533" y="260604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baseline="-25000" dirty="0"/>
          </a:p>
        </p:txBody>
      </p:sp>
      <p:sp>
        <p:nvSpPr>
          <p:cNvPr id="71" name="Rectangle 70">
            <a:extLst>
              <a:ext uri="{FF2B5EF4-FFF2-40B4-BE49-F238E27FC236}">
                <a16:creationId xmlns:a16="http://schemas.microsoft.com/office/drawing/2014/main" id="{C55A9276-5853-4538-B5A5-47357B1150A4}"/>
              </a:ext>
            </a:extLst>
          </p:cNvPr>
          <p:cNvSpPr/>
          <p:nvPr/>
        </p:nvSpPr>
        <p:spPr>
          <a:xfrm>
            <a:off x="6922983" y="260604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r>
              <a:rPr lang="en-US"/>
              <a:t>+</a:t>
            </a:r>
            <a:r>
              <a:rPr lang="el-GR"/>
              <a:t>α</a:t>
            </a:r>
            <a:endParaRPr lang="en-US" baseline="-25000" dirty="0"/>
          </a:p>
        </p:txBody>
      </p:sp>
      <p:sp>
        <p:nvSpPr>
          <p:cNvPr id="72" name="Rectangle 71">
            <a:extLst>
              <a:ext uri="{FF2B5EF4-FFF2-40B4-BE49-F238E27FC236}">
                <a16:creationId xmlns:a16="http://schemas.microsoft.com/office/drawing/2014/main" id="{8D3EBD89-DAE0-43BE-932F-42AA0158E53A}"/>
              </a:ext>
            </a:extLst>
          </p:cNvPr>
          <p:cNvSpPr/>
          <p:nvPr/>
        </p:nvSpPr>
        <p:spPr>
          <a:xfrm>
            <a:off x="7602433" y="260604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73" name="Rectangle 72">
            <a:extLst>
              <a:ext uri="{FF2B5EF4-FFF2-40B4-BE49-F238E27FC236}">
                <a16:creationId xmlns:a16="http://schemas.microsoft.com/office/drawing/2014/main" id="{220DFE96-4C17-49C4-8153-191CC5390755}"/>
              </a:ext>
            </a:extLst>
          </p:cNvPr>
          <p:cNvSpPr/>
          <p:nvPr/>
        </p:nvSpPr>
        <p:spPr>
          <a:xfrm>
            <a:off x="4884633" y="328549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74" name="Rectangle 73">
            <a:extLst>
              <a:ext uri="{FF2B5EF4-FFF2-40B4-BE49-F238E27FC236}">
                <a16:creationId xmlns:a16="http://schemas.microsoft.com/office/drawing/2014/main" id="{3F46F7B4-5C9C-4942-BE64-15C265D99519}"/>
              </a:ext>
            </a:extLst>
          </p:cNvPr>
          <p:cNvSpPr/>
          <p:nvPr/>
        </p:nvSpPr>
        <p:spPr>
          <a:xfrm>
            <a:off x="5564083" y="328549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75" name="Rectangle 74">
            <a:extLst>
              <a:ext uri="{FF2B5EF4-FFF2-40B4-BE49-F238E27FC236}">
                <a16:creationId xmlns:a16="http://schemas.microsoft.com/office/drawing/2014/main" id="{7B5A035D-8444-4727-B317-67C014514759}"/>
              </a:ext>
            </a:extLst>
          </p:cNvPr>
          <p:cNvSpPr/>
          <p:nvPr/>
        </p:nvSpPr>
        <p:spPr>
          <a:xfrm>
            <a:off x="6243533" y="3285490"/>
            <a:ext cx="679450" cy="679450"/>
          </a:xfrm>
          <a:prstGeom prst="rect">
            <a:avLst/>
          </a:prstGeom>
          <a:solidFill>
            <a:srgbClr val="C0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Rectangle 75">
            <a:extLst>
              <a:ext uri="{FF2B5EF4-FFF2-40B4-BE49-F238E27FC236}">
                <a16:creationId xmlns:a16="http://schemas.microsoft.com/office/drawing/2014/main" id="{D96693D5-3210-4F49-8120-8F45736E6D9D}"/>
              </a:ext>
            </a:extLst>
          </p:cNvPr>
          <p:cNvSpPr/>
          <p:nvPr/>
        </p:nvSpPr>
        <p:spPr>
          <a:xfrm>
            <a:off x="6922983" y="328549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77" name="Rectangle 76">
            <a:extLst>
              <a:ext uri="{FF2B5EF4-FFF2-40B4-BE49-F238E27FC236}">
                <a16:creationId xmlns:a16="http://schemas.microsoft.com/office/drawing/2014/main" id="{8CC2D05A-6B30-489B-840A-B506EDA6A61B}"/>
              </a:ext>
            </a:extLst>
          </p:cNvPr>
          <p:cNvSpPr/>
          <p:nvPr/>
        </p:nvSpPr>
        <p:spPr>
          <a:xfrm>
            <a:off x="7602433" y="328549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78" name="Rectangle 77">
            <a:extLst>
              <a:ext uri="{FF2B5EF4-FFF2-40B4-BE49-F238E27FC236}">
                <a16:creationId xmlns:a16="http://schemas.microsoft.com/office/drawing/2014/main" id="{C371E9EC-7309-4DD0-95F2-CE17CCEC721E}"/>
              </a:ext>
            </a:extLst>
          </p:cNvPr>
          <p:cNvSpPr/>
          <p:nvPr/>
        </p:nvSpPr>
        <p:spPr>
          <a:xfrm>
            <a:off x="4884633" y="396494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79" name="Rectangle 78">
            <a:extLst>
              <a:ext uri="{FF2B5EF4-FFF2-40B4-BE49-F238E27FC236}">
                <a16:creationId xmlns:a16="http://schemas.microsoft.com/office/drawing/2014/main" id="{B63A14DA-D668-4F70-9B51-65F77FA193E6}"/>
              </a:ext>
            </a:extLst>
          </p:cNvPr>
          <p:cNvSpPr/>
          <p:nvPr/>
        </p:nvSpPr>
        <p:spPr>
          <a:xfrm>
            <a:off x="5564083" y="396494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dirty="0"/>
          </a:p>
        </p:txBody>
      </p:sp>
      <p:sp>
        <p:nvSpPr>
          <p:cNvPr id="80" name="Rectangle 79">
            <a:extLst>
              <a:ext uri="{FF2B5EF4-FFF2-40B4-BE49-F238E27FC236}">
                <a16:creationId xmlns:a16="http://schemas.microsoft.com/office/drawing/2014/main" id="{250E73A6-D3C4-4BEC-867B-207B2EA77AAF}"/>
              </a:ext>
            </a:extLst>
          </p:cNvPr>
          <p:cNvSpPr/>
          <p:nvPr/>
        </p:nvSpPr>
        <p:spPr>
          <a:xfrm>
            <a:off x="6243533" y="396494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baseline="-25000" dirty="0"/>
          </a:p>
        </p:txBody>
      </p:sp>
      <p:sp>
        <p:nvSpPr>
          <p:cNvPr id="81" name="Rectangle 80">
            <a:extLst>
              <a:ext uri="{FF2B5EF4-FFF2-40B4-BE49-F238E27FC236}">
                <a16:creationId xmlns:a16="http://schemas.microsoft.com/office/drawing/2014/main" id="{F298BFF4-BF36-4AAA-9582-229E15ADB1F2}"/>
              </a:ext>
            </a:extLst>
          </p:cNvPr>
          <p:cNvSpPr/>
          <p:nvPr/>
        </p:nvSpPr>
        <p:spPr>
          <a:xfrm>
            <a:off x="6922983" y="396494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baseline="-25000" dirty="0"/>
          </a:p>
        </p:txBody>
      </p:sp>
      <p:sp>
        <p:nvSpPr>
          <p:cNvPr id="82" name="Rectangle 81">
            <a:extLst>
              <a:ext uri="{FF2B5EF4-FFF2-40B4-BE49-F238E27FC236}">
                <a16:creationId xmlns:a16="http://schemas.microsoft.com/office/drawing/2014/main" id="{A960C451-6EDD-4306-A3A5-7A58ADCB89A5}"/>
              </a:ext>
            </a:extLst>
          </p:cNvPr>
          <p:cNvSpPr/>
          <p:nvPr/>
        </p:nvSpPr>
        <p:spPr>
          <a:xfrm>
            <a:off x="7602433" y="3964940"/>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84" name="Right Arrow 1">
            <a:extLst>
              <a:ext uri="{FF2B5EF4-FFF2-40B4-BE49-F238E27FC236}">
                <a16:creationId xmlns:a16="http://schemas.microsoft.com/office/drawing/2014/main" id="{C71837FF-DE37-44A9-A0B1-EA340E415902}"/>
              </a:ext>
            </a:extLst>
          </p:cNvPr>
          <p:cNvSpPr/>
          <p:nvPr/>
        </p:nvSpPr>
        <p:spPr>
          <a:xfrm>
            <a:off x="6645254" y="3299036"/>
            <a:ext cx="556497" cy="657142"/>
          </a:xfrm>
          <a:prstGeom prst="rightArrow">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85" name="Left Arrow 2">
            <a:extLst>
              <a:ext uri="{FF2B5EF4-FFF2-40B4-BE49-F238E27FC236}">
                <a16:creationId xmlns:a16="http://schemas.microsoft.com/office/drawing/2014/main" id="{CB743F83-FEFF-41F9-9228-F9DCF009A4E1}"/>
              </a:ext>
            </a:extLst>
          </p:cNvPr>
          <p:cNvSpPr/>
          <p:nvPr/>
        </p:nvSpPr>
        <p:spPr>
          <a:xfrm>
            <a:off x="6003394" y="3297555"/>
            <a:ext cx="556497" cy="655320"/>
          </a:xfrm>
          <a:prstGeom prst="leftArrow">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6" name="Arrow: Up 5">
            <a:extLst>
              <a:ext uri="{FF2B5EF4-FFF2-40B4-BE49-F238E27FC236}">
                <a16:creationId xmlns:a16="http://schemas.microsoft.com/office/drawing/2014/main" id="{321DF7ED-ECAC-48C5-B3BF-864697E22D6A}"/>
              </a:ext>
            </a:extLst>
          </p:cNvPr>
          <p:cNvSpPr/>
          <p:nvPr/>
        </p:nvSpPr>
        <p:spPr>
          <a:xfrm>
            <a:off x="6200634" y="3081867"/>
            <a:ext cx="787661" cy="347133"/>
          </a:xfrm>
          <a:prstGeom prst="upArrow">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dirty="0"/>
          </a:p>
        </p:txBody>
      </p:sp>
      <p:sp>
        <p:nvSpPr>
          <p:cNvPr id="87" name="Rectangle 86">
            <a:extLst>
              <a:ext uri="{FF2B5EF4-FFF2-40B4-BE49-F238E27FC236}">
                <a16:creationId xmlns:a16="http://schemas.microsoft.com/office/drawing/2014/main" id="{71075464-05FD-4CF6-8D6B-22EA75C4612E}"/>
              </a:ext>
            </a:extLst>
          </p:cNvPr>
          <p:cNvSpPr/>
          <p:nvPr/>
        </p:nvSpPr>
        <p:spPr>
          <a:xfrm>
            <a:off x="8528877" y="2258662"/>
            <a:ext cx="679450" cy="679450"/>
          </a:xfrm>
          <a:prstGeom prst="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k</a:t>
            </a:r>
            <a:r>
              <a:rPr lang="en-US" baseline="-25000" dirty="0" err="1"/>
              <a:t>I</a:t>
            </a:r>
            <a:endParaRPr lang="en-US" dirty="0"/>
          </a:p>
        </p:txBody>
      </p:sp>
      <p:sp>
        <p:nvSpPr>
          <p:cNvPr id="88" name="Rectangle 87">
            <a:extLst>
              <a:ext uri="{FF2B5EF4-FFF2-40B4-BE49-F238E27FC236}">
                <a16:creationId xmlns:a16="http://schemas.microsoft.com/office/drawing/2014/main" id="{3FC174A1-D18F-4B42-95BA-B5D11660E9E2}"/>
              </a:ext>
            </a:extLst>
          </p:cNvPr>
          <p:cNvSpPr/>
          <p:nvPr/>
        </p:nvSpPr>
        <p:spPr>
          <a:xfrm>
            <a:off x="8528877" y="3836825"/>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baseline="-25000" dirty="0"/>
          </a:p>
        </p:txBody>
      </p:sp>
      <p:sp>
        <p:nvSpPr>
          <p:cNvPr id="89" name="Rectangle 88">
            <a:extLst>
              <a:ext uri="{FF2B5EF4-FFF2-40B4-BE49-F238E27FC236}">
                <a16:creationId xmlns:a16="http://schemas.microsoft.com/office/drawing/2014/main" id="{5E3FAB14-05BE-4C16-BB83-D6845F7BC622}"/>
              </a:ext>
            </a:extLst>
          </p:cNvPr>
          <p:cNvSpPr/>
          <p:nvPr/>
        </p:nvSpPr>
        <p:spPr>
          <a:xfrm>
            <a:off x="8528877" y="3059408"/>
            <a:ext cx="679450" cy="67945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90" name="Right Arrow 1">
            <a:extLst>
              <a:ext uri="{FF2B5EF4-FFF2-40B4-BE49-F238E27FC236}">
                <a16:creationId xmlns:a16="http://schemas.microsoft.com/office/drawing/2014/main" id="{18A2B903-C6A7-4A38-B9B5-EFC63783CE9B}"/>
              </a:ext>
            </a:extLst>
          </p:cNvPr>
          <p:cNvSpPr/>
          <p:nvPr/>
        </p:nvSpPr>
        <p:spPr>
          <a:xfrm>
            <a:off x="8589834" y="4616634"/>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91" name="Rectangle 28">
            <a:extLst>
              <a:ext uri="{FF2B5EF4-FFF2-40B4-BE49-F238E27FC236}">
                <a16:creationId xmlns:a16="http://schemas.microsoft.com/office/drawing/2014/main" id="{52B9B9DA-6212-4DB3-8397-1DC1247F0324}"/>
              </a:ext>
            </a:extLst>
          </p:cNvPr>
          <p:cNvSpPr/>
          <p:nvPr/>
        </p:nvSpPr>
        <p:spPr>
          <a:xfrm>
            <a:off x="10354759" y="2257868"/>
            <a:ext cx="679450" cy="679450"/>
          </a:xfrm>
          <a:prstGeom prst="rect">
            <a:avLst/>
          </a:prstGeom>
          <a:solidFill>
            <a:schemeClr val="accent2">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I</a:t>
            </a:r>
            <a:endParaRPr lang="en-US" dirty="0"/>
          </a:p>
        </p:txBody>
      </p:sp>
      <p:sp>
        <p:nvSpPr>
          <p:cNvPr id="92" name="Rectangle 91">
            <a:extLst>
              <a:ext uri="{FF2B5EF4-FFF2-40B4-BE49-F238E27FC236}">
                <a16:creationId xmlns:a16="http://schemas.microsoft.com/office/drawing/2014/main" id="{CEF8488A-A366-4AA0-9A14-91391FC0A40B}"/>
              </a:ext>
            </a:extLst>
          </p:cNvPr>
          <p:cNvSpPr/>
          <p:nvPr/>
        </p:nvSpPr>
        <p:spPr>
          <a:xfrm>
            <a:off x="10354759" y="3836031"/>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a:t>
            </a:r>
            <a:r>
              <a:rPr lang="en-US" baseline="-25000" dirty="0"/>
              <a:t>B</a:t>
            </a:r>
            <a:r>
              <a:rPr lang="en-US" dirty="0"/>
              <a:t>+</a:t>
            </a:r>
            <a:r>
              <a:rPr lang="el-GR" dirty="0"/>
              <a:t>α</a:t>
            </a:r>
            <a:endParaRPr lang="en-US" baseline="-25000" dirty="0"/>
          </a:p>
        </p:txBody>
      </p:sp>
      <p:sp>
        <p:nvSpPr>
          <p:cNvPr id="94" name="Right Arrow 1">
            <a:extLst>
              <a:ext uri="{FF2B5EF4-FFF2-40B4-BE49-F238E27FC236}">
                <a16:creationId xmlns:a16="http://schemas.microsoft.com/office/drawing/2014/main" id="{317A02C0-DDB7-434C-8942-E02455623290}"/>
              </a:ext>
            </a:extLst>
          </p:cNvPr>
          <p:cNvSpPr/>
          <p:nvPr/>
        </p:nvSpPr>
        <p:spPr>
          <a:xfrm>
            <a:off x="10416235" y="4613448"/>
            <a:ext cx="556497" cy="657142"/>
          </a:xfrm>
          <a:prstGeom prst="rightArrow">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95" name="Rectangle 94">
            <a:extLst>
              <a:ext uri="{FF2B5EF4-FFF2-40B4-BE49-F238E27FC236}">
                <a16:creationId xmlns:a16="http://schemas.microsoft.com/office/drawing/2014/main" id="{5FCD2292-3031-4ACB-8337-554B2036C998}"/>
              </a:ext>
            </a:extLst>
          </p:cNvPr>
          <p:cNvSpPr/>
          <p:nvPr/>
        </p:nvSpPr>
        <p:spPr>
          <a:xfrm>
            <a:off x="10354759" y="3058614"/>
            <a:ext cx="679450" cy="679450"/>
          </a:xfrm>
          <a:prstGeom prst="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a:t>
            </a:r>
            <a:r>
              <a:rPr lang="en-US" baseline="-25000"/>
              <a:t>B</a:t>
            </a:r>
            <a:endParaRPr lang="en-US" baseline="-25000" dirty="0"/>
          </a:p>
        </p:txBody>
      </p:sp>
      <p:sp>
        <p:nvSpPr>
          <p:cNvPr id="96" name="TextBox 35">
            <a:extLst>
              <a:ext uri="{FF2B5EF4-FFF2-40B4-BE49-F238E27FC236}">
                <a16:creationId xmlns:a16="http://schemas.microsoft.com/office/drawing/2014/main" id="{BC6AE47A-2405-4E48-A19D-68CF8D2E8C3D}"/>
              </a:ext>
            </a:extLst>
          </p:cNvPr>
          <p:cNvSpPr txBox="1"/>
          <p:nvPr/>
        </p:nvSpPr>
        <p:spPr>
          <a:xfrm>
            <a:off x="9165970" y="3244334"/>
            <a:ext cx="2203069" cy="369332"/>
          </a:xfrm>
          <a:prstGeom prst="rect">
            <a:avLst/>
          </a:prstGeom>
          <a:noFill/>
        </p:spPr>
        <p:txBody>
          <a:bodyPr wrap="square" rtlCol="0">
            <a:spAutoFit/>
          </a:bodyPr>
          <a:lstStyle/>
          <a:p>
            <a:r>
              <a:rPr lang="en-US" dirty="0"/>
              <a:t>Bulk rate 1</a:t>
            </a:r>
          </a:p>
        </p:txBody>
      </p:sp>
      <p:sp>
        <p:nvSpPr>
          <p:cNvPr id="97" name="TextBox 35">
            <a:extLst>
              <a:ext uri="{FF2B5EF4-FFF2-40B4-BE49-F238E27FC236}">
                <a16:creationId xmlns:a16="http://schemas.microsoft.com/office/drawing/2014/main" id="{E3C86A2B-764D-44FE-868C-5602FD2FB049}"/>
              </a:ext>
            </a:extLst>
          </p:cNvPr>
          <p:cNvSpPr txBox="1"/>
          <p:nvPr/>
        </p:nvSpPr>
        <p:spPr>
          <a:xfrm>
            <a:off x="11034208" y="3213673"/>
            <a:ext cx="2203069" cy="369332"/>
          </a:xfrm>
          <a:prstGeom prst="rect">
            <a:avLst/>
          </a:prstGeom>
          <a:noFill/>
        </p:spPr>
        <p:txBody>
          <a:bodyPr wrap="square" rtlCol="0">
            <a:spAutoFit/>
          </a:bodyPr>
          <a:lstStyle/>
          <a:p>
            <a:r>
              <a:rPr lang="en-US" dirty="0"/>
              <a:t>Bulk rate 2</a:t>
            </a:r>
          </a:p>
        </p:txBody>
      </p:sp>
      <p:sp>
        <p:nvSpPr>
          <p:cNvPr id="98" name="TextBox 35">
            <a:extLst>
              <a:ext uri="{FF2B5EF4-FFF2-40B4-BE49-F238E27FC236}">
                <a16:creationId xmlns:a16="http://schemas.microsoft.com/office/drawing/2014/main" id="{83D07EB0-EF27-4E7B-93A7-C208BE364937}"/>
              </a:ext>
            </a:extLst>
          </p:cNvPr>
          <p:cNvSpPr txBox="1"/>
          <p:nvPr/>
        </p:nvSpPr>
        <p:spPr>
          <a:xfrm>
            <a:off x="9208327" y="2253863"/>
            <a:ext cx="2203069" cy="646331"/>
          </a:xfrm>
          <a:prstGeom prst="rect">
            <a:avLst/>
          </a:prstGeom>
          <a:noFill/>
        </p:spPr>
        <p:txBody>
          <a:bodyPr wrap="square" rtlCol="0">
            <a:spAutoFit/>
          </a:bodyPr>
          <a:lstStyle/>
          <a:p>
            <a:r>
              <a:rPr lang="en-US" dirty="0"/>
              <a:t>Interface </a:t>
            </a:r>
          </a:p>
          <a:p>
            <a:r>
              <a:rPr lang="en-US" dirty="0"/>
              <a:t>rate 1</a:t>
            </a:r>
          </a:p>
        </p:txBody>
      </p:sp>
      <p:sp>
        <p:nvSpPr>
          <p:cNvPr id="99" name="TextBox 35">
            <a:extLst>
              <a:ext uri="{FF2B5EF4-FFF2-40B4-BE49-F238E27FC236}">
                <a16:creationId xmlns:a16="http://schemas.microsoft.com/office/drawing/2014/main" id="{7B16743F-9C7B-4576-B23E-B8F499523307}"/>
              </a:ext>
            </a:extLst>
          </p:cNvPr>
          <p:cNvSpPr txBox="1"/>
          <p:nvPr/>
        </p:nvSpPr>
        <p:spPr>
          <a:xfrm>
            <a:off x="11034208" y="2272028"/>
            <a:ext cx="2203069" cy="646331"/>
          </a:xfrm>
          <a:prstGeom prst="rect">
            <a:avLst/>
          </a:prstGeom>
          <a:noFill/>
        </p:spPr>
        <p:txBody>
          <a:bodyPr wrap="square" rtlCol="0">
            <a:spAutoFit/>
          </a:bodyPr>
          <a:lstStyle/>
          <a:p>
            <a:r>
              <a:rPr lang="en-US" dirty="0"/>
              <a:t>Interface </a:t>
            </a:r>
          </a:p>
          <a:p>
            <a:r>
              <a:rPr lang="en-US" dirty="0"/>
              <a:t>rate 2</a:t>
            </a:r>
          </a:p>
        </p:txBody>
      </p:sp>
      <p:sp>
        <p:nvSpPr>
          <p:cNvPr id="100" name="TextBox 35">
            <a:extLst>
              <a:ext uri="{FF2B5EF4-FFF2-40B4-BE49-F238E27FC236}">
                <a16:creationId xmlns:a16="http://schemas.microsoft.com/office/drawing/2014/main" id="{ACC5B117-FAB2-4F44-81A4-BCEC232E82AA}"/>
              </a:ext>
            </a:extLst>
          </p:cNvPr>
          <p:cNvSpPr txBox="1"/>
          <p:nvPr/>
        </p:nvSpPr>
        <p:spPr>
          <a:xfrm>
            <a:off x="9165970" y="4005245"/>
            <a:ext cx="2203069" cy="369332"/>
          </a:xfrm>
          <a:prstGeom prst="rect">
            <a:avLst/>
          </a:prstGeom>
          <a:noFill/>
        </p:spPr>
        <p:txBody>
          <a:bodyPr wrap="square" rtlCol="0">
            <a:spAutoFit/>
          </a:bodyPr>
          <a:lstStyle/>
          <a:p>
            <a:r>
              <a:rPr lang="el-GR" dirty="0"/>
              <a:t>α </a:t>
            </a:r>
            <a:r>
              <a:rPr lang="en-US" dirty="0"/>
              <a:t>1</a:t>
            </a:r>
          </a:p>
        </p:txBody>
      </p:sp>
      <p:sp>
        <p:nvSpPr>
          <p:cNvPr id="101" name="TextBox 35">
            <a:extLst>
              <a:ext uri="{FF2B5EF4-FFF2-40B4-BE49-F238E27FC236}">
                <a16:creationId xmlns:a16="http://schemas.microsoft.com/office/drawing/2014/main" id="{F9B10C4D-28E2-4AC5-86C0-D8CB614E69FA}"/>
              </a:ext>
            </a:extLst>
          </p:cNvPr>
          <p:cNvSpPr txBox="1"/>
          <p:nvPr/>
        </p:nvSpPr>
        <p:spPr>
          <a:xfrm>
            <a:off x="10999681" y="3991090"/>
            <a:ext cx="2203069" cy="369332"/>
          </a:xfrm>
          <a:prstGeom prst="rect">
            <a:avLst/>
          </a:prstGeom>
          <a:noFill/>
        </p:spPr>
        <p:txBody>
          <a:bodyPr wrap="square" rtlCol="0">
            <a:spAutoFit/>
          </a:bodyPr>
          <a:lstStyle/>
          <a:p>
            <a:r>
              <a:rPr lang="el-GR" dirty="0"/>
              <a:t>α </a:t>
            </a:r>
            <a:r>
              <a:rPr lang="en-US" dirty="0"/>
              <a:t>2</a:t>
            </a:r>
          </a:p>
        </p:txBody>
      </p:sp>
      <p:sp>
        <p:nvSpPr>
          <p:cNvPr id="102" name="TextBox 35">
            <a:extLst>
              <a:ext uri="{FF2B5EF4-FFF2-40B4-BE49-F238E27FC236}">
                <a16:creationId xmlns:a16="http://schemas.microsoft.com/office/drawing/2014/main" id="{8CD51A5D-2BF1-4CFD-B4AC-31842FB6898B}"/>
              </a:ext>
            </a:extLst>
          </p:cNvPr>
          <p:cNvSpPr txBox="1"/>
          <p:nvPr/>
        </p:nvSpPr>
        <p:spPr>
          <a:xfrm>
            <a:off x="9208326" y="4630465"/>
            <a:ext cx="2203069" cy="646331"/>
          </a:xfrm>
          <a:prstGeom prst="rect">
            <a:avLst/>
          </a:prstGeom>
          <a:noFill/>
        </p:spPr>
        <p:txBody>
          <a:bodyPr wrap="square" rtlCol="0">
            <a:spAutoFit/>
          </a:bodyPr>
          <a:lstStyle/>
          <a:p>
            <a:r>
              <a:rPr lang="en-US" dirty="0"/>
              <a:t>Diffusion </a:t>
            </a:r>
          </a:p>
          <a:p>
            <a:r>
              <a:rPr lang="en-US" dirty="0"/>
              <a:t>rate 1</a:t>
            </a:r>
          </a:p>
        </p:txBody>
      </p:sp>
      <p:sp>
        <p:nvSpPr>
          <p:cNvPr id="103" name="TextBox 35">
            <a:extLst>
              <a:ext uri="{FF2B5EF4-FFF2-40B4-BE49-F238E27FC236}">
                <a16:creationId xmlns:a16="http://schemas.microsoft.com/office/drawing/2014/main" id="{697CFEE3-2C8D-4B73-B919-B7049F4EBC5E}"/>
              </a:ext>
            </a:extLst>
          </p:cNvPr>
          <p:cNvSpPr txBox="1"/>
          <p:nvPr/>
        </p:nvSpPr>
        <p:spPr>
          <a:xfrm>
            <a:off x="10972732" y="4660949"/>
            <a:ext cx="2203069" cy="646331"/>
          </a:xfrm>
          <a:prstGeom prst="rect">
            <a:avLst/>
          </a:prstGeom>
          <a:noFill/>
        </p:spPr>
        <p:txBody>
          <a:bodyPr wrap="square" rtlCol="0">
            <a:spAutoFit/>
          </a:bodyPr>
          <a:lstStyle/>
          <a:p>
            <a:r>
              <a:rPr lang="en-US" dirty="0"/>
              <a:t>Diffusion </a:t>
            </a:r>
          </a:p>
          <a:p>
            <a:r>
              <a:rPr lang="en-US" dirty="0"/>
              <a:t>rate 2</a:t>
            </a:r>
          </a:p>
        </p:txBody>
      </p:sp>
      <p:sp>
        <p:nvSpPr>
          <p:cNvPr id="105" name="TextBox 35">
            <a:extLst>
              <a:ext uri="{FF2B5EF4-FFF2-40B4-BE49-F238E27FC236}">
                <a16:creationId xmlns:a16="http://schemas.microsoft.com/office/drawing/2014/main" id="{F74424CA-E69F-4506-AA38-6864F063F027}"/>
              </a:ext>
            </a:extLst>
          </p:cNvPr>
          <p:cNvSpPr txBox="1"/>
          <p:nvPr/>
        </p:nvSpPr>
        <p:spPr>
          <a:xfrm>
            <a:off x="3354918" y="1198305"/>
            <a:ext cx="3568065" cy="584775"/>
          </a:xfrm>
          <a:prstGeom prst="rect">
            <a:avLst/>
          </a:prstGeom>
          <a:noFill/>
        </p:spPr>
        <p:txBody>
          <a:bodyPr wrap="square" rtlCol="0">
            <a:spAutoFit/>
          </a:bodyPr>
          <a:lstStyle/>
          <a:p>
            <a:r>
              <a:rPr lang="en-US" sz="3200" dirty="0"/>
              <a:t>Asymmetry</a:t>
            </a:r>
          </a:p>
        </p:txBody>
      </p:sp>
      <p:sp>
        <p:nvSpPr>
          <p:cNvPr id="106" name="Right Arrow 1">
            <a:extLst>
              <a:ext uri="{FF2B5EF4-FFF2-40B4-BE49-F238E27FC236}">
                <a16:creationId xmlns:a16="http://schemas.microsoft.com/office/drawing/2014/main" id="{29BD44FF-7318-43E1-8D2D-875640ADE4D3}"/>
              </a:ext>
            </a:extLst>
          </p:cNvPr>
          <p:cNvSpPr/>
          <p:nvPr/>
        </p:nvSpPr>
        <p:spPr>
          <a:xfrm rot="3117243">
            <a:off x="2471165" y="3718266"/>
            <a:ext cx="556497" cy="65714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k</a:t>
            </a:r>
            <a:r>
              <a:rPr lang="en-US" baseline="-25000"/>
              <a:t>d</a:t>
            </a:r>
            <a:endParaRPr lang="en-US" baseline="-25000" dirty="0"/>
          </a:p>
        </p:txBody>
      </p:sp>
      <p:sp>
        <p:nvSpPr>
          <p:cNvPr id="107" name="Left Arrow 2">
            <a:extLst>
              <a:ext uri="{FF2B5EF4-FFF2-40B4-BE49-F238E27FC236}">
                <a16:creationId xmlns:a16="http://schemas.microsoft.com/office/drawing/2014/main" id="{DEE9C0AE-9337-45FA-8820-0D290BDF8DB9}"/>
              </a:ext>
            </a:extLst>
          </p:cNvPr>
          <p:cNvSpPr/>
          <p:nvPr/>
        </p:nvSpPr>
        <p:spPr>
          <a:xfrm rot="18902230">
            <a:off x="1477499" y="3703136"/>
            <a:ext cx="556497" cy="65532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108" name="Right Arrow 1">
            <a:extLst>
              <a:ext uri="{FF2B5EF4-FFF2-40B4-BE49-F238E27FC236}">
                <a16:creationId xmlns:a16="http://schemas.microsoft.com/office/drawing/2014/main" id="{5EE99E7A-2783-4C93-8127-2B2B8C138369}"/>
              </a:ext>
            </a:extLst>
          </p:cNvPr>
          <p:cNvSpPr/>
          <p:nvPr/>
        </p:nvSpPr>
        <p:spPr>
          <a:xfrm rot="18952316">
            <a:off x="6683940" y="3137919"/>
            <a:ext cx="556497" cy="355990"/>
          </a:xfrm>
          <a:prstGeom prst="rightArrow">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
        <p:nvSpPr>
          <p:cNvPr id="109" name="Left Arrow 2">
            <a:extLst>
              <a:ext uri="{FF2B5EF4-FFF2-40B4-BE49-F238E27FC236}">
                <a16:creationId xmlns:a16="http://schemas.microsoft.com/office/drawing/2014/main" id="{0DE4B0B5-972E-4F1B-9225-152F0337AB1F}"/>
              </a:ext>
            </a:extLst>
          </p:cNvPr>
          <p:cNvSpPr/>
          <p:nvPr/>
        </p:nvSpPr>
        <p:spPr>
          <a:xfrm rot="2170070">
            <a:off x="5941773" y="3129841"/>
            <a:ext cx="556497" cy="401959"/>
          </a:xfrm>
          <a:prstGeom prst="leftArrow">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k</a:t>
            </a:r>
            <a:r>
              <a:rPr lang="en-US" baseline="-25000" dirty="0" err="1"/>
              <a:t>d</a:t>
            </a:r>
            <a:endParaRPr lang="en-US" baseline="-25000" dirty="0"/>
          </a:p>
        </p:txBody>
      </p:sp>
    </p:spTree>
    <p:extLst>
      <p:ext uri="{BB962C8B-B14F-4D97-AF65-F5344CB8AC3E}">
        <p14:creationId xmlns:p14="http://schemas.microsoft.com/office/powerpoint/2010/main" val="340410444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3010C-EC9D-4549-8A96-70A02E02DAD2}"/>
              </a:ext>
            </a:extLst>
          </p:cNvPr>
          <p:cNvSpPr>
            <a:spLocks noGrp="1"/>
          </p:cNvSpPr>
          <p:nvPr>
            <p:ph type="title"/>
          </p:nvPr>
        </p:nvSpPr>
        <p:spPr/>
        <p:txBody>
          <a:bodyPr/>
          <a:lstStyle/>
          <a:p>
            <a:r>
              <a:rPr lang="en-US" dirty="0"/>
              <a:t>DFT simulation for LUT</a:t>
            </a:r>
          </a:p>
        </p:txBody>
      </p:sp>
      <p:sp>
        <p:nvSpPr>
          <p:cNvPr id="11" name="Rectangle 10">
            <a:extLst>
              <a:ext uri="{FF2B5EF4-FFF2-40B4-BE49-F238E27FC236}">
                <a16:creationId xmlns:a16="http://schemas.microsoft.com/office/drawing/2014/main" id="{214AE590-E6D2-4B7C-B8B5-750C8EB7CA09}"/>
              </a:ext>
            </a:extLst>
          </p:cNvPr>
          <p:cNvSpPr/>
          <p:nvPr/>
        </p:nvSpPr>
        <p:spPr>
          <a:xfrm>
            <a:off x="1909944" y="2468007"/>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1</a:t>
            </a:r>
            <a:endParaRPr lang="en-US" sz="3600" dirty="0"/>
          </a:p>
        </p:txBody>
      </p:sp>
      <p:sp>
        <p:nvSpPr>
          <p:cNvPr id="12" name="Rectangle 11">
            <a:extLst>
              <a:ext uri="{FF2B5EF4-FFF2-40B4-BE49-F238E27FC236}">
                <a16:creationId xmlns:a16="http://schemas.microsoft.com/office/drawing/2014/main" id="{2437EE66-2570-4474-B88D-57D7535AB6E1}"/>
              </a:ext>
            </a:extLst>
          </p:cNvPr>
          <p:cNvSpPr/>
          <p:nvPr/>
        </p:nvSpPr>
        <p:spPr>
          <a:xfrm>
            <a:off x="2862444" y="2468007"/>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2</a:t>
            </a:r>
            <a:endParaRPr lang="en-US" sz="3600" dirty="0"/>
          </a:p>
        </p:txBody>
      </p:sp>
      <p:sp>
        <p:nvSpPr>
          <p:cNvPr id="13" name="Rectangle 12">
            <a:extLst>
              <a:ext uri="{FF2B5EF4-FFF2-40B4-BE49-F238E27FC236}">
                <a16:creationId xmlns:a16="http://schemas.microsoft.com/office/drawing/2014/main" id="{6147A325-046B-4F79-A483-5257FFB70BA3}"/>
              </a:ext>
            </a:extLst>
          </p:cNvPr>
          <p:cNvSpPr/>
          <p:nvPr/>
        </p:nvSpPr>
        <p:spPr>
          <a:xfrm>
            <a:off x="3814944" y="2468007"/>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3</a:t>
            </a:r>
            <a:endParaRPr lang="en-US" sz="3600" dirty="0"/>
          </a:p>
        </p:txBody>
      </p:sp>
      <p:sp>
        <p:nvSpPr>
          <p:cNvPr id="16" name="Rectangle 15">
            <a:extLst>
              <a:ext uri="{FF2B5EF4-FFF2-40B4-BE49-F238E27FC236}">
                <a16:creationId xmlns:a16="http://schemas.microsoft.com/office/drawing/2014/main" id="{73E456CF-6D26-4141-AB9E-CDC6408893BD}"/>
              </a:ext>
            </a:extLst>
          </p:cNvPr>
          <p:cNvSpPr/>
          <p:nvPr/>
        </p:nvSpPr>
        <p:spPr>
          <a:xfrm>
            <a:off x="1909944" y="3420507"/>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4</a:t>
            </a:r>
            <a:endParaRPr lang="en-US" sz="3600" dirty="0"/>
          </a:p>
        </p:txBody>
      </p:sp>
      <p:sp>
        <p:nvSpPr>
          <p:cNvPr id="17" name="Rectangle 16">
            <a:extLst>
              <a:ext uri="{FF2B5EF4-FFF2-40B4-BE49-F238E27FC236}">
                <a16:creationId xmlns:a16="http://schemas.microsoft.com/office/drawing/2014/main" id="{E874F863-C815-482D-A094-9632DF1E0F01}"/>
              </a:ext>
            </a:extLst>
          </p:cNvPr>
          <p:cNvSpPr/>
          <p:nvPr/>
        </p:nvSpPr>
        <p:spPr>
          <a:xfrm>
            <a:off x="2862444" y="3420507"/>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err="1"/>
              <a:t>Ef</a:t>
            </a:r>
            <a:endParaRPr lang="en-US" sz="3600" dirty="0"/>
          </a:p>
        </p:txBody>
      </p:sp>
      <p:sp>
        <p:nvSpPr>
          <p:cNvPr id="18" name="Rectangle 17">
            <a:extLst>
              <a:ext uri="{FF2B5EF4-FFF2-40B4-BE49-F238E27FC236}">
                <a16:creationId xmlns:a16="http://schemas.microsoft.com/office/drawing/2014/main" id="{19E1752A-F672-4A6A-AE96-495973749C76}"/>
              </a:ext>
            </a:extLst>
          </p:cNvPr>
          <p:cNvSpPr/>
          <p:nvPr/>
        </p:nvSpPr>
        <p:spPr>
          <a:xfrm>
            <a:off x="3814944" y="3420507"/>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5</a:t>
            </a:r>
            <a:endParaRPr lang="en-US" sz="3600" dirty="0"/>
          </a:p>
        </p:txBody>
      </p:sp>
      <p:sp>
        <p:nvSpPr>
          <p:cNvPr id="21" name="Rectangle 20">
            <a:extLst>
              <a:ext uri="{FF2B5EF4-FFF2-40B4-BE49-F238E27FC236}">
                <a16:creationId xmlns:a16="http://schemas.microsoft.com/office/drawing/2014/main" id="{1E872EC3-E30E-4B5E-9A78-20477C72D951}"/>
              </a:ext>
            </a:extLst>
          </p:cNvPr>
          <p:cNvSpPr/>
          <p:nvPr/>
        </p:nvSpPr>
        <p:spPr>
          <a:xfrm>
            <a:off x="1909944" y="4373007"/>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6</a:t>
            </a:r>
            <a:endParaRPr lang="en-US" sz="3600" dirty="0"/>
          </a:p>
        </p:txBody>
      </p:sp>
      <p:sp>
        <p:nvSpPr>
          <p:cNvPr id="22" name="Rectangle 21">
            <a:extLst>
              <a:ext uri="{FF2B5EF4-FFF2-40B4-BE49-F238E27FC236}">
                <a16:creationId xmlns:a16="http://schemas.microsoft.com/office/drawing/2014/main" id="{3D1AB76D-6B37-4BBB-9A7D-46F31570C8B0}"/>
              </a:ext>
            </a:extLst>
          </p:cNvPr>
          <p:cNvSpPr/>
          <p:nvPr/>
        </p:nvSpPr>
        <p:spPr>
          <a:xfrm>
            <a:off x="2862444" y="4373007"/>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7</a:t>
            </a:r>
            <a:endParaRPr lang="en-US" sz="3600" dirty="0"/>
          </a:p>
        </p:txBody>
      </p:sp>
      <p:sp>
        <p:nvSpPr>
          <p:cNvPr id="23" name="Rectangle 22">
            <a:extLst>
              <a:ext uri="{FF2B5EF4-FFF2-40B4-BE49-F238E27FC236}">
                <a16:creationId xmlns:a16="http://schemas.microsoft.com/office/drawing/2014/main" id="{E323FC82-48A4-4004-A74D-65F1833C1336}"/>
              </a:ext>
            </a:extLst>
          </p:cNvPr>
          <p:cNvSpPr/>
          <p:nvPr/>
        </p:nvSpPr>
        <p:spPr>
          <a:xfrm>
            <a:off x="3814944" y="4373007"/>
            <a:ext cx="952500" cy="95250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8</a:t>
            </a:r>
            <a:endParaRPr lang="en-US" sz="3600" dirty="0"/>
          </a:p>
        </p:txBody>
      </p:sp>
      <p:sp>
        <p:nvSpPr>
          <p:cNvPr id="30" name="TextBox 29">
            <a:extLst>
              <a:ext uri="{FF2B5EF4-FFF2-40B4-BE49-F238E27FC236}">
                <a16:creationId xmlns:a16="http://schemas.microsoft.com/office/drawing/2014/main" id="{B01F023F-A525-4321-A2E0-6D9B9DF7563D}"/>
              </a:ext>
            </a:extLst>
          </p:cNvPr>
          <p:cNvSpPr txBox="1"/>
          <p:nvPr/>
        </p:nvSpPr>
        <p:spPr>
          <a:xfrm>
            <a:off x="5486399" y="2468007"/>
            <a:ext cx="4452566" cy="2862322"/>
          </a:xfrm>
          <a:prstGeom prst="rect">
            <a:avLst/>
          </a:prstGeom>
          <a:noFill/>
        </p:spPr>
        <p:txBody>
          <a:bodyPr wrap="none" rtlCol="0">
            <a:spAutoFit/>
          </a:bodyPr>
          <a:lstStyle/>
          <a:p>
            <a:r>
              <a:rPr lang="en-US" dirty="0"/>
              <a:t>Format:</a:t>
            </a:r>
          </a:p>
          <a:p>
            <a:r>
              <a:rPr lang="en-US" dirty="0" err="1"/>
              <a:t>Ef</a:t>
            </a:r>
            <a:r>
              <a:rPr lang="en-US" dirty="0"/>
              <a:t> = Dictionary{Positions: </a:t>
            </a:r>
            <a:r>
              <a:rPr lang="en-US" dirty="0" err="1"/>
              <a:t>Ef</a:t>
            </a:r>
            <a:r>
              <a:rPr lang="en-US" baseline="-25000" dirty="0" err="1"/>
              <a:t>positions</a:t>
            </a:r>
            <a:r>
              <a:rPr lang="en-US" dirty="0"/>
              <a:t>}</a:t>
            </a:r>
          </a:p>
          <a:p>
            <a:endParaRPr lang="en-US" dirty="0"/>
          </a:p>
          <a:p>
            <a:r>
              <a:rPr lang="en-US" dirty="0"/>
              <a:t>Example:</a:t>
            </a:r>
          </a:p>
          <a:p>
            <a:r>
              <a:rPr lang="en-US" dirty="0" err="1"/>
              <a:t>Ef</a:t>
            </a:r>
            <a:r>
              <a:rPr lang="en-US" dirty="0"/>
              <a:t> = Dictionary{0: Ef</a:t>
            </a:r>
            <a:r>
              <a:rPr lang="en-US" baseline="-25000" dirty="0"/>
              <a:t>0</a:t>
            </a:r>
            <a:r>
              <a:rPr lang="en-US" dirty="0"/>
              <a:t>;</a:t>
            </a:r>
          </a:p>
          <a:p>
            <a:r>
              <a:rPr lang="en-US" dirty="0"/>
              <a:t>                           1: Ef</a:t>
            </a:r>
            <a:r>
              <a:rPr lang="en-US" baseline="-25000" dirty="0"/>
              <a:t>1</a:t>
            </a:r>
            <a:r>
              <a:rPr lang="en-US" dirty="0"/>
              <a:t>; 2: Ef</a:t>
            </a:r>
            <a:r>
              <a:rPr lang="en-US" baseline="-25000" dirty="0"/>
              <a:t>2</a:t>
            </a:r>
            <a:r>
              <a:rPr lang="en-US" dirty="0"/>
              <a:t>; 3: Ef</a:t>
            </a:r>
            <a:r>
              <a:rPr lang="en-US" baseline="-25000" dirty="0"/>
              <a:t>3</a:t>
            </a:r>
            <a:r>
              <a:rPr lang="en-US" dirty="0"/>
              <a:t>; …</a:t>
            </a:r>
          </a:p>
          <a:p>
            <a:r>
              <a:rPr lang="en-US" dirty="0"/>
              <a:t>                           1,2: Ef</a:t>
            </a:r>
            <a:r>
              <a:rPr lang="en-US" baseline="-25000" dirty="0"/>
              <a:t>1,2</a:t>
            </a:r>
            <a:r>
              <a:rPr lang="en-US" dirty="0"/>
              <a:t>; 1,3: Ef</a:t>
            </a:r>
            <a:r>
              <a:rPr lang="en-US" baseline="-25000" dirty="0"/>
              <a:t>1,3</a:t>
            </a:r>
            <a:r>
              <a:rPr lang="en-US" dirty="0"/>
              <a:t>; 1,4: Ef</a:t>
            </a:r>
            <a:r>
              <a:rPr lang="en-US" baseline="-25000" dirty="0"/>
              <a:t>1,4</a:t>
            </a:r>
            <a:r>
              <a:rPr lang="en-US" dirty="0"/>
              <a:t>; …</a:t>
            </a:r>
          </a:p>
          <a:p>
            <a:r>
              <a:rPr lang="en-US" dirty="0"/>
              <a:t>                           1,2,3: Ef</a:t>
            </a:r>
            <a:r>
              <a:rPr lang="en-US" baseline="-25000" dirty="0"/>
              <a:t>1,2,3</a:t>
            </a:r>
            <a:r>
              <a:rPr lang="en-US" dirty="0"/>
              <a:t>; 1,2,4: Ef</a:t>
            </a:r>
            <a:r>
              <a:rPr lang="en-US" baseline="-25000" dirty="0"/>
              <a:t>1,2,4</a:t>
            </a:r>
            <a:r>
              <a:rPr lang="en-US" dirty="0"/>
              <a:t>; …</a:t>
            </a:r>
          </a:p>
          <a:p>
            <a:r>
              <a:rPr lang="en-US" dirty="0"/>
              <a:t>                           …</a:t>
            </a:r>
          </a:p>
          <a:p>
            <a:r>
              <a:rPr lang="en-US" dirty="0"/>
              <a:t>                           1,2,3,4,5,6,7,8: Ef</a:t>
            </a:r>
            <a:r>
              <a:rPr lang="en-US" baseline="-25000" dirty="0"/>
              <a:t>1,2,3,4,5,6,7,8</a:t>
            </a:r>
            <a:r>
              <a:rPr lang="en-US" dirty="0"/>
              <a:t>}</a:t>
            </a:r>
          </a:p>
        </p:txBody>
      </p:sp>
      <p:sp>
        <p:nvSpPr>
          <p:cNvPr id="31" name="Title 1">
            <a:extLst>
              <a:ext uri="{FF2B5EF4-FFF2-40B4-BE49-F238E27FC236}">
                <a16:creationId xmlns:a16="http://schemas.microsoft.com/office/drawing/2014/main" id="{80969098-933D-4736-8042-D5FC125D81B3}"/>
              </a:ext>
            </a:extLst>
          </p:cNvPr>
          <p:cNvSpPr txBox="1">
            <a:spLocks/>
          </p:cNvSpPr>
          <p:nvPr/>
        </p:nvSpPr>
        <p:spPr>
          <a:xfrm>
            <a:off x="4185138" y="1641600"/>
            <a:ext cx="2909567" cy="627736"/>
          </a:xfrm>
          <a:prstGeom prst="rect">
            <a:avLst/>
          </a:prstGeom>
        </p:spPr>
        <p:txBody>
          <a:bodyPr vert="horz" wrap="square" lIns="0" tIns="12065" rIns="0" bIns="0" rtlCol="0" anchor="ctr">
            <a:spAutoFit/>
          </a:bodyPr>
          <a:lstStyle>
            <a:lvl1pPr marL="7701" algn="l" defTabSz="914400" rtl="0" eaLnBrk="1" latinLnBrk="0" hangingPunct="1">
              <a:lnSpc>
                <a:spcPct val="100000"/>
              </a:lnSpc>
              <a:spcBef>
                <a:spcPts val="58"/>
              </a:spcBef>
              <a:buNone/>
              <a:defRPr sz="4851" kern="1200">
                <a:solidFill>
                  <a:schemeClr val="tx1"/>
                </a:solidFill>
                <a:latin typeface="+mj-lt"/>
                <a:ea typeface="+mj-ea"/>
                <a:cs typeface="+mj-cs"/>
              </a:defRPr>
            </a:lvl1pPr>
          </a:lstStyle>
          <a:p>
            <a:r>
              <a:rPr lang="en-US" sz="4000" dirty="0"/>
              <a:t>2D illustration</a:t>
            </a:r>
          </a:p>
        </p:txBody>
      </p:sp>
    </p:spTree>
    <p:extLst>
      <p:ext uri="{BB962C8B-B14F-4D97-AF65-F5344CB8AC3E}">
        <p14:creationId xmlns:p14="http://schemas.microsoft.com/office/powerpoint/2010/main" val="33842067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67139-9177-4B08-825E-80D908089905}"/>
              </a:ext>
            </a:extLst>
          </p:cNvPr>
          <p:cNvSpPr>
            <a:spLocks noGrp="1"/>
          </p:cNvSpPr>
          <p:nvPr>
            <p:ph type="title"/>
          </p:nvPr>
        </p:nvSpPr>
        <p:spPr>
          <a:xfrm>
            <a:off x="829065" y="0"/>
            <a:ext cx="9888034" cy="758669"/>
          </a:xfrm>
        </p:spPr>
        <p:txBody>
          <a:bodyPr/>
          <a:lstStyle/>
          <a:p>
            <a:r>
              <a:rPr lang="en-US" dirty="0"/>
              <a:t>Possible Model BIP</a:t>
            </a:r>
          </a:p>
        </p:txBody>
      </p:sp>
      <p:sp>
        <p:nvSpPr>
          <p:cNvPr id="5" name="Rectangle 4">
            <a:extLst>
              <a:ext uri="{FF2B5EF4-FFF2-40B4-BE49-F238E27FC236}">
                <a16:creationId xmlns:a16="http://schemas.microsoft.com/office/drawing/2014/main" id="{672255A6-1230-497D-A25A-DDF72B03E192}"/>
              </a:ext>
            </a:extLst>
          </p:cNvPr>
          <p:cNvSpPr/>
          <p:nvPr/>
        </p:nvSpPr>
        <p:spPr>
          <a:xfrm>
            <a:off x="850410" y="1116660"/>
            <a:ext cx="4561726" cy="21601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F360504E-684C-4CD2-954C-FF90EF378616}"/>
              </a:ext>
            </a:extLst>
          </p:cNvPr>
          <p:cNvSpPr/>
          <p:nvPr/>
        </p:nvSpPr>
        <p:spPr>
          <a:xfrm>
            <a:off x="1960864" y="1196297"/>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13E847E5-4FAE-4F78-9A49-307D9A1A51FC}"/>
              </a:ext>
            </a:extLst>
          </p:cNvPr>
          <p:cNvSpPr/>
          <p:nvPr/>
        </p:nvSpPr>
        <p:spPr>
          <a:xfrm>
            <a:off x="4200536" y="1848505"/>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DE8FFBB9-F208-4E92-BF45-485CD864C8D6}"/>
              </a:ext>
            </a:extLst>
          </p:cNvPr>
          <p:cNvSpPr/>
          <p:nvPr/>
        </p:nvSpPr>
        <p:spPr>
          <a:xfrm>
            <a:off x="2484642" y="2401704"/>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F938A4F-7ADD-4F14-9909-65A936F5AF37}"/>
              </a:ext>
            </a:extLst>
          </p:cNvPr>
          <p:cNvSpPr/>
          <p:nvPr/>
        </p:nvSpPr>
        <p:spPr>
          <a:xfrm>
            <a:off x="880698" y="4189443"/>
            <a:ext cx="4561726" cy="21601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7B05E5FD-400B-49CA-A5A1-426F00DF1C49}"/>
              </a:ext>
            </a:extLst>
          </p:cNvPr>
          <p:cNvSpPr/>
          <p:nvPr/>
        </p:nvSpPr>
        <p:spPr>
          <a:xfrm>
            <a:off x="1960863" y="4249064"/>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39FF9C5F-D920-470A-9442-29D31A24EF56}"/>
              </a:ext>
            </a:extLst>
          </p:cNvPr>
          <p:cNvSpPr/>
          <p:nvPr/>
        </p:nvSpPr>
        <p:spPr>
          <a:xfrm>
            <a:off x="3155815" y="4846516"/>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F228409-3EDE-4022-802B-60966B9EFC32}"/>
              </a:ext>
            </a:extLst>
          </p:cNvPr>
          <p:cNvSpPr/>
          <p:nvPr/>
        </p:nvSpPr>
        <p:spPr>
          <a:xfrm>
            <a:off x="2478896" y="5491468"/>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80820D54-AB7C-4080-93E0-AA4F3ECE75D6}"/>
              </a:ext>
            </a:extLst>
          </p:cNvPr>
          <p:cNvSpPr txBox="1"/>
          <p:nvPr/>
        </p:nvSpPr>
        <p:spPr>
          <a:xfrm>
            <a:off x="3571402" y="3454140"/>
            <a:ext cx="3452117" cy="646331"/>
          </a:xfrm>
          <a:prstGeom prst="rect">
            <a:avLst/>
          </a:prstGeom>
          <a:noFill/>
        </p:spPr>
        <p:txBody>
          <a:bodyPr wrap="square" rtlCol="0">
            <a:spAutoFit/>
          </a:bodyPr>
          <a:lstStyle/>
          <a:p>
            <a:r>
              <a:rPr lang="en-US" dirty="0"/>
              <a:t>Diffusion/Drift</a:t>
            </a:r>
          </a:p>
          <a:p>
            <a:r>
              <a:rPr lang="en-US" dirty="0"/>
              <a:t>*Would there a shielding effect?</a:t>
            </a:r>
          </a:p>
        </p:txBody>
      </p:sp>
      <p:sp>
        <p:nvSpPr>
          <p:cNvPr id="15" name="Rectangle 14">
            <a:extLst>
              <a:ext uri="{FF2B5EF4-FFF2-40B4-BE49-F238E27FC236}">
                <a16:creationId xmlns:a16="http://schemas.microsoft.com/office/drawing/2014/main" id="{A301B4F0-5A4E-47D7-A112-5B48FBC2EA2D}"/>
              </a:ext>
            </a:extLst>
          </p:cNvPr>
          <p:cNvSpPr/>
          <p:nvPr/>
        </p:nvSpPr>
        <p:spPr>
          <a:xfrm>
            <a:off x="6643323" y="1116660"/>
            <a:ext cx="4561726" cy="21601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446D8AC1-B6E1-4471-8430-D869C3B232E5}"/>
              </a:ext>
            </a:extLst>
          </p:cNvPr>
          <p:cNvSpPr/>
          <p:nvPr/>
        </p:nvSpPr>
        <p:spPr>
          <a:xfrm>
            <a:off x="7753777" y="1196297"/>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B432AAD0-3EBC-4D51-8E51-7EECAFE027AA}"/>
              </a:ext>
            </a:extLst>
          </p:cNvPr>
          <p:cNvSpPr/>
          <p:nvPr/>
        </p:nvSpPr>
        <p:spPr>
          <a:xfrm>
            <a:off x="9993449" y="1848505"/>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54C89485-1EEA-4D43-8E88-84E3AD110CF2}"/>
              </a:ext>
            </a:extLst>
          </p:cNvPr>
          <p:cNvSpPr/>
          <p:nvPr/>
        </p:nvSpPr>
        <p:spPr>
          <a:xfrm>
            <a:off x="8277555" y="2401704"/>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75E0E203-DFFC-4468-A2B0-9FB014FF403C}"/>
              </a:ext>
            </a:extLst>
          </p:cNvPr>
          <p:cNvSpPr/>
          <p:nvPr/>
        </p:nvSpPr>
        <p:spPr>
          <a:xfrm>
            <a:off x="7979927" y="1810994"/>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id="{AD996B4C-0980-40EA-A3C1-6AA9CBB58518}"/>
              </a:ext>
            </a:extLst>
          </p:cNvPr>
          <p:cNvSpPr/>
          <p:nvPr/>
        </p:nvSpPr>
        <p:spPr>
          <a:xfrm>
            <a:off x="5691883" y="1873216"/>
            <a:ext cx="759228" cy="88025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Arrow: Right 20">
            <a:extLst>
              <a:ext uri="{FF2B5EF4-FFF2-40B4-BE49-F238E27FC236}">
                <a16:creationId xmlns:a16="http://schemas.microsoft.com/office/drawing/2014/main" id="{1745D38B-06B7-481D-861A-7937CBADB61F}"/>
              </a:ext>
            </a:extLst>
          </p:cNvPr>
          <p:cNvSpPr/>
          <p:nvPr/>
        </p:nvSpPr>
        <p:spPr>
          <a:xfrm rot="5400000">
            <a:off x="2751659" y="3310848"/>
            <a:ext cx="759228" cy="880258"/>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FEE98673-AF74-48D7-8AFA-70C783380C21}"/>
              </a:ext>
            </a:extLst>
          </p:cNvPr>
          <p:cNvSpPr txBox="1"/>
          <p:nvPr/>
        </p:nvSpPr>
        <p:spPr>
          <a:xfrm>
            <a:off x="5532206" y="1224625"/>
            <a:ext cx="1111118" cy="646331"/>
          </a:xfrm>
          <a:prstGeom prst="rect">
            <a:avLst/>
          </a:prstGeom>
          <a:noFill/>
        </p:spPr>
        <p:txBody>
          <a:bodyPr wrap="square" rtlCol="0">
            <a:spAutoFit/>
          </a:bodyPr>
          <a:lstStyle/>
          <a:p>
            <a:r>
              <a:rPr lang="en-US" dirty="0"/>
              <a:t>Induced</a:t>
            </a:r>
          </a:p>
          <a:p>
            <a:r>
              <a:rPr lang="en-US" dirty="0"/>
              <a:t>Neighbor</a:t>
            </a:r>
          </a:p>
        </p:txBody>
      </p:sp>
      <p:sp>
        <p:nvSpPr>
          <p:cNvPr id="27" name="TextBox 26">
            <a:extLst>
              <a:ext uri="{FF2B5EF4-FFF2-40B4-BE49-F238E27FC236}">
                <a16:creationId xmlns:a16="http://schemas.microsoft.com/office/drawing/2014/main" id="{B0F7D76F-2B47-4833-9827-B517DBE209B1}"/>
              </a:ext>
            </a:extLst>
          </p:cNvPr>
          <p:cNvSpPr txBox="1"/>
          <p:nvPr/>
        </p:nvSpPr>
        <p:spPr>
          <a:xfrm>
            <a:off x="9105899" y="3452118"/>
            <a:ext cx="1743611" cy="369332"/>
          </a:xfrm>
          <a:prstGeom prst="rect">
            <a:avLst/>
          </a:prstGeom>
          <a:noFill/>
        </p:spPr>
        <p:txBody>
          <a:bodyPr wrap="square" rtlCol="0">
            <a:spAutoFit/>
          </a:bodyPr>
          <a:lstStyle/>
          <a:p>
            <a:r>
              <a:rPr lang="en-US" dirty="0"/>
              <a:t>Diffusion/Drift</a:t>
            </a:r>
          </a:p>
        </p:txBody>
      </p:sp>
      <p:sp>
        <p:nvSpPr>
          <p:cNvPr id="28" name="Arrow: Right 27">
            <a:extLst>
              <a:ext uri="{FF2B5EF4-FFF2-40B4-BE49-F238E27FC236}">
                <a16:creationId xmlns:a16="http://schemas.microsoft.com/office/drawing/2014/main" id="{C967CF1D-D005-4778-99DC-60A7AEDEE1F7}"/>
              </a:ext>
            </a:extLst>
          </p:cNvPr>
          <p:cNvSpPr/>
          <p:nvPr/>
        </p:nvSpPr>
        <p:spPr>
          <a:xfrm rot="5400000">
            <a:off x="8286156" y="3308827"/>
            <a:ext cx="759228" cy="880258"/>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AE7CA8F0-65F7-4342-9268-8EF5FBA52107}"/>
              </a:ext>
            </a:extLst>
          </p:cNvPr>
          <p:cNvSpPr/>
          <p:nvPr/>
        </p:nvSpPr>
        <p:spPr>
          <a:xfrm>
            <a:off x="6643323" y="4220849"/>
            <a:ext cx="4561726" cy="21601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8144239C-BDF8-468D-9C29-1865C60F03C6}"/>
              </a:ext>
            </a:extLst>
          </p:cNvPr>
          <p:cNvSpPr/>
          <p:nvPr/>
        </p:nvSpPr>
        <p:spPr>
          <a:xfrm>
            <a:off x="7753777" y="4300486"/>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998EB0B2-E79D-4424-A8B1-8B40365C2837}"/>
              </a:ext>
            </a:extLst>
          </p:cNvPr>
          <p:cNvSpPr/>
          <p:nvPr/>
        </p:nvSpPr>
        <p:spPr>
          <a:xfrm>
            <a:off x="8954676" y="4849165"/>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89CCEE77-F20C-4304-98CC-9ABE4BBA390B}"/>
              </a:ext>
            </a:extLst>
          </p:cNvPr>
          <p:cNvSpPr/>
          <p:nvPr/>
        </p:nvSpPr>
        <p:spPr>
          <a:xfrm>
            <a:off x="8277555" y="5505893"/>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D4E3CC8F-5753-4C69-B493-13D7A57C8670}"/>
              </a:ext>
            </a:extLst>
          </p:cNvPr>
          <p:cNvSpPr/>
          <p:nvPr/>
        </p:nvSpPr>
        <p:spPr>
          <a:xfrm>
            <a:off x="7979927" y="4915183"/>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Arrow: Right 33">
            <a:extLst>
              <a:ext uri="{FF2B5EF4-FFF2-40B4-BE49-F238E27FC236}">
                <a16:creationId xmlns:a16="http://schemas.microsoft.com/office/drawing/2014/main" id="{3D523644-6856-46E7-9525-1A5FFCDA46B3}"/>
              </a:ext>
            </a:extLst>
          </p:cNvPr>
          <p:cNvSpPr/>
          <p:nvPr/>
        </p:nvSpPr>
        <p:spPr>
          <a:xfrm>
            <a:off x="5690348" y="5044519"/>
            <a:ext cx="759228" cy="88025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62F62A70-B06C-4F69-8693-BDC55956558F}"/>
              </a:ext>
            </a:extLst>
          </p:cNvPr>
          <p:cNvSpPr txBox="1"/>
          <p:nvPr/>
        </p:nvSpPr>
        <p:spPr>
          <a:xfrm>
            <a:off x="5530671" y="4395928"/>
            <a:ext cx="1111118" cy="646331"/>
          </a:xfrm>
          <a:prstGeom prst="rect">
            <a:avLst/>
          </a:prstGeom>
          <a:noFill/>
        </p:spPr>
        <p:txBody>
          <a:bodyPr wrap="square" rtlCol="0">
            <a:spAutoFit/>
          </a:bodyPr>
          <a:lstStyle/>
          <a:p>
            <a:r>
              <a:rPr lang="en-US" dirty="0"/>
              <a:t>Induced</a:t>
            </a:r>
          </a:p>
          <a:p>
            <a:r>
              <a:rPr lang="en-US" dirty="0"/>
              <a:t>Neighbor</a:t>
            </a:r>
          </a:p>
        </p:txBody>
      </p:sp>
      <p:cxnSp>
        <p:nvCxnSpPr>
          <p:cNvPr id="23" name="Straight Arrow Connector 22">
            <a:extLst>
              <a:ext uri="{FF2B5EF4-FFF2-40B4-BE49-F238E27FC236}">
                <a16:creationId xmlns:a16="http://schemas.microsoft.com/office/drawing/2014/main" id="{365135FB-201A-48A8-86C7-FF273462294C}"/>
              </a:ext>
            </a:extLst>
          </p:cNvPr>
          <p:cNvCxnSpPr>
            <a:cxnSpLocks/>
          </p:cNvCxnSpPr>
          <p:nvPr/>
        </p:nvCxnSpPr>
        <p:spPr>
          <a:xfrm flipH="1">
            <a:off x="9815567" y="4189443"/>
            <a:ext cx="11459" cy="310638"/>
          </a:xfrm>
          <a:prstGeom prst="straightConnector1">
            <a:avLst/>
          </a:prstGeom>
          <a:ln w="38100">
            <a:headEnd type="triangle"/>
            <a:tailEnd type="triangle"/>
          </a:ln>
        </p:spPr>
        <p:style>
          <a:lnRef idx="1">
            <a:schemeClr val="accent2"/>
          </a:lnRef>
          <a:fillRef idx="0">
            <a:schemeClr val="accent2"/>
          </a:fillRef>
          <a:effectRef idx="0">
            <a:schemeClr val="accent2"/>
          </a:effectRef>
          <a:fontRef idx="minor">
            <a:schemeClr val="tx1"/>
          </a:fontRef>
        </p:style>
      </p:cxnSp>
      <p:cxnSp>
        <p:nvCxnSpPr>
          <p:cNvPr id="24" name="Straight Arrow Connector 23">
            <a:extLst>
              <a:ext uri="{FF2B5EF4-FFF2-40B4-BE49-F238E27FC236}">
                <a16:creationId xmlns:a16="http://schemas.microsoft.com/office/drawing/2014/main" id="{27378254-4221-441F-A5E6-4E3B245D020C}"/>
              </a:ext>
            </a:extLst>
          </p:cNvPr>
          <p:cNvCxnSpPr>
            <a:cxnSpLocks/>
          </p:cNvCxnSpPr>
          <p:nvPr/>
        </p:nvCxnSpPr>
        <p:spPr>
          <a:xfrm>
            <a:off x="9827025" y="6029018"/>
            <a:ext cx="0" cy="320566"/>
          </a:xfrm>
          <a:prstGeom prst="straightConnector1">
            <a:avLst/>
          </a:prstGeom>
          <a:ln w="38100">
            <a:headEnd type="triangle"/>
            <a:tailEnd type="triangle"/>
          </a:ln>
        </p:spPr>
        <p:style>
          <a:lnRef idx="1">
            <a:schemeClr val="accent2"/>
          </a:lnRef>
          <a:fillRef idx="0">
            <a:schemeClr val="accent2"/>
          </a:fillRef>
          <a:effectRef idx="0">
            <a:schemeClr val="accent2"/>
          </a:effectRef>
          <a:fontRef idx="minor">
            <a:schemeClr val="tx1"/>
          </a:fontRef>
        </p:style>
      </p:cxnSp>
      <p:sp>
        <p:nvSpPr>
          <p:cNvPr id="36" name="TextBox 35">
            <a:extLst>
              <a:ext uri="{FF2B5EF4-FFF2-40B4-BE49-F238E27FC236}">
                <a16:creationId xmlns:a16="http://schemas.microsoft.com/office/drawing/2014/main" id="{212FC52E-6AA1-469D-B82A-2F3E9A5F46BA}"/>
              </a:ext>
            </a:extLst>
          </p:cNvPr>
          <p:cNvSpPr txBox="1"/>
          <p:nvPr/>
        </p:nvSpPr>
        <p:spPr>
          <a:xfrm>
            <a:off x="9821296" y="4160096"/>
            <a:ext cx="2641866" cy="369332"/>
          </a:xfrm>
          <a:prstGeom prst="rect">
            <a:avLst/>
          </a:prstGeom>
          <a:noFill/>
        </p:spPr>
        <p:txBody>
          <a:bodyPr wrap="square" rtlCol="0">
            <a:spAutoFit/>
          </a:bodyPr>
          <a:lstStyle/>
          <a:p>
            <a:r>
              <a:rPr lang="en-US" dirty="0"/>
              <a:t>Gap to Top Electrode </a:t>
            </a:r>
          </a:p>
        </p:txBody>
      </p:sp>
      <p:sp>
        <p:nvSpPr>
          <p:cNvPr id="37" name="TextBox 36">
            <a:extLst>
              <a:ext uri="{FF2B5EF4-FFF2-40B4-BE49-F238E27FC236}">
                <a16:creationId xmlns:a16="http://schemas.microsoft.com/office/drawing/2014/main" id="{1944AFB3-5520-48E0-9411-C2D1CD45877A}"/>
              </a:ext>
            </a:extLst>
          </p:cNvPr>
          <p:cNvSpPr txBox="1"/>
          <p:nvPr/>
        </p:nvSpPr>
        <p:spPr>
          <a:xfrm>
            <a:off x="9815567" y="6029018"/>
            <a:ext cx="2641866" cy="369332"/>
          </a:xfrm>
          <a:prstGeom prst="rect">
            <a:avLst/>
          </a:prstGeom>
          <a:noFill/>
        </p:spPr>
        <p:txBody>
          <a:bodyPr wrap="square" rtlCol="0">
            <a:spAutoFit/>
          </a:bodyPr>
          <a:lstStyle/>
          <a:p>
            <a:r>
              <a:rPr lang="en-US" dirty="0"/>
              <a:t>Gap to </a:t>
            </a:r>
            <a:r>
              <a:rPr lang="en-US" dirty="0" err="1"/>
              <a:t>Btm</a:t>
            </a:r>
            <a:r>
              <a:rPr lang="en-US" dirty="0"/>
              <a:t> Electrode </a:t>
            </a:r>
          </a:p>
        </p:txBody>
      </p:sp>
      <p:sp>
        <p:nvSpPr>
          <p:cNvPr id="43" name="TextBox 42">
            <a:extLst>
              <a:ext uri="{FF2B5EF4-FFF2-40B4-BE49-F238E27FC236}">
                <a16:creationId xmlns:a16="http://schemas.microsoft.com/office/drawing/2014/main" id="{0DC28F96-CAC1-4082-8215-F3B7CD2124AF}"/>
              </a:ext>
            </a:extLst>
          </p:cNvPr>
          <p:cNvSpPr txBox="1"/>
          <p:nvPr/>
        </p:nvSpPr>
        <p:spPr>
          <a:xfrm>
            <a:off x="5634000" y="-158532"/>
            <a:ext cx="8264302" cy="1200329"/>
          </a:xfrm>
          <a:prstGeom prst="rect">
            <a:avLst/>
          </a:prstGeom>
          <a:noFill/>
        </p:spPr>
        <p:txBody>
          <a:bodyPr wrap="square" rtlCol="0">
            <a:spAutoFit/>
          </a:bodyPr>
          <a:lstStyle/>
          <a:p>
            <a:r>
              <a:rPr lang="en-US" dirty="0"/>
              <a:t>How does E-field or Current worsen Induced Neighbor or Diffusion/Drift?</a:t>
            </a:r>
          </a:p>
          <a:p>
            <a:r>
              <a:rPr lang="en-US" dirty="0"/>
              <a:t>BIP is Arrhenius. </a:t>
            </a:r>
            <a:r>
              <a:rPr lang="en-US" dirty="0" err="1"/>
              <a:t>Ie</a:t>
            </a:r>
            <a:r>
              <a:rPr lang="en-US" dirty="0"/>
              <a:t>. Higher temp accelerates single process. Dominant single process.</a:t>
            </a:r>
          </a:p>
          <a:p>
            <a:r>
              <a:rPr lang="en-US" dirty="0"/>
              <a:t>Induced Neighbor and Diffusion are working together model below</a:t>
            </a:r>
          </a:p>
          <a:p>
            <a:r>
              <a:rPr lang="en-US" dirty="0"/>
              <a:t>Missing: explanation for the kink in H vs V</a:t>
            </a:r>
          </a:p>
        </p:txBody>
      </p:sp>
      <p:sp>
        <p:nvSpPr>
          <p:cNvPr id="44" name="TextBox 43">
            <a:extLst>
              <a:ext uri="{FF2B5EF4-FFF2-40B4-BE49-F238E27FC236}">
                <a16:creationId xmlns:a16="http://schemas.microsoft.com/office/drawing/2014/main" id="{5C67E5F1-677D-4260-BBE8-4DE953A58B11}"/>
              </a:ext>
            </a:extLst>
          </p:cNvPr>
          <p:cNvSpPr txBox="1"/>
          <p:nvPr/>
        </p:nvSpPr>
        <p:spPr>
          <a:xfrm>
            <a:off x="9764082" y="4846516"/>
            <a:ext cx="1953488" cy="923330"/>
          </a:xfrm>
          <a:prstGeom prst="rect">
            <a:avLst/>
          </a:prstGeom>
          <a:noFill/>
        </p:spPr>
        <p:txBody>
          <a:bodyPr wrap="square" rtlCol="0">
            <a:spAutoFit/>
          </a:bodyPr>
          <a:lstStyle/>
          <a:p>
            <a:r>
              <a:rPr lang="en-US" dirty="0"/>
              <a:t>Combined gap is smaller than UNI</a:t>
            </a:r>
          </a:p>
          <a:p>
            <a:r>
              <a:rPr lang="en-US" dirty="0">
                <a:sym typeface="Wingdings" panose="05000000000000000000" pitchFamily="2" charset="2"/>
              </a:rPr>
              <a:t></a:t>
            </a:r>
            <a:r>
              <a:rPr lang="en-US" dirty="0"/>
              <a:t>Shorter TTF</a:t>
            </a:r>
          </a:p>
        </p:txBody>
      </p:sp>
      <p:sp>
        <p:nvSpPr>
          <p:cNvPr id="45" name="TextBox 44">
            <a:extLst>
              <a:ext uri="{FF2B5EF4-FFF2-40B4-BE49-F238E27FC236}">
                <a16:creationId xmlns:a16="http://schemas.microsoft.com/office/drawing/2014/main" id="{DDB9097F-BB0B-4FF6-838E-47EC5E6F43E8}"/>
              </a:ext>
            </a:extLst>
          </p:cNvPr>
          <p:cNvSpPr txBox="1"/>
          <p:nvPr/>
        </p:nvSpPr>
        <p:spPr>
          <a:xfrm>
            <a:off x="-1904928" y="1177443"/>
            <a:ext cx="2675500" cy="2031325"/>
          </a:xfrm>
          <a:prstGeom prst="rect">
            <a:avLst/>
          </a:prstGeom>
          <a:noFill/>
        </p:spPr>
        <p:txBody>
          <a:bodyPr wrap="square" rtlCol="0">
            <a:spAutoFit/>
          </a:bodyPr>
          <a:lstStyle/>
          <a:p>
            <a:pPr marL="285750" indent="-285750">
              <a:buFont typeface="Arial" panose="020B0604020202020204" pitchFamily="34" charset="0"/>
              <a:buChar char="•"/>
            </a:pPr>
            <a:r>
              <a:rPr lang="en-US" dirty="0"/>
              <a:t>Initial state has some defects</a:t>
            </a:r>
          </a:p>
          <a:p>
            <a:pPr marL="285750" indent="-285750">
              <a:buFont typeface="Arial" panose="020B0604020202020204" pitchFamily="34" charset="0"/>
              <a:buChar char="•"/>
            </a:pPr>
            <a:r>
              <a:rPr lang="en-US" dirty="0"/>
              <a:t>Are most of the initial defects at the interface?</a:t>
            </a:r>
          </a:p>
          <a:p>
            <a:pPr marL="285750" indent="-285750">
              <a:buFont typeface="Arial" panose="020B0604020202020204" pitchFamily="34" charset="0"/>
              <a:buChar char="•"/>
            </a:pPr>
            <a:r>
              <a:rPr lang="en-US" dirty="0"/>
              <a:t>Do most of the defects form at the interface?</a:t>
            </a:r>
          </a:p>
        </p:txBody>
      </p:sp>
    </p:spTree>
    <p:extLst>
      <p:ext uri="{BB962C8B-B14F-4D97-AF65-F5344CB8AC3E}">
        <p14:creationId xmlns:p14="http://schemas.microsoft.com/office/powerpoint/2010/main" val="42867331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67139-9177-4B08-825E-80D908089905}"/>
              </a:ext>
            </a:extLst>
          </p:cNvPr>
          <p:cNvSpPr>
            <a:spLocks noGrp="1"/>
          </p:cNvSpPr>
          <p:nvPr>
            <p:ph type="title"/>
          </p:nvPr>
        </p:nvSpPr>
        <p:spPr>
          <a:xfrm>
            <a:off x="829065" y="0"/>
            <a:ext cx="4870454" cy="758669"/>
          </a:xfrm>
        </p:spPr>
        <p:txBody>
          <a:bodyPr/>
          <a:lstStyle/>
          <a:p>
            <a:r>
              <a:rPr lang="en-US" dirty="0"/>
              <a:t>Possible Model UNI</a:t>
            </a:r>
          </a:p>
        </p:txBody>
      </p:sp>
      <p:sp>
        <p:nvSpPr>
          <p:cNvPr id="5" name="Rectangle 4">
            <a:extLst>
              <a:ext uri="{FF2B5EF4-FFF2-40B4-BE49-F238E27FC236}">
                <a16:creationId xmlns:a16="http://schemas.microsoft.com/office/drawing/2014/main" id="{672255A6-1230-497D-A25A-DDF72B03E192}"/>
              </a:ext>
            </a:extLst>
          </p:cNvPr>
          <p:cNvSpPr/>
          <p:nvPr/>
        </p:nvSpPr>
        <p:spPr>
          <a:xfrm>
            <a:off x="850410" y="1116660"/>
            <a:ext cx="4561726" cy="21601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F360504E-684C-4CD2-954C-FF90EF378616}"/>
              </a:ext>
            </a:extLst>
          </p:cNvPr>
          <p:cNvSpPr/>
          <p:nvPr/>
        </p:nvSpPr>
        <p:spPr>
          <a:xfrm>
            <a:off x="1960864" y="1196297"/>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13E847E5-4FAE-4F78-9A49-307D9A1A51FC}"/>
              </a:ext>
            </a:extLst>
          </p:cNvPr>
          <p:cNvSpPr/>
          <p:nvPr/>
        </p:nvSpPr>
        <p:spPr>
          <a:xfrm>
            <a:off x="4200536" y="1848505"/>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DE8FFBB9-F208-4E92-BF45-485CD864C8D6}"/>
              </a:ext>
            </a:extLst>
          </p:cNvPr>
          <p:cNvSpPr/>
          <p:nvPr/>
        </p:nvSpPr>
        <p:spPr>
          <a:xfrm>
            <a:off x="2484642" y="2401704"/>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F938A4F-7ADD-4F14-9909-65A936F5AF37}"/>
              </a:ext>
            </a:extLst>
          </p:cNvPr>
          <p:cNvSpPr/>
          <p:nvPr/>
        </p:nvSpPr>
        <p:spPr>
          <a:xfrm>
            <a:off x="850410" y="4160884"/>
            <a:ext cx="4561726" cy="21601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7B05E5FD-400B-49CA-A5A1-426F00DF1C49}"/>
              </a:ext>
            </a:extLst>
          </p:cNvPr>
          <p:cNvSpPr/>
          <p:nvPr/>
        </p:nvSpPr>
        <p:spPr>
          <a:xfrm>
            <a:off x="1930576" y="5006556"/>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39FF9C5F-D920-470A-9442-29D31A24EF56}"/>
              </a:ext>
            </a:extLst>
          </p:cNvPr>
          <p:cNvSpPr/>
          <p:nvPr/>
        </p:nvSpPr>
        <p:spPr>
          <a:xfrm>
            <a:off x="4180412" y="5644106"/>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F228409-3EDE-4022-802B-60966B9EFC32}"/>
              </a:ext>
            </a:extLst>
          </p:cNvPr>
          <p:cNvSpPr/>
          <p:nvPr/>
        </p:nvSpPr>
        <p:spPr>
          <a:xfrm>
            <a:off x="2454354" y="5644106"/>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248FCA7-2A9E-41ED-99E8-955C6945BA2D}"/>
              </a:ext>
            </a:extLst>
          </p:cNvPr>
          <p:cNvSpPr/>
          <p:nvPr/>
        </p:nvSpPr>
        <p:spPr>
          <a:xfrm>
            <a:off x="6779864" y="4140882"/>
            <a:ext cx="4561726" cy="21601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6CF3A633-1AAF-4301-93C2-5A919AFFC62F}"/>
              </a:ext>
            </a:extLst>
          </p:cNvPr>
          <p:cNvSpPr/>
          <p:nvPr/>
        </p:nvSpPr>
        <p:spPr>
          <a:xfrm>
            <a:off x="7860030" y="5001560"/>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75D4011D-DF33-4077-B427-1DE1F1029FAD}"/>
              </a:ext>
            </a:extLst>
          </p:cNvPr>
          <p:cNvSpPr/>
          <p:nvPr/>
        </p:nvSpPr>
        <p:spPr>
          <a:xfrm>
            <a:off x="10109866" y="5624104"/>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925B2534-7C2E-4A5E-8FAC-636FC2EAC9D7}"/>
              </a:ext>
            </a:extLst>
          </p:cNvPr>
          <p:cNvSpPr/>
          <p:nvPr/>
        </p:nvSpPr>
        <p:spPr>
          <a:xfrm>
            <a:off x="8383808" y="5624104"/>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0605F632-D8F9-4C0D-8126-BA553CA77EEE}"/>
              </a:ext>
            </a:extLst>
          </p:cNvPr>
          <p:cNvSpPr/>
          <p:nvPr/>
        </p:nvSpPr>
        <p:spPr>
          <a:xfrm>
            <a:off x="8984948" y="5604101"/>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Arrow Connector 24">
            <a:extLst>
              <a:ext uri="{FF2B5EF4-FFF2-40B4-BE49-F238E27FC236}">
                <a16:creationId xmlns:a16="http://schemas.microsoft.com/office/drawing/2014/main" id="{6DD03EA0-2E73-4970-90D5-B6199B2885CE}"/>
              </a:ext>
            </a:extLst>
          </p:cNvPr>
          <p:cNvCxnSpPr>
            <a:cxnSpLocks/>
          </p:cNvCxnSpPr>
          <p:nvPr/>
        </p:nvCxnSpPr>
        <p:spPr>
          <a:xfrm>
            <a:off x="8524331" y="4160884"/>
            <a:ext cx="0" cy="847932"/>
          </a:xfrm>
          <a:prstGeom prst="straightConnector1">
            <a:avLst/>
          </a:prstGeom>
          <a:ln w="76200">
            <a:headEnd type="triangle"/>
            <a:tailEnd type="triangle"/>
          </a:ln>
        </p:spPr>
        <p:style>
          <a:lnRef idx="1">
            <a:schemeClr val="accent2"/>
          </a:lnRef>
          <a:fillRef idx="0">
            <a:schemeClr val="accent2"/>
          </a:fillRef>
          <a:effectRef idx="0">
            <a:schemeClr val="accent2"/>
          </a:effectRef>
          <a:fontRef idx="minor">
            <a:schemeClr val="tx1"/>
          </a:fontRef>
        </p:style>
      </p:cxnSp>
      <p:sp>
        <p:nvSpPr>
          <p:cNvPr id="27" name="TextBox 26">
            <a:extLst>
              <a:ext uri="{FF2B5EF4-FFF2-40B4-BE49-F238E27FC236}">
                <a16:creationId xmlns:a16="http://schemas.microsoft.com/office/drawing/2014/main" id="{04E94BA0-E5EC-46E6-A3AD-D09BEC8441FB}"/>
              </a:ext>
            </a:extLst>
          </p:cNvPr>
          <p:cNvSpPr txBox="1"/>
          <p:nvPr/>
        </p:nvSpPr>
        <p:spPr>
          <a:xfrm>
            <a:off x="3571402" y="3454140"/>
            <a:ext cx="3452117" cy="646331"/>
          </a:xfrm>
          <a:prstGeom prst="rect">
            <a:avLst/>
          </a:prstGeom>
          <a:noFill/>
        </p:spPr>
        <p:txBody>
          <a:bodyPr wrap="square" rtlCol="0">
            <a:spAutoFit/>
          </a:bodyPr>
          <a:lstStyle/>
          <a:p>
            <a:r>
              <a:rPr lang="en-US" dirty="0"/>
              <a:t>Diffusion/Drift</a:t>
            </a:r>
          </a:p>
          <a:p>
            <a:r>
              <a:rPr lang="en-US" dirty="0"/>
              <a:t>*Would there a shielding effect?</a:t>
            </a:r>
          </a:p>
        </p:txBody>
      </p:sp>
      <p:sp>
        <p:nvSpPr>
          <p:cNvPr id="28" name="Arrow: Right 27">
            <a:extLst>
              <a:ext uri="{FF2B5EF4-FFF2-40B4-BE49-F238E27FC236}">
                <a16:creationId xmlns:a16="http://schemas.microsoft.com/office/drawing/2014/main" id="{16AF48C2-64CB-48F0-8DBE-5356B8D14641}"/>
              </a:ext>
            </a:extLst>
          </p:cNvPr>
          <p:cNvSpPr/>
          <p:nvPr/>
        </p:nvSpPr>
        <p:spPr>
          <a:xfrm rot="5400000">
            <a:off x="2751659" y="3310848"/>
            <a:ext cx="759228" cy="880258"/>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9" name="Arrow: Right 28">
            <a:extLst>
              <a:ext uri="{FF2B5EF4-FFF2-40B4-BE49-F238E27FC236}">
                <a16:creationId xmlns:a16="http://schemas.microsoft.com/office/drawing/2014/main" id="{00CDCF46-B1A7-49A1-BFAC-FE48825BE27D}"/>
              </a:ext>
            </a:extLst>
          </p:cNvPr>
          <p:cNvSpPr/>
          <p:nvPr/>
        </p:nvSpPr>
        <p:spPr>
          <a:xfrm>
            <a:off x="5691883" y="1873216"/>
            <a:ext cx="759228" cy="88025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F519A675-0EC4-4BAB-8556-A51BD50DFFDA}"/>
              </a:ext>
            </a:extLst>
          </p:cNvPr>
          <p:cNvSpPr txBox="1"/>
          <p:nvPr/>
        </p:nvSpPr>
        <p:spPr>
          <a:xfrm>
            <a:off x="5532206" y="1224625"/>
            <a:ext cx="1111118" cy="646331"/>
          </a:xfrm>
          <a:prstGeom prst="rect">
            <a:avLst/>
          </a:prstGeom>
          <a:noFill/>
        </p:spPr>
        <p:txBody>
          <a:bodyPr wrap="square" rtlCol="0">
            <a:spAutoFit/>
          </a:bodyPr>
          <a:lstStyle/>
          <a:p>
            <a:r>
              <a:rPr lang="en-US" dirty="0"/>
              <a:t>Induced</a:t>
            </a:r>
          </a:p>
          <a:p>
            <a:r>
              <a:rPr lang="en-US" dirty="0"/>
              <a:t>Neighbor</a:t>
            </a:r>
          </a:p>
        </p:txBody>
      </p:sp>
      <p:sp>
        <p:nvSpPr>
          <p:cNvPr id="31" name="Arrow: Right 30">
            <a:extLst>
              <a:ext uri="{FF2B5EF4-FFF2-40B4-BE49-F238E27FC236}">
                <a16:creationId xmlns:a16="http://schemas.microsoft.com/office/drawing/2014/main" id="{9A10599B-F85E-47F5-8D65-1FE0BCDCEF2D}"/>
              </a:ext>
            </a:extLst>
          </p:cNvPr>
          <p:cNvSpPr/>
          <p:nvPr/>
        </p:nvSpPr>
        <p:spPr>
          <a:xfrm>
            <a:off x="5691883" y="5008816"/>
            <a:ext cx="759228" cy="880258"/>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4FFC6D3E-AE20-4CD5-8EA5-C7DE15E7D276}"/>
              </a:ext>
            </a:extLst>
          </p:cNvPr>
          <p:cNvSpPr txBox="1"/>
          <p:nvPr/>
        </p:nvSpPr>
        <p:spPr>
          <a:xfrm>
            <a:off x="5532206" y="4360225"/>
            <a:ext cx="1111118" cy="646331"/>
          </a:xfrm>
          <a:prstGeom prst="rect">
            <a:avLst/>
          </a:prstGeom>
          <a:noFill/>
        </p:spPr>
        <p:txBody>
          <a:bodyPr wrap="square" rtlCol="0">
            <a:spAutoFit/>
          </a:bodyPr>
          <a:lstStyle/>
          <a:p>
            <a:r>
              <a:rPr lang="en-US" dirty="0"/>
              <a:t>Induced</a:t>
            </a:r>
          </a:p>
          <a:p>
            <a:r>
              <a:rPr lang="en-US" dirty="0"/>
              <a:t>Neighbor</a:t>
            </a:r>
          </a:p>
        </p:txBody>
      </p:sp>
      <p:sp>
        <p:nvSpPr>
          <p:cNvPr id="33" name="Rectangle 32">
            <a:extLst>
              <a:ext uri="{FF2B5EF4-FFF2-40B4-BE49-F238E27FC236}">
                <a16:creationId xmlns:a16="http://schemas.microsoft.com/office/drawing/2014/main" id="{96A04639-79FC-4536-9342-339C6692F6F1}"/>
              </a:ext>
            </a:extLst>
          </p:cNvPr>
          <p:cNvSpPr/>
          <p:nvPr/>
        </p:nvSpPr>
        <p:spPr>
          <a:xfrm>
            <a:off x="6779864" y="1113036"/>
            <a:ext cx="4561726" cy="21601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EF494F87-FE16-4393-BBCC-869801C7B4AF}"/>
              </a:ext>
            </a:extLst>
          </p:cNvPr>
          <p:cNvSpPr/>
          <p:nvPr/>
        </p:nvSpPr>
        <p:spPr>
          <a:xfrm>
            <a:off x="7890318" y="1192673"/>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32E160AC-B868-4166-BB44-591707313935}"/>
              </a:ext>
            </a:extLst>
          </p:cNvPr>
          <p:cNvSpPr/>
          <p:nvPr/>
        </p:nvSpPr>
        <p:spPr>
          <a:xfrm>
            <a:off x="10129990" y="1844881"/>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350541EF-0F6C-410B-A276-E54841D95C71}"/>
              </a:ext>
            </a:extLst>
          </p:cNvPr>
          <p:cNvSpPr/>
          <p:nvPr/>
        </p:nvSpPr>
        <p:spPr>
          <a:xfrm>
            <a:off x="8414096" y="2398080"/>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B7E13165-A9B2-4497-BA45-47F500DB534B}"/>
              </a:ext>
            </a:extLst>
          </p:cNvPr>
          <p:cNvSpPr txBox="1"/>
          <p:nvPr/>
        </p:nvSpPr>
        <p:spPr>
          <a:xfrm>
            <a:off x="9105899" y="3410191"/>
            <a:ext cx="1611200" cy="369332"/>
          </a:xfrm>
          <a:prstGeom prst="rect">
            <a:avLst/>
          </a:prstGeom>
          <a:noFill/>
        </p:spPr>
        <p:txBody>
          <a:bodyPr wrap="square" rtlCol="0">
            <a:spAutoFit/>
          </a:bodyPr>
          <a:lstStyle/>
          <a:p>
            <a:r>
              <a:rPr lang="en-US" dirty="0"/>
              <a:t>Diffusion/Drift</a:t>
            </a:r>
          </a:p>
        </p:txBody>
      </p:sp>
      <p:sp>
        <p:nvSpPr>
          <p:cNvPr id="38" name="Arrow: Right 37">
            <a:extLst>
              <a:ext uri="{FF2B5EF4-FFF2-40B4-BE49-F238E27FC236}">
                <a16:creationId xmlns:a16="http://schemas.microsoft.com/office/drawing/2014/main" id="{C45D4EE9-E562-4803-8C2B-DBEAECF9C7FA}"/>
              </a:ext>
            </a:extLst>
          </p:cNvPr>
          <p:cNvSpPr/>
          <p:nvPr/>
        </p:nvSpPr>
        <p:spPr>
          <a:xfrm rot="5400000">
            <a:off x="8286156" y="3266900"/>
            <a:ext cx="759228" cy="880258"/>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BB6AAF94-22CE-4A41-9E4E-C87B514C3C2B}"/>
              </a:ext>
            </a:extLst>
          </p:cNvPr>
          <p:cNvSpPr/>
          <p:nvPr/>
        </p:nvSpPr>
        <p:spPr>
          <a:xfrm>
            <a:off x="8984947" y="2018233"/>
            <a:ext cx="676919" cy="676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A9259BBE-ED77-48D4-BB44-AB4DDC1F5CF7}"/>
              </a:ext>
            </a:extLst>
          </p:cNvPr>
          <p:cNvSpPr txBox="1"/>
          <p:nvPr/>
        </p:nvSpPr>
        <p:spPr>
          <a:xfrm>
            <a:off x="8612028" y="4223657"/>
            <a:ext cx="2641866" cy="923330"/>
          </a:xfrm>
          <a:prstGeom prst="rect">
            <a:avLst/>
          </a:prstGeom>
          <a:noFill/>
        </p:spPr>
        <p:txBody>
          <a:bodyPr wrap="square" rtlCol="0">
            <a:spAutoFit/>
          </a:bodyPr>
          <a:lstStyle/>
          <a:p>
            <a:r>
              <a:rPr lang="en-US" dirty="0"/>
              <a:t>Gap to Top Electrode</a:t>
            </a:r>
          </a:p>
          <a:p>
            <a:r>
              <a:rPr lang="en-US" dirty="0"/>
              <a:t>Gap is larger than BIP</a:t>
            </a:r>
          </a:p>
          <a:p>
            <a:r>
              <a:rPr lang="en-US" dirty="0">
                <a:sym typeface="Wingdings" panose="05000000000000000000" pitchFamily="2" charset="2"/>
              </a:rPr>
              <a:t> </a:t>
            </a:r>
            <a:r>
              <a:rPr lang="en-US" dirty="0"/>
              <a:t>Longer TTF </a:t>
            </a:r>
          </a:p>
        </p:txBody>
      </p:sp>
      <p:sp>
        <p:nvSpPr>
          <p:cNvPr id="41" name="TextBox 40">
            <a:extLst>
              <a:ext uri="{FF2B5EF4-FFF2-40B4-BE49-F238E27FC236}">
                <a16:creationId xmlns:a16="http://schemas.microsoft.com/office/drawing/2014/main" id="{DE187F23-E008-4AF3-9BBC-8D478FAE0072}"/>
              </a:ext>
            </a:extLst>
          </p:cNvPr>
          <p:cNvSpPr txBox="1"/>
          <p:nvPr/>
        </p:nvSpPr>
        <p:spPr>
          <a:xfrm>
            <a:off x="5691883" y="-562470"/>
            <a:ext cx="9888034" cy="1477328"/>
          </a:xfrm>
          <a:prstGeom prst="rect">
            <a:avLst/>
          </a:prstGeom>
          <a:noFill/>
        </p:spPr>
        <p:txBody>
          <a:bodyPr wrap="square" rtlCol="0">
            <a:spAutoFit/>
          </a:bodyPr>
          <a:lstStyle/>
          <a:p>
            <a:r>
              <a:rPr lang="en-US" dirty="0"/>
              <a:t>How does E-field or Current worsen Induced Neighbor or Diffusion/Drift?</a:t>
            </a:r>
          </a:p>
          <a:p>
            <a:r>
              <a:rPr lang="en-US" dirty="0"/>
              <a:t>UNI is non-Arrhenius. </a:t>
            </a:r>
            <a:r>
              <a:rPr lang="en-US" dirty="0" err="1"/>
              <a:t>Ie</a:t>
            </a:r>
            <a:r>
              <a:rPr lang="en-US" dirty="0"/>
              <a:t>. Higher temp accelerates multiple processes. No dominant single process.</a:t>
            </a:r>
          </a:p>
          <a:p>
            <a:r>
              <a:rPr lang="en-US" dirty="0"/>
              <a:t>Induced Neighbor and Diffusion are working against each other in model below </a:t>
            </a:r>
          </a:p>
          <a:p>
            <a:r>
              <a:rPr lang="en-US" dirty="0"/>
              <a:t>UNI MTTF approaches BIP MTTF at higher temp.</a:t>
            </a:r>
          </a:p>
          <a:p>
            <a:r>
              <a:rPr lang="en-US" dirty="0"/>
              <a:t>Main difference in UNI+ and UNI- is SH.</a:t>
            </a:r>
          </a:p>
        </p:txBody>
      </p:sp>
      <p:sp>
        <p:nvSpPr>
          <p:cNvPr id="43" name="TextBox 42">
            <a:extLst>
              <a:ext uri="{FF2B5EF4-FFF2-40B4-BE49-F238E27FC236}">
                <a16:creationId xmlns:a16="http://schemas.microsoft.com/office/drawing/2014/main" id="{B0C54913-DB28-4C0F-ACE1-DAE4B08AA0DC}"/>
              </a:ext>
            </a:extLst>
          </p:cNvPr>
          <p:cNvSpPr txBox="1"/>
          <p:nvPr/>
        </p:nvSpPr>
        <p:spPr>
          <a:xfrm>
            <a:off x="10806909" y="5448945"/>
            <a:ext cx="3207042" cy="923330"/>
          </a:xfrm>
          <a:prstGeom prst="rect">
            <a:avLst/>
          </a:prstGeom>
          <a:noFill/>
        </p:spPr>
        <p:txBody>
          <a:bodyPr wrap="square" rtlCol="0">
            <a:spAutoFit/>
          </a:bodyPr>
          <a:lstStyle/>
          <a:p>
            <a:r>
              <a:rPr lang="en-US" dirty="0"/>
              <a:t>Might be harder for defects to diffuse at the interface due to lattice mismatch</a:t>
            </a:r>
          </a:p>
        </p:txBody>
      </p:sp>
      <p:sp>
        <p:nvSpPr>
          <p:cNvPr id="44" name="TextBox 43">
            <a:extLst>
              <a:ext uri="{FF2B5EF4-FFF2-40B4-BE49-F238E27FC236}">
                <a16:creationId xmlns:a16="http://schemas.microsoft.com/office/drawing/2014/main" id="{541D031B-BFD0-4A3D-B4A4-A15B9751B8CE}"/>
              </a:ext>
            </a:extLst>
          </p:cNvPr>
          <p:cNvSpPr txBox="1"/>
          <p:nvPr/>
        </p:nvSpPr>
        <p:spPr>
          <a:xfrm>
            <a:off x="-1904928" y="1177443"/>
            <a:ext cx="2675500" cy="2031325"/>
          </a:xfrm>
          <a:prstGeom prst="rect">
            <a:avLst/>
          </a:prstGeom>
          <a:noFill/>
        </p:spPr>
        <p:txBody>
          <a:bodyPr wrap="square" rtlCol="0">
            <a:spAutoFit/>
          </a:bodyPr>
          <a:lstStyle/>
          <a:p>
            <a:pPr marL="285750" indent="-285750">
              <a:buFont typeface="Arial" panose="020B0604020202020204" pitchFamily="34" charset="0"/>
              <a:buChar char="•"/>
            </a:pPr>
            <a:r>
              <a:rPr lang="en-US" dirty="0"/>
              <a:t>Initial state has some defects</a:t>
            </a:r>
          </a:p>
          <a:p>
            <a:pPr marL="285750" indent="-285750">
              <a:buFont typeface="Arial" panose="020B0604020202020204" pitchFamily="34" charset="0"/>
              <a:buChar char="•"/>
            </a:pPr>
            <a:r>
              <a:rPr lang="en-US" dirty="0"/>
              <a:t>Are most of the initial defects at the interface?</a:t>
            </a:r>
          </a:p>
          <a:p>
            <a:pPr marL="285750" indent="-285750">
              <a:buFont typeface="Arial" panose="020B0604020202020204" pitchFamily="34" charset="0"/>
              <a:buChar char="•"/>
            </a:pPr>
            <a:r>
              <a:rPr lang="en-US" dirty="0"/>
              <a:t>Do most of the defects form at the interface?</a:t>
            </a:r>
          </a:p>
        </p:txBody>
      </p:sp>
    </p:spTree>
    <p:extLst>
      <p:ext uri="{BB962C8B-B14F-4D97-AF65-F5344CB8AC3E}">
        <p14:creationId xmlns:p14="http://schemas.microsoft.com/office/powerpoint/2010/main" val="9114010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61270-D2B5-4AA2-B8C3-66FD070FDD0A}"/>
              </a:ext>
            </a:extLst>
          </p:cNvPr>
          <p:cNvSpPr>
            <a:spLocks noGrp="1"/>
          </p:cNvSpPr>
          <p:nvPr>
            <p:ph type="title"/>
          </p:nvPr>
        </p:nvSpPr>
        <p:spPr>
          <a:xfrm>
            <a:off x="428" y="0"/>
            <a:ext cx="11648082" cy="1500475"/>
          </a:xfrm>
        </p:spPr>
        <p:txBody>
          <a:bodyPr/>
          <a:lstStyle/>
          <a:p>
            <a:r>
              <a:rPr lang="en-US" dirty="0"/>
              <a:t>Model 1: Combined two-step breakdown model</a:t>
            </a:r>
          </a:p>
        </p:txBody>
      </p:sp>
      <p:pic>
        <p:nvPicPr>
          <p:cNvPr id="6" name="Picture 5" descr="Diagram&#10;&#10;Description automatically generated">
            <a:extLst>
              <a:ext uri="{FF2B5EF4-FFF2-40B4-BE49-F238E27FC236}">
                <a16:creationId xmlns:a16="http://schemas.microsoft.com/office/drawing/2014/main" id="{1AF56F42-2AC7-4F84-B436-0702EDF90F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575" y="1342356"/>
            <a:ext cx="8969598" cy="2521574"/>
          </a:xfrm>
          <a:prstGeom prst="rect">
            <a:avLst/>
          </a:prstGeom>
        </p:spPr>
      </p:pic>
      <p:grpSp>
        <p:nvGrpSpPr>
          <p:cNvPr id="85" name="Group 84">
            <a:extLst>
              <a:ext uri="{FF2B5EF4-FFF2-40B4-BE49-F238E27FC236}">
                <a16:creationId xmlns:a16="http://schemas.microsoft.com/office/drawing/2014/main" id="{72DDB08E-9888-4CA2-A6F6-77B46EF4C854}"/>
              </a:ext>
            </a:extLst>
          </p:cNvPr>
          <p:cNvGrpSpPr/>
          <p:nvPr/>
        </p:nvGrpSpPr>
        <p:grpSpPr>
          <a:xfrm>
            <a:off x="4095838" y="4038847"/>
            <a:ext cx="3201411" cy="2495861"/>
            <a:chOff x="2580636" y="1320800"/>
            <a:chExt cx="5279364" cy="4115859"/>
          </a:xfrm>
        </p:grpSpPr>
        <p:grpSp>
          <p:nvGrpSpPr>
            <p:cNvPr id="86" name="Group 85">
              <a:extLst>
                <a:ext uri="{FF2B5EF4-FFF2-40B4-BE49-F238E27FC236}">
                  <a16:creationId xmlns:a16="http://schemas.microsoft.com/office/drawing/2014/main" id="{EBD00756-BB06-4DF6-A228-5A72BA63B850}"/>
                </a:ext>
              </a:extLst>
            </p:cNvPr>
            <p:cNvGrpSpPr/>
            <p:nvPr/>
          </p:nvGrpSpPr>
          <p:grpSpPr>
            <a:xfrm>
              <a:off x="2580636" y="1320800"/>
              <a:ext cx="2362204" cy="3865973"/>
              <a:chOff x="2580636" y="1320800"/>
              <a:chExt cx="2362204" cy="3865973"/>
            </a:xfrm>
          </p:grpSpPr>
          <p:sp>
            <p:nvSpPr>
              <p:cNvPr id="134" name="Rectangle 20">
                <a:extLst>
                  <a:ext uri="{FF2B5EF4-FFF2-40B4-BE49-F238E27FC236}">
                    <a16:creationId xmlns:a16="http://schemas.microsoft.com/office/drawing/2014/main" id="{CFEF8786-1E10-4DFC-8AF1-5B5234CAAAC1}"/>
                  </a:ext>
                </a:extLst>
              </p:cNvPr>
              <p:cNvSpPr/>
              <p:nvPr/>
            </p:nvSpPr>
            <p:spPr>
              <a:xfrm>
                <a:off x="2580640" y="1320800"/>
                <a:ext cx="2362200" cy="1081024"/>
              </a:xfrm>
              <a:prstGeom prst="rect">
                <a:avLst/>
              </a:prstGeom>
              <a:solidFill>
                <a:srgbClr val="FFC000"/>
              </a:solidFill>
              <a:ln w="38100" cap="flat" cmpd="sng" algn="ctr">
                <a:solidFill>
                  <a:sysClr val="windowText" lastClr="000000"/>
                </a:solidFill>
                <a:prstDash val="solid"/>
                <a:miter lim="800000"/>
              </a:ln>
              <a:effectLst/>
            </p:spPr>
            <p:txBody>
              <a:bodyPr rtlCol="0" anchor="ctr"/>
              <a:lstStyle/>
              <a:p>
                <a:pPr algn="ctr" defTabSz="554492">
                  <a:defRPr/>
                </a:pPr>
                <a:r>
                  <a:rPr lang="en-US" sz="1698" b="1" kern="0" dirty="0" err="1">
                    <a:solidFill>
                      <a:prstClr val="black"/>
                    </a:solidFill>
                    <a:latin typeface="Calibri" panose="020F0502020204030204"/>
                  </a:rPr>
                  <a:t>CoFeB</a:t>
                </a:r>
                <a:endParaRPr lang="en-US" sz="1698" b="1" kern="0" dirty="0">
                  <a:solidFill>
                    <a:prstClr val="black"/>
                  </a:solidFill>
                  <a:latin typeface="Calibri" panose="020F0502020204030204"/>
                </a:endParaRPr>
              </a:p>
            </p:txBody>
          </p:sp>
          <p:sp>
            <p:nvSpPr>
              <p:cNvPr id="135" name="Rectangle 21">
                <a:extLst>
                  <a:ext uri="{FF2B5EF4-FFF2-40B4-BE49-F238E27FC236}">
                    <a16:creationId xmlns:a16="http://schemas.microsoft.com/office/drawing/2014/main" id="{5C1CFEA3-74E0-4939-B852-9663D14E86EB}"/>
                  </a:ext>
                </a:extLst>
              </p:cNvPr>
              <p:cNvSpPr/>
              <p:nvPr/>
            </p:nvSpPr>
            <p:spPr>
              <a:xfrm>
                <a:off x="2580640" y="2401824"/>
                <a:ext cx="2362200" cy="1706880"/>
              </a:xfrm>
              <a:prstGeom prst="rect">
                <a:avLst/>
              </a:prstGeom>
              <a:solidFill>
                <a:srgbClr val="4472C4"/>
              </a:solidFill>
              <a:ln w="38100" cap="flat" cmpd="sng" algn="ctr">
                <a:solidFill>
                  <a:sysClr val="windowText" lastClr="000000"/>
                </a:solidFill>
                <a:prstDash val="solid"/>
                <a:miter lim="800000"/>
              </a:ln>
              <a:effectLst/>
            </p:spPr>
            <p:txBody>
              <a:bodyPr rtlCol="0" anchor="ctr"/>
              <a:lstStyle/>
              <a:p>
                <a:pPr algn="ctr" defTabSz="554492">
                  <a:defRPr/>
                </a:pPr>
                <a:endParaRPr lang="en-US" sz="1092" kern="0" dirty="0">
                  <a:solidFill>
                    <a:prstClr val="white"/>
                  </a:solidFill>
                  <a:latin typeface="Calibri" panose="020F0502020204030204"/>
                </a:endParaRPr>
              </a:p>
            </p:txBody>
          </p:sp>
          <p:sp>
            <p:nvSpPr>
              <p:cNvPr id="136" name="TextBox 135">
                <a:extLst>
                  <a:ext uri="{FF2B5EF4-FFF2-40B4-BE49-F238E27FC236}">
                    <a16:creationId xmlns:a16="http://schemas.microsoft.com/office/drawing/2014/main" id="{9654BFCB-BEF6-4E73-B96E-64A8797391D7}"/>
                  </a:ext>
                </a:extLst>
              </p:cNvPr>
              <p:cNvSpPr txBox="1"/>
              <p:nvPr/>
            </p:nvSpPr>
            <p:spPr>
              <a:xfrm>
                <a:off x="2580636" y="3594131"/>
                <a:ext cx="1031482" cy="583150"/>
              </a:xfrm>
              <a:prstGeom prst="rect">
                <a:avLst/>
              </a:prstGeom>
              <a:noFill/>
            </p:spPr>
            <p:txBody>
              <a:bodyPr wrap="none" rtlCol="0">
                <a:spAutoFit/>
              </a:bodyPr>
              <a:lstStyle/>
              <a:p>
                <a:pPr defTabSz="554492">
                  <a:defRPr/>
                </a:pPr>
                <a:r>
                  <a:rPr lang="en-US" sz="1698" b="1" kern="0" dirty="0">
                    <a:solidFill>
                      <a:prstClr val="black"/>
                    </a:solidFill>
                  </a:rPr>
                  <a:t>MgO</a:t>
                </a:r>
                <a:endParaRPr lang="en-US" sz="1698" b="1" kern="0" baseline="30000" dirty="0">
                  <a:solidFill>
                    <a:prstClr val="black"/>
                  </a:solidFill>
                </a:endParaRPr>
              </a:p>
            </p:txBody>
          </p:sp>
          <p:sp>
            <p:nvSpPr>
              <p:cNvPr id="137" name="TextBox 136">
                <a:extLst>
                  <a:ext uri="{FF2B5EF4-FFF2-40B4-BE49-F238E27FC236}">
                    <a16:creationId xmlns:a16="http://schemas.microsoft.com/office/drawing/2014/main" id="{F0CED9C2-9109-4059-9244-244583018AFC}"/>
                  </a:ext>
                </a:extLst>
              </p:cNvPr>
              <p:cNvSpPr txBox="1"/>
              <p:nvPr/>
            </p:nvSpPr>
            <p:spPr>
              <a:xfrm>
                <a:off x="2580639" y="2437699"/>
                <a:ext cx="1049987" cy="583150"/>
              </a:xfrm>
              <a:prstGeom prst="rect">
                <a:avLst/>
              </a:prstGeom>
              <a:noFill/>
            </p:spPr>
            <p:txBody>
              <a:bodyPr wrap="none" rtlCol="0">
                <a:spAutoFit/>
              </a:bodyPr>
              <a:lstStyle/>
              <a:p>
                <a:pPr defTabSz="554492">
                  <a:defRPr/>
                </a:pPr>
                <a:r>
                  <a:rPr lang="en-US" sz="1698" b="1" kern="0" dirty="0">
                    <a:solidFill>
                      <a:prstClr val="black"/>
                    </a:solidFill>
                  </a:rPr>
                  <a:t>UNI+</a:t>
                </a:r>
                <a:endParaRPr lang="en-US" sz="1698" b="1" kern="0" baseline="30000" dirty="0">
                  <a:solidFill>
                    <a:prstClr val="black"/>
                  </a:solidFill>
                </a:endParaRPr>
              </a:p>
            </p:txBody>
          </p:sp>
          <p:sp>
            <p:nvSpPr>
              <p:cNvPr id="138" name="Oval 137">
                <a:extLst>
                  <a:ext uri="{FF2B5EF4-FFF2-40B4-BE49-F238E27FC236}">
                    <a16:creationId xmlns:a16="http://schemas.microsoft.com/office/drawing/2014/main" id="{8B8A425F-BA65-4FAB-B819-9365CD5AEFD1}"/>
                  </a:ext>
                </a:extLst>
              </p:cNvPr>
              <p:cNvSpPr/>
              <p:nvPr/>
            </p:nvSpPr>
            <p:spPr>
              <a:xfrm>
                <a:off x="3569686" y="2533009"/>
                <a:ext cx="384105" cy="384105"/>
              </a:xfrm>
              <a:prstGeom prst="ellipse">
                <a:avLst/>
              </a:prstGeom>
              <a:solidFill>
                <a:srgbClr val="ED7D31"/>
              </a:solidFill>
              <a:ln w="12700" cap="flat" cmpd="sng" algn="ctr">
                <a:solidFill>
                  <a:srgbClr val="ED7D31"/>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39" name="Oval 138">
                <a:extLst>
                  <a:ext uri="{FF2B5EF4-FFF2-40B4-BE49-F238E27FC236}">
                    <a16:creationId xmlns:a16="http://schemas.microsoft.com/office/drawing/2014/main" id="{9708A83C-9E3E-4EB5-BB38-44E90DD5294C}"/>
                  </a:ext>
                </a:extLst>
              </p:cNvPr>
              <p:cNvSpPr/>
              <p:nvPr/>
            </p:nvSpPr>
            <p:spPr>
              <a:xfrm>
                <a:off x="3569686" y="3030140"/>
                <a:ext cx="384105" cy="384105"/>
              </a:xfrm>
              <a:prstGeom prst="ellipse">
                <a:avLst/>
              </a:prstGeom>
              <a:solidFill>
                <a:srgbClr val="ED7D31"/>
              </a:solidFill>
              <a:ln w="12700" cap="flat" cmpd="sng" algn="ctr">
                <a:solidFill>
                  <a:srgbClr val="ED7D31"/>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40" name="Oval 139">
                <a:extLst>
                  <a:ext uri="{FF2B5EF4-FFF2-40B4-BE49-F238E27FC236}">
                    <a16:creationId xmlns:a16="http://schemas.microsoft.com/office/drawing/2014/main" id="{9F18C049-9F61-4E71-BFBA-EEEA76AFEDCD}"/>
                  </a:ext>
                </a:extLst>
              </p:cNvPr>
              <p:cNvSpPr/>
              <p:nvPr/>
            </p:nvSpPr>
            <p:spPr>
              <a:xfrm>
                <a:off x="3569687" y="3527272"/>
                <a:ext cx="384105" cy="384105"/>
              </a:xfrm>
              <a:prstGeom prst="ellipse">
                <a:avLst/>
              </a:prstGeom>
              <a:solidFill>
                <a:srgbClr val="ED7D31"/>
              </a:solidFill>
              <a:ln w="12700" cap="flat" cmpd="sng" algn="ctr">
                <a:solidFill>
                  <a:srgbClr val="ED7D31"/>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grpSp>
            <p:nvGrpSpPr>
              <p:cNvPr id="141" name="Group 140">
                <a:extLst>
                  <a:ext uri="{FF2B5EF4-FFF2-40B4-BE49-F238E27FC236}">
                    <a16:creationId xmlns:a16="http://schemas.microsoft.com/office/drawing/2014/main" id="{6A91F816-BFD0-4A71-B1E5-D5A77EC3B32F}"/>
                  </a:ext>
                </a:extLst>
              </p:cNvPr>
              <p:cNvGrpSpPr/>
              <p:nvPr/>
            </p:nvGrpSpPr>
            <p:grpSpPr>
              <a:xfrm>
                <a:off x="2600015" y="1320800"/>
                <a:ext cx="346570" cy="783303"/>
                <a:chOff x="2607635" y="1320800"/>
                <a:chExt cx="346570" cy="783303"/>
              </a:xfrm>
            </p:grpSpPr>
            <p:sp>
              <p:nvSpPr>
                <p:cNvPr id="159" name="Oval 158">
                  <a:extLst>
                    <a:ext uri="{FF2B5EF4-FFF2-40B4-BE49-F238E27FC236}">
                      <a16:creationId xmlns:a16="http://schemas.microsoft.com/office/drawing/2014/main" id="{FEEC474D-2EA9-49E8-9B0C-75487AE32324}"/>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60" name="TextBox 159">
                  <a:extLst>
                    <a:ext uri="{FF2B5EF4-FFF2-40B4-BE49-F238E27FC236}">
                      <a16:creationId xmlns:a16="http://schemas.microsoft.com/office/drawing/2014/main" id="{788FAF33-9EE6-4ABD-829B-F63E349F30E1}"/>
                    </a:ext>
                  </a:extLst>
                </p:cNvPr>
                <p:cNvSpPr txBox="1"/>
                <p:nvPr/>
              </p:nvSpPr>
              <p:spPr>
                <a:xfrm>
                  <a:off x="2607635" y="1320800"/>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61" name="Straight Arrow Connector 160">
                  <a:extLst>
                    <a:ext uri="{FF2B5EF4-FFF2-40B4-BE49-F238E27FC236}">
                      <a16:creationId xmlns:a16="http://schemas.microsoft.com/office/drawing/2014/main" id="{5BF16C3D-2130-415B-ABCF-4901B94A4C96}"/>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grpSp>
            <p:nvGrpSpPr>
              <p:cNvPr id="142" name="Group 141">
                <a:extLst>
                  <a:ext uri="{FF2B5EF4-FFF2-40B4-BE49-F238E27FC236}">
                    <a16:creationId xmlns:a16="http://schemas.microsoft.com/office/drawing/2014/main" id="{6689E83A-AE18-45A0-87C1-36A714DB1DD2}"/>
                  </a:ext>
                </a:extLst>
              </p:cNvPr>
              <p:cNvGrpSpPr/>
              <p:nvPr/>
            </p:nvGrpSpPr>
            <p:grpSpPr>
              <a:xfrm>
                <a:off x="2953128" y="1320800"/>
                <a:ext cx="346570" cy="783303"/>
                <a:chOff x="2607635" y="1320800"/>
                <a:chExt cx="346570" cy="783303"/>
              </a:xfrm>
            </p:grpSpPr>
            <p:sp>
              <p:nvSpPr>
                <p:cNvPr id="156" name="Oval 155">
                  <a:extLst>
                    <a:ext uri="{FF2B5EF4-FFF2-40B4-BE49-F238E27FC236}">
                      <a16:creationId xmlns:a16="http://schemas.microsoft.com/office/drawing/2014/main" id="{E6AD2A1C-76EE-4974-A782-34E26173D3B2}"/>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57" name="TextBox 156">
                  <a:extLst>
                    <a:ext uri="{FF2B5EF4-FFF2-40B4-BE49-F238E27FC236}">
                      <a16:creationId xmlns:a16="http://schemas.microsoft.com/office/drawing/2014/main" id="{6102DB60-B0E4-4D53-9B40-C5E1DC3EB87C}"/>
                    </a:ext>
                  </a:extLst>
                </p:cNvPr>
                <p:cNvSpPr txBox="1"/>
                <p:nvPr/>
              </p:nvSpPr>
              <p:spPr>
                <a:xfrm>
                  <a:off x="2607635" y="1320800"/>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58" name="Straight Arrow Connector 157">
                  <a:extLst>
                    <a:ext uri="{FF2B5EF4-FFF2-40B4-BE49-F238E27FC236}">
                      <a16:creationId xmlns:a16="http://schemas.microsoft.com/office/drawing/2014/main" id="{56C82546-D91D-4FC0-8F3C-A9B54299D0C3}"/>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grpSp>
            <p:nvGrpSpPr>
              <p:cNvPr id="143" name="Group 142">
                <a:extLst>
                  <a:ext uri="{FF2B5EF4-FFF2-40B4-BE49-F238E27FC236}">
                    <a16:creationId xmlns:a16="http://schemas.microsoft.com/office/drawing/2014/main" id="{3E161A0A-94C4-4120-BEFA-26CFEC6B574F}"/>
                  </a:ext>
                </a:extLst>
              </p:cNvPr>
              <p:cNvGrpSpPr/>
              <p:nvPr/>
            </p:nvGrpSpPr>
            <p:grpSpPr>
              <a:xfrm>
                <a:off x="4588650" y="1320800"/>
                <a:ext cx="346570" cy="783303"/>
                <a:chOff x="2607635" y="1320800"/>
                <a:chExt cx="346570" cy="783303"/>
              </a:xfrm>
            </p:grpSpPr>
            <p:sp>
              <p:nvSpPr>
                <p:cNvPr id="153" name="Oval 152">
                  <a:extLst>
                    <a:ext uri="{FF2B5EF4-FFF2-40B4-BE49-F238E27FC236}">
                      <a16:creationId xmlns:a16="http://schemas.microsoft.com/office/drawing/2014/main" id="{165F67B1-296E-4E5D-8E07-8CA5A4007EDD}"/>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54" name="TextBox 153">
                  <a:extLst>
                    <a:ext uri="{FF2B5EF4-FFF2-40B4-BE49-F238E27FC236}">
                      <a16:creationId xmlns:a16="http://schemas.microsoft.com/office/drawing/2014/main" id="{784E3E4E-968E-4945-BED5-CBC1CA131977}"/>
                    </a:ext>
                  </a:extLst>
                </p:cNvPr>
                <p:cNvSpPr txBox="1"/>
                <p:nvPr/>
              </p:nvSpPr>
              <p:spPr>
                <a:xfrm>
                  <a:off x="2607635" y="1320800"/>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55" name="Straight Arrow Connector 154">
                  <a:extLst>
                    <a:ext uri="{FF2B5EF4-FFF2-40B4-BE49-F238E27FC236}">
                      <a16:creationId xmlns:a16="http://schemas.microsoft.com/office/drawing/2014/main" id="{BD12935C-B7A8-4F26-A7DC-17BD63330C33}"/>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grpSp>
            <p:nvGrpSpPr>
              <p:cNvPr id="144" name="Group 143">
                <a:extLst>
                  <a:ext uri="{FF2B5EF4-FFF2-40B4-BE49-F238E27FC236}">
                    <a16:creationId xmlns:a16="http://schemas.microsoft.com/office/drawing/2014/main" id="{34D539D6-A3D1-4288-BA3B-22F0C4F3FC4C}"/>
                  </a:ext>
                </a:extLst>
              </p:cNvPr>
              <p:cNvGrpSpPr/>
              <p:nvPr/>
            </p:nvGrpSpPr>
            <p:grpSpPr>
              <a:xfrm>
                <a:off x="4242532" y="1320800"/>
                <a:ext cx="346570" cy="783303"/>
                <a:chOff x="2607635" y="1320800"/>
                <a:chExt cx="346570" cy="783303"/>
              </a:xfrm>
            </p:grpSpPr>
            <p:sp>
              <p:nvSpPr>
                <p:cNvPr id="150" name="Oval 149">
                  <a:extLst>
                    <a:ext uri="{FF2B5EF4-FFF2-40B4-BE49-F238E27FC236}">
                      <a16:creationId xmlns:a16="http://schemas.microsoft.com/office/drawing/2014/main" id="{6719C9D4-70C3-4E21-B163-8090AF9ECE44}"/>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51" name="TextBox 150">
                  <a:extLst>
                    <a:ext uri="{FF2B5EF4-FFF2-40B4-BE49-F238E27FC236}">
                      <a16:creationId xmlns:a16="http://schemas.microsoft.com/office/drawing/2014/main" id="{9A52370F-C8D6-4452-A29C-EA011277C3C4}"/>
                    </a:ext>
                  </a:extLst>
                </p:cNvPr>
                <p:cNvSpPr txBox="1"/>
                <p:nvPr/>
              </p:nvSpPr>
              <p:spPr>
                <a:xfrm>
                  <a:off x="2607635" y="1320800"/>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52" name="Straight Arrow Connector 151">
                  <a:extLst>
                    <a:ext uri="{FF2B5EF4-FFF2-40B4-BE49-F238E27FC236}">
                      <a16:creationId xmlns:a16="http://schemas.microsoft.com/office/drawing/2014/main" id="{9B6037F6-BBC9-4932-BADB-A15CA2B973C4}"/>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sp>
            <p:nvSpPr>
              <p:cNvPr id="145" name="Rectangle 20">
                <a:extLst>
                  <a:ext uri="{FF2B5EF4-FFF2-40B4-BE49-F238E27FC236}">
                    <a16:creationId xmlns:a16="http://schemas.microsoft.com/office/drawing/2014/main" id="{A3675CF0-F15F-482D-A99F-2740F01403FA}"/>
                  </a:ext>
                </a:extLst>
              </p:cNvPr>
              <p:cNvSpPr/>
              <p:nvPr/>
            </p:nvSpPr>
            <p:spPr>
              <a:xfrm>
                <a:off x="2580640" y="4105749"/>
                <a:ext cx="2362200" cy="1081024"/>
              </a:xfrm>
              <a:prstGeom prst="rect">
                <a:avLst/>
              </a:prstGeom>
              <a:solidFill>
                <a:srgbClr val="FFC000"/>
              </a:solidFill>
              <a:ln w="38100" cap="flat" cmpd="sng" algn="ctr">
                <a:solidFill>
                  <a:sysClr val="windowText" lastClr="000000"/>
                </a:solidFill>
                <a:prstDash val="solid"/>
                <a:miter lim="800000"/>
              </a:ln>
              <a:effectLst/>
            </p:spPr>
            <p:txBody>
              <a:bodyPr rtlCol="0" anchor="ctr"/>
              <a:lstStyle/>
              <a:p>
                <a:pPr algn="ctr" defTabSz="554492">
                  <a:defRPr/>
                </a:pPr>
                <a:r>
                  <a:rPr lang="en-US" sz="1698" b="1" kern="0" dirty="0" err="1">
                    <a:solidFill>
                      <a:prstClr val="black"/>
                    </a:solidFill>
                    <a:latin typeface="Calibri" panose="020F0502020204030204"/>
                  </a:rPr>
                  <a:t>CoFeB</a:t>
                </a:r>
                <a:endParaRPr lang="en-US" sz="1698" b="1" kern="0" dirty="0">
                  <a:solidFill>
                    <a:prstClr val="black"/>
                  </a:solidFill>
                  <a:latin typeface="Calibri" panose="020F0502020204030204"/>
                </a:endParaRPr>
              </a:p>
            </p:txBody>
          </p:sp>
          <p:sp>
            <p:nvSpPr>
              <p:cNvPr id="146" name="TextBox 145">
                <a:extLst>
                  <a:ext uri="{FF2B5EF4-FFF2-40B4-BE49-F238E27FC236}">
                    <a16:creationId xmlns:a16="http://schemas.microsoft.com/office/drawing/2014/main" id="{0B6CEE8A-A843-4B76-ACDB-7F6CEDA2D099}"/>
                  </a:ext>
                </a:extLst>
              </p:cNvPr>
              <p:cNvSpPr txBox="1"/>
              <p:nvPr/>
            </p:nvSpPr>
            <p:spPr>
              <a:xfrm>
                <a:off x="3535554" y="3542162"/>
                <a:ext cx="571519" cy="429406"/>
              </a:xfrm>
              <a:prstGeom prst="rect">
                <a:avLst/>
              </a:prstGeom>
              <a:noFill/>
            </p:spPr>
            <p:txBody>
              <a:bodyPr wrap="none" rtlCol="0">
                <a:spAutoFit/>
              </a:bodyPr>
              <a:lstStyle/>
              <a:p>
                <a:pPr defTabSz="554492">
                  <a:defRPr/>
                </a:pPr>
                <a:r>
                  <a:rPr lang="en-US" sz="1092" b="1" kern="0" dirty="0">
                    <a:solidFill>
                      <a:prstClr val="black"/>
                    </a:solidFill>
                  </a:rPr>
                  <a:t>U1</a:t>
                </a:r>
                <a:endParaRPr lang="en-US" sz="1092" b="1" kern="0" baseline="30000" dirty="0">
                  <a:solidFill>
                    <a:prstClr val="black"/>
                  </a:solidFill>
                </a:endParaRPr>
              </a:p>
            </p:txBody>
          </p:sp>
          <p:sp>
            <p:nvSpPr>
              <p:cNvPr id="147" name="TextBox 146">
                <a:extLst>
                  <a:ext uri="{FF2B5EF4-FFF2-40B4-BE49-F238E27FC236}">
                    <a16:creationId xmlns:a16="http://schemas.microsoft.com/office/drawing/2014/main" id="{1ABCAB26-860D-4440-8334-2DB928DEFDAB}"/>
                  </a:ext>
                </a:extLst>
              </p:cNvPr>
              <p:cNvSpPr txBox="1"/>
              <p:nvPr/>
            </p:nvSpPr>
            <p:spPr>
              <a:xfrm>
                <a:off x="3543174" y="3043874"/>
                <a:ext cx="571519" cy="429406"/>
              </a:xfrm>
              <a:prstGeom prst="rect">
                <a:avLst/>
              </a:prstGeom>
              <a:noFill/>
            </p:spPr>
            <p:txBody>
              <a:bodyPr wrap="none" rtlCol="0">
                <a:spAutoFit/>
              </a:bodyPr>
              <a:lstStyle/>
              <a:p>
                <a:pPr defTabSz="554492">
                  <a:defRPr/>
                </a:pPr>
                <a:r>
                  <a:rPr lang="en-US" sz="1092" b="1" kern="0" dirty="0">
                    <a:solidFill>
                      <a:prstClr val="black"/>
                    </a:solidFill>
                  </a:rPr>
                  <a:t>U2</a:t>
                </a:r>
                <a:endParaRPr lang="en-US" sz="1092" b="1" kern="0" baseline="30000" dirty="0">
                  <a:solidFill>
                    <a:prstClr val="black"/>
                  </a:solidFill>
                </a:endParaRPr>
              </a:p>
            </p:txBody>
          </p:sp>
          <p:sp>
            <p:nvSpPr>
              <p:cNvPr id="148" name="TextBox 147">
                <a:extLst>
                  <a:ext uri="{FF2B5EF4-FFF2-40B4-BE49-F238E27FC236}">
                    <a16:creationId xmlns:a16="http://schemas.microsoft.com/office/drawing/2014/main" id="{5E71A92D-4AFD-43A2-95D1-80C05E90C774}"/>
                  </a:ext>
                </a:extLst>
              </p:cNvPr>
              <p:cNvSpPr txBox="1"/>
              <p:nvPr/>
            </p:nvSpPr>
            <p:spPr>
              <a:xfrm>
                <a:off x="3539434" y="2540221"/>
                <a:ext cx="571519" cy="429406"/>
              </a:xfrm>
              <a:prstGeom prst="rect">
                <a:avLst/>
              </a:prstGeom>
              <a:noFill/>
            </p:spPr>
            <p:txBody>
              <a:bodyPr wrap="none" rtlCol="0">
                <a:spAutoFit/>
              </a:bodyPr>
              <a:lstStyle/>
              <a:p>
                <a:pPr defTabSz="554492">
                  <a:defRPr/>
                </a:pPr>
                <a:r>
                  <a:rPr lang="en-US" sz="1092" b="1" kern="0" dirty="0">
                    <a:solidFill>
                      <a:prstClr val="black"/>
                    </a:solidFill>
                  </a:rPr>
                  <a:t>U3</a:t>
                </a:r>
                <a:endParaRPr lang="en-US" sz="1092" b="1" kern="0" baseline="30000" dirty="0">
                  <a:solidFill>
                    <a:prstClr val="black"/>
                  </a:solidFill>
                </a:endParaRPr>
              </a:p>
            </p:txBody>
          </p:sp>
          <p:sp>
            <p:nvSpPr>
              <p:cNvPr id="149" name="Arrow: Up 148">
                <a:extLst>
                  <a:ext uri="{FF2B5EF4-FFF2-40B4-BE49-F238E27FC236}">
                    <a16:creationId xmlns:a16="http://schemas.microsoft.com/office/drawing/2014/main" id="{760EDAEC-FABA-4A85-8051-B102532BB954}"/>
                  </a:ext>
                </a:extLst>
              </p:cNvPr>
              <p:cNvSpPr/>
              <p:nvPr/>
            </p:nvSpPr>
            <p:spPr>
              <a:xfrm>
                <a:off x="4067265" y="2644178"/>
                <a:ext cx="394306" cy="1175176"/>
              </a:xfrm>
              <a:prstGeom prst="upArrow">
                <a:avLst>
                  <a:gd name="adj1" fmla="val 50000"/>
                  <a:gd name="adj2" fmla="val 86718"/>
                </a:avLst>
              </a:prstGeom>
              <a:solidFill>
                <a:srgbClr val="FF0000"/>
              </a:solidFill>
              <a:ln w="28575" cap="flat" cmpd="sng" algn="ctr">
                <a:solidFill>
                  <a:sysClr val="windowText" lastClr="000000"/>
                </a:solidFill>
                <a:prstDash val="solid"/>
                <a:miter lim="800000"/>
              </a:ln>
              <a:effectLst/>
            </p:spPr>
            <p:txBody>
              <a:bodyPr rtlCol="0" anchor="ctr"/>
              <a:lstStyle/>
              <a:p>
                <a:pPr algn="ctr" defTabSz="554492">
                  <a:defRPr/>
                </a:pPr>
                <a:endParaRPr lang="en-US" sz="1092" kern="0">
                  <a:solidFill>
                    <a:prstClr val="white"/>
                  </a:solidFill>
                  <a:latin typeface="Calibri" panose="020F0502020204030204"/>
                </a:endParaRPr>
              </a:p>
            </p:txBody>
          </p:sp>
        </p:grpSp>
        <p:grpSp>
          <p:nvGrpSpPr>
            <p:cNvPr id="87" name="Group 86">
              <a:extLst>
                <a:ext uri="{FF2B5EF4-FFF2-40B4-BE49-F238E27FC236}">
                  <a16:creationId xmlns:a16="http://schemas.microsoft.com/office/drawing/2014/main" id="{63B0326C-3A8D-447F-B832-190259433CDD}"/>
                </a:ext>
              </a:extLst>
            </p:cNvPr>
            <p:cNvGrpSpPr/>
            <p:nvPr/>
          </p:nvGrpSpPr>
          <p:grpSpPr>
            <a:xfrm>
              <a:off x="5497800" y="1320800"/>
              <a:ext cx="2362200" cy="4115859"/>
              <a:chOff x="6367780" y="1320800"/>
              <a:chExt cx="2362200" cy="4115859"/>
            </a:xfrm>
          </p:grpSpPr>
          <p:sp>
            <p:nvSpPr>
              <p:cNvPr id="88" name="Rectangle 20">
                <a:extLst>
                  <a:ext uri="{FF2B5EF4-FFF2-40B4-BE49-F238E27FC236}">
                    <a16:creationId xmlns:a16="http://schemas.microsoft.com/office/drawing/2014/main" id="{B5BA9350-6CA4-4F2A-A1C2-48F05EEAA79B}"/>
                  </a:ext>
                </a:extLst>
              </p:cNvPr>
              <p:cNvSpPr/>
              <p:nvPr/>
            </p:nvSpPr>
            <p:spPr>
              <a:xfrm>
                <a:off x="6367780" y="1320800"/>
                <a:ext cx="2362200" cy="1081024"/>
              </a:xfrm>
              <a:prstGeom prst="rect">
                <a:avLst/>
              </a:prstGeom>
              <a:solidFill>
                <a:srgbClr val="FFC000"/>
              </a:solidFill>
              <a:ln w="38100" cap="flat" cmpd="sng" algn="ctr">
                <a:solidFill>
                  <a:sysClr val="windowText" lastClr="000000"/>
                </a:solidFill>
                <a:prstDash val="solid"/>
                <a:miter lim="800000"/>
              </a:ln>
              <a:effectLst/>
            </p:spPr>
            <p:txBody>
              <a:bodyPr rtlCol="0" anchor="ctr"/>
              <a:lstStyle/>
              <a:p>
                <a:pPr algn="ctr" defTabSz="554492">
                  <a:defRPr/>
                </a:pPr>
                <a:r>
                  <a:rPr lang="en-US" sz="1698" b="1" kern="0" dirty="0" err="1">
                    <a:solidFill>
                      <a:prstClr val="black"/>
                    </a:solidFill>
                    <a:latin typeface="Calibri" panose="020F0502020204030204"/>
                  </a:rPr>
                  <a:t>CoFeB</a:t>
                </a:r>
                <a:endParaRPr lang="en-US" sz="1698" b="1" kern="0" dirty="0">
                  <a:solidFill>
                    <a:prstClr val="black"/>
                  </a:solidFill>
                  <a:latin typeface="Calibri" panose="020F0502020204030204"/>
                </a:endParaRPr>
              </a:p>
            </p:txBody>
          </p:sp>
          <p:sp>
            <p:nvSpPr>
              <p:cNvPr id="89" name="Rectangle 21">
                <a:extLst>
                  <a:ext uri="{FF2B5EF4-FFF2-40B4-BE49-F238E27FC236}">
                    <a16:creationId xmlns:a16="http://schemas.microsoft.com/office/drawing/2014/main" id="{3A4681AC-C3DB-4482-A473-BB4A8446CA21}"/>
                  </a:ext>
                </a:extLst>
              </p:cNvPr>
              <p:cNvSpPr/>
              <p:nvPr/>
            </p:nvSpPr>
            <p:spPr>
              <a:xfrm>
                <a:off x="6367780" y="2401824"/>
                <a:ext cx="2362200" cy="1706880"/>
              </a:xfrm>
              <a:prstGeom prst="rect">
                <a:avLst/>
              </a:prstGeom>
              <a:solidFill>
                <a:srgbClr val="4472C4"/>
              </a:solidFill>
              <a:ln w="38100" cap="flat" cmpd="sng" algn="ctr">
                <a:solidFill>
                  <a:sysClr val="windowText" lastClr="000000"/>
                </a:solidFill>
                <a:prstDash val="solid"/>
                <a:miter lim="800000"/>
              </a:ln>
              <a:effectLst/>
            </p:spPr>
            <p:txBody>
              <a:bodyPr rtlCol="0" anchor="ctr"/>
              <a:lstStyle/>
              <a:p>
                <a:pPr algn="ctr" defTabSz="554492">
                  <a:defRPr/>
                </a:pPr>
                <a:endParaRPr lang="en-US" sz="1092" kern="0">
                  <a:solidFill>
                    <a:prstClr val="white"/>
                  </a:solidFill>
                  <a:latin typeface="Calibri" panose="020F0502020204030204"/>
                </a:endParaRPr>
              </a:p>
            </p:txBody>
          </p:sp>
          <p:sp>
            <p:nvSpPr>
              <p:cNvPr id="90" name="TextBox 89">
                <a:extLst>
                  <a:ext uri="{FF2B5EF4-FFF2-40B4-BE49-F238E27FC236}">
                    <a16:creationId xmlns:a16="http://schemas.microsoft.com/office/drawing/2014/main" id="{125A9EB6-61BB-4D19-AC8F-9AD08D3748E3}"/>
                  </a:ext>
                </a:extLst>
              </p:cNvPr>
              <p:cNvSpPr txBox="1"/>
              <p:nvPr/>
            </p:nvSpPr>
            <p:spPr>
              <a:xfrm>
                <a:off x="6372010" y="3594131"/>
                <a:ext cx="1031483" cy="583150"/>
              </a:xfrm>
              <a:prstGeom prst="rect">
                <a:avLst/>
              </a:prstGeom>
              <a:noFill/>
            </p:spPr>
            <p:txBody>
              <a:bodyPr wrap="none" rtlCol="0">
                <a:spAutoFit/>
              </a:bodyPr>
              <a:lstStyle/>
              <a:p>
                <a:pPr defTabSz="554492">
                  <a:defRPr/>
                </a:pPr>
                <a:r>
                  <a:rPr lang="en-US" sz="1698" b="1" kern="0" dirty="0">
                    <a:solidFill>
                      <a:prstClr val="black"/>
                    </a:solidFill>
                  </a:rPr>
                  <a:t>MgO</a:t>
                </a:r>
                <a:endParaRPr lang="en-US" sz="1698" b="1" kern="0" baseline="30000" dirty="0">
                  <a:solidFill>
                    <a:prstClr val="black"/>
                  </a:solidFill>
                </a:endParaRPr>
              </a:p>
            </p:txBody>
          </p:sp>
          <p:sp>
            <p:nvSpPr>
              <p:cNvPr id="91" name="TextBox 90">
                <a:extLst>
                  <a:ext uri="{FF2B5EF4-FFF2-40B4-BE49-F238E27FC236}">
                    <a16:creationId xmlns:a16="http://schemas.microsoft.com/office/drawing/2014/main" id="{6F12077C-767F-4795-A62C-18EDDA9BD0A9}"/>
                  </a:ext>
                </a:extLst>
              </p:cNvPr>
              <p:cNvSpPr txBox="1"/>
              <p:nvPr/>
            </p:nvSpPr>
            <p:spPr>
              <a:xfrm>
                <a:off x="6367780" y="2437699"/>
                <a:ext cx="790926" cy="583150"/>
              </a:xfrm>
              <a:prstGeom prst="rect">
                <a:avLst/>
              </a:prstGeom>
              <a:noFill/>
            </p:spPr>
            <p:txBody>
              <a:bodyPr wrap="none" rtlCol="0">
                <a:spAutoFit/>
              </a:bodyPr>
              <a:lstStyle/>
              <a:p>
                <a:pPr defTabSz="554492">
                  <a:defRPr/>
                </a:pPr>
                <a:r>
                  <a:rPr lang="en-US" sz="1698" b="1" kern="0" dirty="0">
                    <a:solidFill>
                      <a:prstClr val="black"/>
                    </a:solidFill>
                  </a:rPr>
                  <a:t>BIP</a:t>
                </a:r>
                <a:endParaRPr lang="en-US" sz="1698" b="1" kern="0" baseline="30000" dirty="0">
                  <a:solidFill>
                    <a:prstClr val="black"/>
                  </a:solidFill>
                </a:endParaRPr>
              </a:p>
            </p:txBody>
          </p:sp>
          <p:sp>
            <p:nvSpPr>
              <p:cNvPr id="92" name="Oval 91">
                <a:extLst>
                  <a:ext uri="{FF2B5EF4-FFF2-40B4-BE49-F238E27FC236}">
                    <a16:creationId xmlns:a16="http://schemas.microsoft.com/office/drawing/2014/main" id="{34E1AA68-C43B-40A6-A979-C485707DBDE7}"/>
                  </a:ext>
                </a:extLst>
              </p:cNvPr>
              <p:cNvSpPr/>
              <p:nvPr/>
            </p:nvSpPr>
            <p:spPr>
              <a:xfrm>
                <a:off x="7356826" y="2533009"/>
                <a:ext cx="384105" cy="384105"/>
              </a:xfrm>
              <a:prstGeom prst="ellipse">
                <a:avLst/>
              </a:prstGeom>
              <a:solidFill>
                <a:srgbClr val="ED7D31"/>
              </a:solidFill>
              <a:ln w="12700" cap="flat" cmpd="sng" algn="ctr">
                <a:solidFill>
                  <a:srgbClr val="ED7D31"/>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93" name="Oval 92">
                <a:extLst>
                  <a:ext uri="{FF2B5EF4-FFF2-40B4-BE49-F238E27FC236}">
                    <a16:creationId xmlns:a16="http://schemas.microsoft.com/office/drawing/2014/main" id="{7D6A9A47-6E8E-489E-8200-14C9030A4F15}"/>
                  </a:ext>
                </a:extLst>
              </p:cNvPr>
              <p:cNvSpPr/>
              <p:nvPr/>
            </p:nvSpPr>
            <p:spPr>
              <a:xfrm>
                <a:off x="7356826" y="3030140"/>
                <a:ext cx="384105" cy="384105"/>
              </a:xfrm>
              <a:prstGeom prst="ellipse">
                <a:avLst/>
              </a:prstGeom>
              <a:solidFill>
                <a:srgbClr val="ED7D31"/>
              </a:solidFill>
              <a:ln w="12700" cap="flat" cmpd="sng" algn="ctr">
                <a:solidFill>
                  <a:srgbClr val="ED7D31"/>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94" name="Oval 93">
                <a:extLst>
                  <a:ext uri="{FF2B5EF4-FFF2-40B4-BE49-F238E27FC236}">
                    <a16:creationId xmlns:a16="http://schemas.microsoft.com/office/drawing/2014/main" id="{EF70C8BE-0B4C-4BA6-A06B-029726459152}"/>
                  </a:ext>
                </a:extLst>
              </p:cNvPr>
              <p:cNvSpPr/>
              <p:nvPr/>
            </p:nvSpPr>
            <p:spPr>
              <a:xfrm>
                <a:off x="7356827" y="3527272"/>
                <a:ext cx="384105" cy="384105"/>
              </a:xfrm>
              <a:prstGeom prst="ellipse">
                <a:avLst/>
              </a:prstGeom>
              <a:solidFill>
                <a:srgbClr val="ED7D31"/>
              </a:solidFill>
              <a:ln w="12700" cap="flat" cmpd="sng" algn="ctr">
                <a:solidFill>
                  <a:srgbClr val="ED7D31"/>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grpSp>
            <p:nvGrpSpPr>
              <p:cNvPr id="95" name="Group 94">
                <a:extLst>
                  <a:ext uri="{FF2B5EF4-FFF2-40B4-BE49-F238E27FC236}">
                    <a16:creationId xmlns:a16="http://schemas.microsoft.com/office/drawing/2014/main" id="{B9165C6E-00B1-412D-8AEC-D0AFCBEAB19A}"/>
                  </a:ext>
                </a:extLst>
              </p:cNvPr>
              <p:cNvGrpSpPr/>
              <p:nvPr/>
            </p:nvGrpSpPr>
            <p:grpSpPr>
              <a:xfrm>
                <a:off x="6394775" y="1320800"/>
                <a:ext cx="346570" cy="783303"/>
                <a:chOff x="2607635" y="1320800"/>
                <a:chExt cx="346570" cy="783303"/>
              </a:xfrm>
            </p:grpSpPr>
            <p:sp>
              <p:nvSpPr>
                <p:cNvPr id="131" name="Oval 130">
                  <a:extLst>
                    <a:ext uri="{FF2B5EF4-FFF2-40B4-BE49-F238E27FC236}">
                      <a16:creationId xmlns:a16="http://schemas.microsoft.com/office/drawing/2014/main" id="{DC7806B6-B7B5-48D5-886D-5FAA31397C4A}"/>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32" name="TextBox 131">
                  <a:extLst>
                    <a:ext uri="{FF2B5EF4-FFF2-40B4-BE49-F238E27FC236}">
                      <a16:creationId xmlns:a16="http://schemas.microsoft.com/office/drawing/2014/main" id="{326E585A-8901-439D-AF01-DFD160AE52AB}"/>
                    </a:ext>
                  </a:extLst>
                </p:cNvPr>
                <p:cNvSpPr txBox="1"/>
                <p:nvPr/>
              </p:nvSpPr>
              <p:spPr>
                <a:xfrm>
                  <a:off x="2607635" y="1320800"/>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33" name="Straight Arrow Connector 132">
                  <a:extLst>
                    <a:ext uri="{FF2B5EF4-FFF2-40B4-BE49-F238E27FC236}">
                      <a16:creationId xmlns:a16="http://schemas.microsoft.com/office/drawing/2014/main" id="{4A0AA509-C29E-4107-9929-2723C9489501}"/>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grpSp>
            <p:nvGrpSpPr>
              <p:cNvPr id="96" name="Group 95">
                <a:extLst>
                  <a:ext uri="{FF2B5EF4-FFF2-40B4-BE49-F238E27FC236}">
                    <a16:creationId xmlns:a16="http://schemas.microsoft.com/office/drawing/2014/main" id="{F9EE83A1-4F98-4B15-B816-08BD4EDD1026}"/>
                  </a:ext>
                </a:extLst>
              </p:cNvPr>
              <p:cNvGrpSpPr/>
              <p:nvPr/>
            </p:nvGrpSpPr>
            <p:grpSpPr>
              <a:xfrm>
                <a:off x="6747888" y="1320800"/>
                <a:ext cx="346570" cy="783303"/>
                <a:chOff x="2607635" y="1320800"/>
                <a:chExt cx="346570" cy="783303"/>
              </a:xfrm>
            </p:grpSpPr>
            <p:sp>
              <p:nvSpPr>
                <p:cNvPr id="128" name="Oval 127">
                  <a:extLst>
                    <a:ext uri="{FF2B5EF4-FFF2-40B4-BE49-F238E27FC236}">
                      <a16:creationId xmlns:a16="http://schemas.microsoft.com/office/drawing/2014/main" id="{6C9FC76D-041A-42EA-AADD-35A8B90F6F37}"/>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29" name="TextBox 128">
                  <a:extLst>
                    <a:ext uri="{FF2B5EF4-FFF2-40B4-BE49-F238E27FC236}">
                      <a16:creationId xmlns:a16="http://schemas.microsoft.com/office/drawing/2014/main" id="{40B1C94A-7EFC-46FD-9C7A-767586557D57}"/>
                    </a:ext>
                  </a:extLst>
                </p:cNvPr>
                <p:cNvSpPr txBox="1"/>
                <p:nvPr/>
              </p:nvSpPr>
              <p:spPr>
                <a:xfrm>
                  <a:off x="2607635" y="1320800"/>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30" name="Straight Arrow Connector 129">
                  <a:extLst>
                    <a:ext uri="{FF2B5EF4-FFF2-40B4-BE49-F238E27FC236}">
                      <a16:creationId xmlns:a16="http://schemas.microsoft.com/office/drawing/2014/main" id="{CAD3695E-AB1D-4843-B82D-9F06A725F319}"/>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grpSp>
            <p:nvGrpSpPr>
              <p:cNvPr id="97" name="Group 96">
                <a:extLst>
                  <a:ext uri="{FF2B5EF4-FFF2-40B4-BE49-F238E27FC236}">
                    <a16:creationId xmlns:a16="http://schemas.microsoft.com/office/drawing/2014/main" id="{403C081B-B896-47B0-AC98-E7F0179D813F}"/>
                  </a:ext>
                </a:extLst>
              </p:cNvPr>
              <p:cNvGrpSpPr/>
              <p:nvPr/>
            </p:nvGrpSpPr>
            <p:grpSpPr>
              <a:xfrm>
                <a:off x="8383410" y="1320800"/>
                <a:ext cx="346570" cy="783303"/>
                <a:chOff x="2607635" y="1320800"/>
                <a:chExt cx="346570" cy="783303"/>
              </a:xfrm>
            </p:grpSpPr>
            <p:sp>
              <p:nvSpPr>
                <p:cNvPr id="125" name="Oval 124">
                  <a:extLst>
                    <a:ext uri="{FF2B5EF4-FFF2-40B4-BE49-F238E27FC236}">
                      <a16:creationId xmlns:a16="http://schemas.microsoft.com/office/drawing/2014/main" id="{DDB6FA48-9CEF-4C80-A356-90138C8FC5D4}"/>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26" name="TextBox 125">
                  <a:extLst>
                    <a:ext uri="{FF2B5EF4-FFF2-40B4-BE49-F238E27FC236}">
                      <a16:creationId xmlns:a16="http://schemas.microsoft.com/office/drawing/2014/main" id="{26DE0470-D092-44FE-B35F-2D990E8FC2E2}"/>
                    </a:ext>
                  </a:extLst>
                </p:cNvPr>
                <p:cNvSpPr txBox="1"/>
                <p:nvPr/>
              </p:nvSpPr>
              <p:spPr>
                <a:xfrm>
                  <a:off x="2607635" y="1320800"/>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27" name="Straight Arrow Connector 126">
                  <a:extLst>
                    <a:ext uri="{FF2B5EF4-FFF2-40B4-BE49-F238E27FC236}">
                      <a16:creationId xmlns:a16="http://schemas.microsoft.com/office/drawing/2014/main" id="{EAD6E2A6-EBFD-4F2F-9250-CE559141497E}"/>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grpSp>
            <p:nvGrpSpPr>
              <p:cNvPr id="98" name="Group 97">
                <a:extLst>
                  <a:ext uri="{FF2B5EF4-FFF2-40B4-BE49-F238E27FC236}">
                    <a16:creationId xmlns:a16="http://schemas.microsoft.com/office/drawing/2014/main" id="{981F5A1A-7E77-4982-9DBE-1C49F2C5C391}"/>
                  </a:ext>
                </a:extLst>
              </p:cNvPr>
              <p:cNvGrpSpPr/>
              <p:nvPr/>
            </p:nvGrpSpPr>
            <p:grpSpPr>
              <a:xfrm>
                <a:off x="8037292" y="1320800"/>
                <a:ext cx="346570" cy="783303"/>
                <a:chOff x="2607635" y="1320800"/>
                <a:chExt cx="346570" cy="783303"/>
              </a:xfrm>
            </p:grpSpPr>
            <p:sp>
              <p:nvSpPr>
                <p:cNvPr id="122" name="Oval 121">
                  <a:extLst>
                    <a:ext uri="{FF2B5EF4-FFF2-40B4-BE49-F238E27FC236}">
                      <a16:creationId xmlns:a16="http://schemas.microsoft.com/office/drawing/2014/main" id="{E0AB9393-60A2-475D-A105-57374AB82093}"/>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23" name="TextBox 122">
                  <a:extLst>
                    <a:ext uri="{FF2B5EF4-FFF2-40B4-BE49-F238E27FC236}">
                      <a16:creationId xmlns:a16="http://schemas.microsoft.com/office/drawing/2014/main" id="{3A1A2D44-93A8-459B-B8BB-5A1C9766CF9A}"/>
                    </a:ext>
                  </a:extLst>
                </p:cNvPr>
                <p:cNvSpPr txBox="1"/>
                <p:nvPr/>
              </p:nvSpPr>
              <p:spPr>
                <a:xfrm>
                  <a:off x="2607635" y="1320800"/>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24" name="Straight Arrow Connector 123">
                  <a:extLst>
                    <a:ext uri="{FF2B5EF4-FFF2-40B4-BE49-F238E27FC236}">
                      <a16:creationId xmlns:a16="http://schemas.microsoft.com/office/drawing/2014/main" id="{D95BE26F-0244-4B2F-BC6A-5EF0BD89C987}"/>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sp>
            <p:nvSpPr>
              <p:cNvPr id="99" name="Rectangle 20">
                <a:extLst>
                  <a:ext uri="{FF2B5EF4-FFF2-40B4-BE49-F238E27FC236}">
                    <a16:creationId xmlns:a16="http://schemas.microsoft.com/office/drawing/2014/main" id="{F0329951-02C3-48A0-85FB-A5EE95556D10}"/>
                  </a:ext>
                </a:extLst>
              </p:cNvPr>
              <p:cNvSpPr/>
              <p:nvPr/>
            </p:nvSpPr>
            <p:spPr>
              <a:xfrm>
                <a:off x="6367780" y="4105749"/>
                <a:ext cx="2362200" cy="1081024"/>
              </a:xfrm>
              <a:prstGeom prst="rect">
                <a:avLst/>
              </a:prstGeom>
              <a:solidFill>
                <a:srgbClr val="FFC000"/>
              </a:solidFill>
              <a:ln w="38100" cap="flat" cmpd="sng" algn="ctr">
                <a:solidFill>
                  <a:sysClr val="windowText" lastClr="000000"/>
                </a:solidFill>
                <a:prstDash val="solid"/>
                <a:miter lim="800000"/>
              </a:ln>
              <a:effectLst/>
            </p:spPr>
            <p:txBody>
              <a:bodyPr rtlCol="0" anchor="ctr"/>
              <a:lstStyle/>
              <a:p>
                <a:pPr algn="ctr" defTabSz="554492">
                  <a:defRPr/>
                </a:pPr>
                <a:r>
                  <a:rPr lang="en-US" sz="1698" b="1" kern="0" dirty="0" err="1">
                    <a:solidFill>
                      <a:prstClr val="black"/>
                    </a:solidFill>
                    <a:latin typeface="Calibri" panose="020F0502020204030204"/>
                  </a:rPr>
                  <a:t>CoFeB</a:t>
                </a:r>
                <a:endParaRPr lang="en-US" sz="1698" b="1" kern="0" dirty="0">
                  <a:solidFill>
                    <a:prstClr val="black"/>
                  </a:solidFill>
                  <a:latin typeface="Calibri" panose="020F0502020204030204"/>
                </a:endParaRPr>
              </a:p>
            </p:txBody>
          </p:sp>
          <p:grpSp>
            <p:nvGrpSpPr>
              <p:cNvPr id="100" name="Group 99">
                <a:extLst>
                  <a:ext uri="{FF2B5EF4-FFF2-40B4-BE49-F238E27FC236}">
                    <a16:creationId xmlns:a16="http://schemas.microsoft.com/office/drawing/2014/main" id="{320660FE-59F1-4321-A7B8-4D204AB7366E}"/>
                  </a:ext>
                </a:extLst>
              </p:cNvPr>
              <p:cNvGrpSpPr/>
              <p:nvPr/>
            </p:nvGrpSpPr>
            <p:grpSpPr>
              <a:xfrm rot="10800000">
                <a:off x="6373876" y="4408556"/>
                <a:ext cx="2329109" cy="1028103"/>
                <a:chOff x="-166045" y="3545569"/>
                <a:chExt cx="2329109" cy="1028103"/>
              </a:xfrm>
            </p:grpSpPr>
            <p:grpSp>
              <p:nvGrpSpPr>
                <p:cNvPr id="106" name="Group 105">
                  <a:extLst>
                    <a:ext uri="{FF2B5EF4-FFF2-40B4-BE49-F238E27FC236}">
                      <a16:creationId xmlns:a16="http://schemas.microsoft.com/office/drawing/2014/main" id="{B6787FA6-BDD7-47FE-9272-697D180452F8}"/>
                    </a:ext>
                  </a:extLst>
                </p:cNvPr>
                <p:cNvGrpSpPr/>
                <p:nvPr/>
              </p:nvGrpSpPr>
              <p:grpSpPr>
                <a:xfrm>
                  <a:off x="-166045" y="3545569"/>
                  <a:ext cx="346570" cy="1028103"/>
                  <a:chOff x="2607635" y="1076000"/>
                  <a:chExt cx="346570" cy="1028103"/>
                </a:xfrm>
              </p:grpSpPr>
              <p:sp>
                <p:nvSpPr>
                  <p:cNvPr id="119" name="Oval 118">
                    <a:extLst>
                      <a:ext uri="{FF2B5EF4-FFF2-40B4-BE49-F238E27FC236}">
                        <a16:creationId xmlns:a16="http://schemas.microsoft.com/office/drawing/2014/main" id="{D97F3B8F-6ED3-40C0-8F78-FED7C456FD77}"/>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20" name="TextBox 119">
                    <a:extLst>
                      <a:ext uri="{FF2B5EF4-FFF2-40B4-BE49-F238E27FC236}">
                        <a16:creationId xmlns:a16="http://schemas.microsoft.com/office/drawing/2014/main" id="{F24135A0-7694-4DA9-B581-E6D01A8FEBE3}"/>
                      </a:ext>
                    </a:extLst>
                  </p:cNvPr>
                  <p:cNvSpPr txBox="1"/>
                  <p:nvPr/>
                </p:nvSpPr>
                <p:spPr>
                  <a:xfrm rot="10800000">
                    <a:off x="2607635" y="1076000"/>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21" name="Straight Arrow Connector 120">
                    <a:extLst>
                      <a:ext uri="{FF2B5EF4-FFF2-40B4-BE49-F238E27FC236}">
                        <a16:creationId xmlns:a16="http://schemas.microsoft.com/office/drawing/2014/main" id="{927CB6D4-11BF-45A1-AEEC-508CF6985D91}"/>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grpSp>
              <p:nvGrpSpPr>
                <p:cNvPr id="107" name="Group 106">
                  <a:extLst>
                    <a:ext uri="{FF2B5EF4-FFF2-40B4-BE49-F238E27FC236}">
                      <a16:creationId xmlns:a16="http://schemas.microsoft.com/office/drawing/2014/main" id="{B0E1FF4E-8807-4B05-92E0-874EF78FC5F8}"/>
                    </a:ext>
                  </a:extLst>
                </p:cNvPr>
                <p:cNvGrpSpPr/>
                <p:nvPr/>
              </p:nvGrpSpPr>
              <p:grpSpPr>
                <a:xfrm>
                  <a:off x="187068" y="3545569"/>
                  <a:ext cx="346570" cy="1028103"/>
                  <a:chOff x="2607635" y="1076000"/>
                  <a:chExt cx="346570" cy="1028103"/>
                </a:xfrm>
              </p:grpSpPr>
              <p:sp>
                <p:nvSpPr>
                  <p:cNvPr id="116" name="Oval 115">
                    <a:extLst>
                      <a:ext uri="{FF2B5EF4-FFF2-40B4-BE49-F238E27FC236}">
                        <a16:creationId xmlns:a16="http://schemas.microsoft.com/office/drawing/2014/main" id="{A4D072E4-F23B-44AA-A2D1-43F6A1D70B38}"/>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17" name="TextBox 116">
                    <a:extLst>
                      <a:ext uri="{FF2B5EF4-FFF2-40B4-BE49-F238E27FC236}">
                        <a16:creationId xmlns:a16="http://schemas.microsoft.com/office/drawing/2014/main" id="{AD8345F0-1E6D-418E-BB3F-04F3F4674CBB}"/>
                      </a:ext>
                    </a:extLst>
                  </p:cNvPr>
                  <p:cNvSpPr txBox="1"/>
                  <p:nvPr/>
                </p:nvSpPr>
                <p:spPr>
                  <a:xfrm rot="10800000">
                    <a:off x="2607635" y="1076000"/>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18" name="Straight Arrow Connector 117">
                    <a:extLst>
                      <a:ext uri="{FF2B5EF4-FFF2-40B4-BE49-F238E27FC236}">
                        <a16:creationId xmlns:a16="http://schemas.microsoft.com/office/drawing/2014/main" id="{ADA900DF-E79E-41A3-A8D7-347B5B17CAC0}"/>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grpSp>
              <p:nvGrpSpPr>
                <p:cNvPr id="108" name="Group 107">
                  <a:extLst>
                    <a:ext uri="{FF2B5EF4-FFF2-40B4-BE49-F238E27FC236}">
                      <a16:creationId xmlns:a16="http://schemas.microsoft.com/office/drawing/2014/main" id="{D0A31837-DA69-4C14-B663-E15888DDF44D}"/>
                    </a:ext>
                  </a:extLst>
                </p:cNvPr>
                <p:cNvGrpSpPr/>
                <p:nvPr/>
              </p:nvGrpSpPr>
              <p:grpSpPr>
                <a:xfrm>
                  <a:off x="1816494" y="3582146"/>
                  <a:ext cx="346570" cy="991526"/>
                  <a:chOff x="2601539" y="1112577"/>
                  <a:chExt cx="346570" cy="991526"/>
                </a:xfrm>
              </p:grpSpPr>
              <p:sp>
                <p:nvSpPr>
                  <p:cNvPr id="113" name="Oval 112">
                    <a:extLst>
                      <a:ext uri="{FF2B5EF4-FFF2-40B4-BE49-F238E27FC236}">
                        <a16:creationId xmlns:a16="http://schemas.microsoft.com/office/drawing/2014/main" id="{DE08F8E0-1FDB-4718-9C47-50A773F91B9D}"/>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14" name="TextBox 113">
                    <a:extLst>
                      <a:ext uri="{FF2B5EF4-FFF2-40B4-BE49-F238E27FC236}">
                        <a16:creationId xmlns:a16="http://schemas.microsoft.com/office/drawing/2014/main" id="{5FB52555-0D7F-48EE-B10A-F1ED3D8328F0}"/>
                      </a:ext>
                    </a:extLst>
                  </p:cNvPr>
                  <p:cNvSpPr txBox="1"/>
                  <p:nvPr/>
                </p:nvSpPr>
                <p:spPr>
                  <a:xfrm rot="10800000">
                    <a:off x="2601539" y="1112577"/>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15" name="Straight Arrow Connector 114">
                    <a:extLst>
                      <a:ext uri="{FF2B5EF4-FFF2-40B4-BE49-F238E27FC236}">
                        <a16:creationId xmlns:a16="http://schemas.microsoft.com/office/drawing/2014/main" id="{9C8F6EF3-F21F-4FFE-B5AC-3E71C454C4B9}"/>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grpSp>
              <p:nvGrpSpPr>
                <p:cNvPr id="109" name="Group 108">
                  <a:extLst>
                    <a:ext uri="{FF2B5EF4-FFF2-40B4-BE49-F238E27FC236}">
                      <a16:creationId xmlns:a16="http://schemas.microsoft.com/office/drawing/2014/main" id="{E5EAF141-FF3C-4CBC-904C-AFEE04C66F7C}"/>
                    </a:ext>
                  </a:extLst>
                </p:cNvPr>
                <p:cNvGrpSpPr/>
                <p:nvPr/>
              </p:nvGrpSpPr>
              <p:grpSpPr>
                <a:xfrm>
                  <a:off x="1470376" y="3582146"/>
                  <a:ext cx="346570" cy="991526"/>
                  <a:chOff x="2601539" y="1112577"/>
                  <a:chExt cx="346570" cy="991526"/>
                </a:xfrm>
              </p:grpSpPr>
              <p:sp>
                <p:nvSpPr>
                  <p:cNvPr id="110" name="Oval 109">
                    <a:extLst>
                      <a:ext uri="{FF2B5EF4-FFF2-40B4-BE49-F238E27FC236}">
                        <a16:creationId xmlns:a16="http://schemas.microsoft.com/office/drawing/2014/main" id="{1CAE8547-28F6-407B-9821-37D85D9FD7B5}"/>
                      </a:ext>
                    </a:extLst>
                  </p:cNvPr>
                  <p:cNvSpPr/>
                  <p:nvPr/>
                </p:nvSpPr>
                <p:spPr>
                  <a:xfrm>
                    <a:off x="2632838" y="1374141"/>
                    <a:ext cx="296164" cy="296164"/>
                  </a:xfrm>
                  <a:prstGeom prst="ellipse">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algn="ctr" defTabSz="554492">
                      <a:defRPr/>
                    </a:pPr>
                    <a:endParaRPr lang="en-US" sz="728" b="1" kern="0" baseline="30000" dirty="0">
                      <a:solidFill>
                        <a:prstClr val="white"/>
                      </a:solidFill>
                      <a:latin typeface="Calibri" panose="020F0502020204030204"/>
                    </a:endParaRPr>
                  </a:p>
                </p:txBody>
              </p:sp>
              <p:sp>
                <p:nvSpPr>
                  <p:cNvPr id="111" name="TextBox 110">
                    <a:extLst>
                      <a:ext uri="{FF2B5EF4-FFF2-40B4-BE49-F238E27FC236}">
                        <a16:creationId xmlns:a16="http://schemas.microsoft.com/office/drawing/2014/main" id="{9309FE6F-DE95-454B-9BFA-C5A5D2975664}"/>
                      </a:ext>
                    </a:extLst>
                  </p:cNvPr>
                  <p:cNvSpPr txBox="1"/>
                  <p:nvPr/>
                </p:nvSpPr>
                <p:spPr>
                  <a:xfrm rot="10800000">
                    <a:off x="2601539" y="1112577"/>
                    <a:ext cx="346570" cy="614131"/>
                  </a:xfrm>
                  <a:prstGeom prst="rect">
                    <a:avLst/>
                  </a:prstGeom>
                  <a:noFill/>
                </p:spPr>
                <p:txBody>
                  <a:bodyPr wrap="square" rtlCol="0">
                    <a:spAutoFit/>
                  </a:bodyPr>
                  <a:lstStyle/>
                  <a:p>
                    <a:pPr defTabSz="554492">
                      <a:defRPr/>
                    </a:pPr>
                    <a:r>
                      <a:rPr lang="en-US" sz="1092" b="1" kern="0" dirty="0">
                        <a:solidFill>
                          <a:prstClr val="white"/>
                        </a:solidFill>
                      </a:rPr>
                      <a:t>e</a:t>
                    </a:r>
                    <a:r>
                      <a:rPr lang="en-US" sz="1092" b="1" kern="0" baseline="30000" dirty="0">
                        <a:solidFill>
                          <a:prstClr val="white"/>
                        </a:solidFill>
                      </a:rPr>
                      <a:t>-</a:t>
                    </a:r>
                  </a:p>
                </p:txBody>
              </p:sp>
              <p:cxnSp>
                <p:nvCxnSpPr>
                  <p:cNvPr id="112" name="Straight Arrow Connector 111">
                    <a:extLst>
                      <a:ext uri="{FF2B5EF4-FFF2-40B4-BE49-F238E27FC236}">
                        <a16:creationId xmlns:a16="http://schemas.microsoft.com/office/drawing/2014/main" id="{34ABC641-90C2-48B1-9A0E-074D5A794FEA}"/>
                      </a:ext>
                    </a:extLst>
                  </p:cNvPr>
                  <p:cNvCxnSpPr>
                    <a:cxnSpLocks/>
                  </p:cNvCxnSpPr>
                  <p:nvPr/>
                </p:nvCxnSpPr>
                <p:spPr>
                  <a:xfrm>
                    <a:off x="2780920" y="1718677"/>
                    <a:ext cx="1" cy="385426"/>
                  </a:xfrm>
                  <a:prstGeom prst="straightConnector1">
                    <a:avLst/>
                  </a:prstGeom>
                  <a:noFill/>
                  <a:ln w="57150" cap="flat" cmpd="sng" algn="ctr">
                    <a:solidFill>
                      <a:sysClr val="windowText" lastClr="000000"/>
                    </a:solidFill>
                    <a:prstDash val="solid"/>
                    <a:miter lim="800000"/>
                    <a:tailEnd type="triangle"/>
                  </a:ln>
                  <a:effectLst/>
                </p:spPr>
              </p:cxnSp>
            </p:grpSp>
          </p:grpSp>
          <p:sp>
            <p:nvSpPr>
              <p:cNvPr id="101" name="Arrow: Up 100">
                <a:extLst>
                  <a:ext uri="{FF2B5EF4-FFF2-40B4-BE49-F238E27FC236}">
                    <a16:creationId xmlns:a16="http://schemas.microsoft.com/office/drawing/2014/main" id="{E832F99A-4F7A-4D37-B74D-5D0B8A99400C}"/>
                  </a:ext>
                </a:extLst>
              </p:cNvPr>
              <p:cNvSpPr/>
              <p:nvPr/>
            </p:nvSpPr>
            <p:spPr>
              <a:xfrm>
                <a:off x="7823892" y="3337377"/>
                <a:ext cx="394306" cy="574000"/>
              </a:xfrm>
              <a:prstGeom prst="upArrow">
                <a:avLst>
                  <a:gd name="adj1" fmla="val 50000"/>
                  <a:gd name="adj2" fmla="val 77055"/>
                </a:avLst>
              </a:prstGeom>
              <a:solidFill>
                <a:srgbClr val="FF0000"/>
              </a:solidFill>
              <a:ln w="28575" cap="flat" cmpd="sng" algn="ctr">
                <a:solidFill>
                  <a:sysClr val="windowText" lastClr="000000"/>
                </a:solidFill>
                <a:prstDash val="solid"/>
                <a:miter lim="800000"/>
              </a:ln>
              <a:effectLst/>
            </p:spPr>
            <p:txBody>
              <a:bodyPr rtlCol="0" anchor="ctr"/>
              <a:lstStyle/>
              <a:p>
                <a:pPr algn="ctr" defTabSz="554492">
                  <a:defRPr/>
                </a:pPr>
                <a:endParaRPr lang="en-US" sz="1092" kern="0">
                  <a:solidFill>
                    <a:prstClr val="white"/>
                  </a:solidFill>
                  <a:latin typeface="Calibri" panose="020F0502020204030204"/>
                </a:endParaRPr>
              </a:p>
            </p:txBody>
          </p:sp>
          <p:sp>
            <p:nvSpPr>
              <p:cNvPr id="102" name="TextBox 101">
                <a:extLst>
                  <a:ext uri="{FF2B5EF4-FFF2-40B4-BE49-F238E27FC236}">
                    <a16:creationId xmlns:a16="http://schemas.microsoft.com/office/drawing/2014/main" id="{04933B0F-035F-4FB2-BCA9-E81857C6E9D9}"/>
                  </a:ext>
                </a:extLst>
              </p:cNvPr>
              <p:cNvSpPr txBox="1"/>
              <p:nvPr/>
            </p:nvSpPr>
            <p:spPr>
              <a:xfrm>
                <a:off x="7284594" y="2537821"/>
                <a:ext cx="664039" cy="429406"/>
              </a:xfrm>
              <a:prstGeom prst="rect">
                <a:avLst/>
              </a:prstGeom>
              <a:noFill/>
            </p:spPr>
            <p:txBody>
              <a:bodyPr wrap="none" rtlCol="0">
                <a:spAutoFit/>
              </a:bodyPr>
              <a:lstStyle/>
              <a:p>
                <a:pPr defTabSz="554492">
                  <a:defRPr/>
                </a:pPr>
                <a:r>
                  <a:rPr lang="en-US" sz="1092" b="1" kern="0" dirty="0">
                    <a:solidFill>
                      <a:prstClr val="black"/>
                    </a:solidFill>
                  </a:rPr>
                  <a:t>B1a</a:t>
                </a:r>
                <a:endParaRPr lang="en-US" sz="1092" b="1" kern="0" baseline="30000" dirty="0">
                  <a:solidFill>
                    <a:prstClr val="black"/>
                  </a:solidFill>
                </a:endParaRPr>
              </a:p>
            </p:txBody>
          </p:sp>
          <p:sp>
            <p:nvSpPr>
              <p:cNvPr id="103" name="TextBox 102">
                <a:extLst>
                  <a:ext uri="{FF2B5EF4-FFF2-40B4-BE49-F238E27FC236}">
                    <a16:creationId xmlns:a16="http://schemas.microsoft.com/office/drawing/2014/main" id="{F9F6FBBE-A194-4AE6-9229-225522FD86D3}"/>
                  </a:ext>
                </a:extLst>
              </p:cNvPr>
              <p:cNvSpPr txBox="1"/>
              <p:nvPr/>
            </p:nvSpPr>
            <p:spPr>
              <a:xfrm>
                <a:off x="7328059" y="3042527"/>
                <a:ext cx="550372" cy="429406"/>
              </a:xfrm>
              <a:prstGeom prst="rect">
                <a:avLst/>
              </a:prstGeom>
              <a:noFill/>
            </p:spPr>
            <p:txBody>
              <a:bodyPr wrap="none" rtlCol="0">
                <a:spAutoFit/>
              </a:bodyPr>
              <a:lstStyle/>
              <a:p>
                <a:pPr defTabSz="554492">
                  <a:defRPr/>
                </a:pPr>
                <a:r>
                  <a:rPr lang="en-US" sz="1092" b="1" kern="0" dirty="0">
                    <a:solidFill>
                      <a:prstClr val="black"/>
                    </a:solidFill>
                  </a:rPr>
                  <a:t>B2</a:t>
                </a:r>
                <a:endParaRPr lang="en-US" sz="1092" b="1" kern="0" baseline="30000" dirty="0">
                  <a:solidFill>
                    <a:prstClr val="black"/>
                  </a:solidFill>
                </a:endParaRPr>
              </a:p>
            </p:txBody>
          </p:sp>
          <p:sp>
            <p:nvSpPr>
              <p:cNvPr id="104" name="TextBox 103">
                <a:extLst>
                  <a:ext uri="{FF2B5EF4-FFF2-40B4-BE49-F238E27FC236}">
                    <a16:creationId xmlns:a16="http://schemas.microsoft.com/office/drawing/2014/main" id="{7EE54DCA-5C93-42D7-8244-DD21947088E9}"/>
                  </a:ext>
                </a:extLst>
              </p:cNvPr>
              <p:cNvSpPr txBox="1"/>
              <p:nvPr/>
            </p:nvSpPr>
            <p:spPr>
              <a:xfrm>
                <a:off x="7274585" y="3534541"/>
                <a:ext cx="674613" cy="429406"/>
              </a:xfrm>
              <a:prstGeom prst="rect">
                <a:avLst/>
              </a:prstGeom>
              <a:noFill/>
            </p:spPr>
            <p:txBody>
              <a:bodyPr wrap="none" rtlCol="0">
                <a:spAutoFit/>
              </a:bodyPr>
              <a:lstStyle/>
              <a:p>
                <a:pPr defTabSz="554492">
                  <a:defRPr/>
                </a:pPr>
                <a:r>
                  <a:rPr lang="en-US" sz="1092" b="1" kern="0" dirty="0">
                    <a:solidFill>
                      <a:prstClr val="black"/>
                    </a:solidFill>
                  </a:rPr>
                  <a:t>B1b</a:t>
                </a:r>
                <a:endParaRPr lang="en-US" sz="1092" b="1" kern="0" baseline="30000" dirty="0">
                  <a:solidFill>
                    <a:prstClr val="black"/>
                  </a:solidFill>
                </a:endParaRPr>
              </a:p>
            </p:txBody>
          </p:sp>
          <p:sp>
            <p:nvSpPr>
              <p:cNvPr id="105" name="Arrow: Up 104">
                <a:extLst>
                  <a:ext uri="{FF2B5EF4-FFF2-40B4-BE49-F238E27FC236}">
                    <a16:creationId xmlns:a16="http://schemas.microsoft.com/office/drawing/2014/main" id="{6BBDA19F-A0DC-4AAD-9401-88AAF7145F5E}"/>
                  </a:ext>
                </a:extLst>
              </p:cNvPr>
              <p:cNvSpPr/>
              <p:nvPr/>
            </p:nvSpPr>
            <p:spPr>
              <a:xfrm rot="10800000">
                <a:off x="7823892" y="2533009"/>
                <a:ext cx="394306" cy="574000"/>
              </a:xfrm>
              <a:prstGeom prst="upArrow">
                <a:avLst>
                  <a:gd name="adj1" fmla="val 50000"/>
                  <a:gd name="adj2" fmla="val 77055"/>
                </a:avLst>
              </a:prstGeom>
              <a:solidFill>
                <a:srgbClr val="FF0000"/>
              </a:solidFill>
              <a:ln w="28575" cap="flat" cmpd="sng" algn="ctr">
                <a:solidFill>
                  <a:sysClr val="windowText" lastClr="000000"/>
                </a:solidFill>
                <a:prstDash val="solid"/>
                <a:miter lim="800000"/>
              </a:ln>
              <a:effectLst/>
            </p:spPr>
            <p:txBody>
              <a:bodyPr rtlCol="0" anchor="ctr"/>
              <a:lstStyle/>
              <a:p>
                <a:pPr algn="ctr" defTabSz="554492">
                  <a:defRPr/>
                </a:pPr>
                <a:endParaRPr lang="en-US" sz="1092" kern="0">
                  <a:solidFill>
                    <a:prstClr val="white"/>
                  </a:solidFill>
                  <a:latin typeface="Calibri" panose="020F0502020204030204"/>
                </a:endParaRPr>
              </a:p>
            </p:txBody>
          </p:sp>
        </p:grpSp>
      </p:grpSp>
      <p:sp>
        <p:nvSpPr>
          <p:cNvPr id="162" name="TextBox 161">
            <a:extLst>
              <a:ext uri="{FF2B5EF4-FFF2-40B4-BE49-F238E27FC236}">
                <a16:creationId xmlns:a16="http://schemas.microsoft.com/office/drawing/2014/main" id="{9549E57D-A9B6-4D68-B927-39E6848AB68D}"/>
              </a:ext>
            </a:extLst>
          </p:cNvPr>
          <p:cNvSpPr txBox="1"/>
          <p:nvPr/>
        </p:nvSpPr>
        <p:spPr>
          <a:xfrm>
            <a:off x="552882" y="4109569"/>
            <a:ext cx="3501180" cy="2182136"/>
          </a:xfrm>
          <a:prstGeom prst="rect">
            <a:avLst/>
          </a:prstGeom>
          <a:noFill/>
        </p:spPr>
        <p:txBody>
          <a:bodyPr wrap="square">
            <a:spAutoFit/>
          </a:bodyPr>
          <a:lstStyle/>
          <a:p>
            <a:r>
              <a:rPr lang="en-US" sz="1940" b="1" dirty="0">
                <a:latin typeface="Arial" panose="020B0604020202020204" pitchFamily="34" charset="0"/>
                <a:ea typeface="Yu Mincho" panose="02020400000000000000" pitchFamily="18" charset="-128"/>
                <a:cs typeface="Arial" panose="020B0604020202020204" pitchFamily="34" charset="0"/>
              </a:rPr>
              <a:t>UNI mode</a:t>
            </a:r>
            <a:endParaRPr lang="en-US" sz="1940" dirty="0">
              <a:latin typeface="Arial" panose="020B0604020202020204" pitchFamily="34" charset="0"/>
              <a:ea typeface="Yu Mincho" panose="02020400000000000000" pitchFamily="18" charset="-128"/>
              <a:cs typeface="Arial" panose="020B0604020202020204" pitchFamily="34" charset="0"/>
            </a:endParaRPr>
          </a:p>
          <a:p>
            <a:r>
              <a:rPr lang="en-US" sz="1940" dirty="0">
                <a:latin typeface="Arial" panose="020B0604020202020204" pitchFamily="34" charset="0"/>
                <a:ea typeface="Yu Mincho" panose="02020400000000000000" pitchFamily="18" charset="-128"/>
                <a:cs typeface="Arial" panose="020B0604020202020204" pitchFamily="34" charset="0"/>
              </a:rPr>
              <a:t>U1. Interface defects (ID) form. </a:t>
            </a:r>
          </a:p>
          <a:p>
            <a:r>
              <a:rPr lang="en-US" sz="1940" dirty="0">
                <a:latin typeface="Arial" panose="020B0604020202020204" pitchFamily="34" charset="0"/>
                <a:ea typeface="Yu Mincho" panose="02020400000000000000" pitchFamily="18" charset="-128"/>
                <a:cs typeface="Arial" panose="020B0604020202020204" pitchFamily="34" charset="0"/>
              </a:rPr>
              <a:t>U2. IDs reduce activation energy for bulk defect (BD) </a:t>
            </a:r>
            <a:br>
              <a:rPr lang="en-US" sz="1940" dirty="0">
                <a:latin typeface="Arial" panose="020B0604020202020204" pitchFamily="34" charset="0"/>
                <a:ea typeface="Yu Mincho" panose="02020400000000000000" pitchFamily="18" charset="-128"/>
                <a:cs typeface="Arial" panose="020B0604020202020204" pitchFamily="34" charset="0"/>
              </a:rPr>
            </a:br>
            <a:r>
              <a:rPr lang="en-US" sz="1940" dirty="0">
                <a:latin typeface="Arial" panose="020B0604020202020204" pitchFamily="34" charset="0"/>
                <a:ea typeface="Yu Mincho" panose="02020400000000000000" pitchFamily="18" charset="-128"/>
                <a:cs typeface="Arial" panose="020B0604020202020204" pitchFamily="34" charset="0"/>
              </a:rPr>
              <a:t>U3. BD triggers the final defect at other interface.</a:t>
            </a:r>
            <a:endParaRPr lang="en-US" sz="1940" dirty="0">
              <a:latin typeface="Arial" panose="020B0604020202020204" pitchFamily="34" charset="0"/>
              <a:cs typeface="Arial" panose="020B0604020202020204" pitchFamily="34" charset="0"/>
            </a:endParaRPr>
          </a:p>
        </p:txBody>
      </p:sp>
      <p:sp>
        <p:nvSpPr>
          <p:cNvPr id="164" name="TextBox 163">
            <a:extLst>
              <a:ext uri="{FF2B5EF4-FFF2-40B4-BE49-F238E27FC236}">
                <a16:creationId xmlns:a16="http://schemas.microsoft.com/office/drawing/2014/main" id="{BE86A5F4-7069-4AA6-A44A-7E0EA677F143}"/>
              </a:ext>
            </a:extLst>
          </p:cNvPr>
          <p:cNvSpPr txBox="1"/>
          <p:nvPr/>
        </p:nvSpPr>
        <p:spPr>
          <a:xfrm>
            <a:off x="7456341" y="4109569"/>
            <a:ext cx="3769489" cy="1883593"/>
          </a:xfrm>
          <a:prstGeom prst="rect">
            <a:avLst/>
          </a:prstGeom>
          <a:noFill/>
        </p:spPr>
        <p:txBody>
          <a:bodyPr wrap="square">
            <a:spAutoFit/>
          </a:bodyPr>
          <a:lstStyle/>
          <a:p>
            <a:r>
              <a:rPr lang="en-US" sz="1940" b="1" dirty="0">
                <a:latin typeface="Arial" panose="020B0604020202020204" pitchFamily="34" charset="0"/>
                <a:ea typeface="Yu Mincho" panose="02020400000000000000" pitchFamily="18" charset="-128"/>
                <a:cs typeface="Arial" panose="020B0604020202020204" pitchFamily="34" charset="0"/>
              </a:rPr>
              <a:t>BIP mode</a:t>
            </a:r>
          </a:p>
          <a:p>
            <a:r>
              <a:rPr lang="en-US" sz="1940" dirty="0">
                <a:latin typeface="Arial" panose="020B0604020202020204" pitchFamily="34" charset="0"/>
                <a:ea typeface="Yu Mincho" panose="02020400000000000000" pitchFamily="18" charset="-128"/>
                <a:cs typeface="Arial" panose="020B0604020202020204" pitchFamily="34" charset="0"/>
              </a:rPr>
              <a:t>B1ab. IDs form, accelerated by </a:t>
            </a:r>
            <a:r>
              <a:rPr lang="en-US" sz="1940" i="1" dirty="0">
                <a:latin typeface="Arial" panose="020B0604020202020204" pitchFamily="34" charset="0"/>
                <a:ea typeface="Yu Mincho" panose="02020400000000000000" pitchFamily="18" charset="-128"/>
                <a:cs typeface="Arial" panose="020B0604020202020204" pitchFamily="34" charset="0"/>
              </a:rPr>
              <a:t>strain fatigue</a:t>
            </a:r>
            <a:r>
              <a:rPr lang="en-US" sz="1940" dirty="0">
                <a:latin typeface="Arial" panose="020B0604020202020204" pitchFamily="34" charset="0"/>
                <a:ea typeface="Yu Mincho" panose="02020400000000000000" pitchFamily="18" charset="-128"/>
                <a:cs typeface="Arial" panose="020B0604020202020204" pitchFamily="34" charset="0"/>
              </a:rPr>
              <a:t>. </a:t>
            </a:r>
          </a:p>
          <a:p>
            <a:r>
              <a:rPr lang="en-US" sz="1940" dirty="0">
                <a:latin typeface="Arial" panose="020B0604020202020204" pitchFamily="34" charset="0"/>
                <a:ea typeface="Yu Mincho" panose="02020400000000000000" pitchFamily="18" charset="-128"/>
                <a:cs typeface="Arial" panose="020B0604020202020204" pitchFamily="34" charset="0"/>
              </a:rPr>
              <a:t>B2. IDs at both side drastically reduce activation energy for BD. Hence, MTTF for BIP &lt;&lt; UNI+/-. </a:t>
            </a:r>
            <a:endParaRPr lang="en-US" sz="194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901B8EE7-16E5-45A0-80DA-A4486612B264}"/>
              </a:ext>
            </a:extLst>
          </p:cNvPr>
          <p:cNvSpPr txBox="1"/>
          <p:nvPr/>
        </p:nvSpPr>
        <p:spPr>
          <a:xfrm>
            <a:off x="9647811" y="0"/>
            <a:ext cx="2071401" cy="260392"/>
          </a:xfrm>
          <a:prstGeom prst="rect">
            <a:avLst/>
          </a:prstGeom>
        </p:spPr>
        <p:txBody>
          <a:bodyPr wrap="none" rtlCol="0">
            <a:spAutoFit/>
          </a:bodyPr>
          <a:lstStyle/>
          <a:p>
            <a:pPr algn="l"/>
            <a:r>
              <a:rPr lang="en-US" sz="1092" kern="0" dirty="0"/>
              <a:t>*Supplementary info in appendix</a:t>
            </a:r>
          </a:p>
        </p:txBody>
      </p:sp>
    </p:spTree>
    <p:extLst>
      <p:ext uri="{BB962C8B-B14F-4D97-AF65-F5344CB8AC3E}">
        <p14:creationId xmlns:p14="http://schemas.microsoft.com/office/powerpoint/2010/main" val="111346307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8EE30-5FA7-FD57-8480-2F6BDB51AC39}"/>
              </a:ext>
            </a:extLst>
          </p:cNvPr>
          <p:cNvSpPr>
            <a:spLocks noGrp="1"/>
          </p:cNvSpPr>
          <p:nvPr>
            <p:ph type="title"/>
          </p:nvPr>
        </p:nvSpPr>
        <p:spPr>
          <a:xfrm>
            <a:off x="850410" y="176888"/>
            <a:ext cx="9888034" cy="1505156"/>
          </a:xfrm>
        </p:spPr>
        <p:txBody>
          <a:bodyPr/>
          <a:lstStyle/>
          <a:p>
            <a:r>
              <a:rPr lang="en-US" dirty="0"/>
              <a:t>We model the O defects as BCC about a reference Oxygen atom</a:t>
            </a:r>
          </a:p>
        </p:txBody>
      </p:sp>
      <p:sp>
        <p:nvSpPr>
          <p:cNvPr id="3" name="Text Placeholder 2">
            <a:extLst>
              <a:ext uri="{FF2B5EF4-FFF2-40B4-BE49-F238E27FC236}">
                <a16:creationId xmlns:a16="http://schemas.microsoft.com/office/drawing/2014/main" id="{AA5E97D1-6BE1-CAFC-D541-DEC6AC7B9861}"/>
              </a:ext>
            </a:extLst>
          </p:cNvPr>
          <p:cNvSpPr>
            <a:spLocks noGrp="1"/>
          </p:cNvSpPr>
          <p:nvPr>
            <p:ph type="body" sz="quarter" idx="25"/>
          </p:nvPr>
        </p:nvSpPr>
        <p:spPr/>
        <p:txBody>
          <a:bodyPr>
            <a:normAutofit fontScale="62500" lnSpcReduction="20000"/>
          </a:bodyPr>
          <a:lstStyle/>
          <a:p>
            <a:endParaRPr lang="en-US"/>
          </a:p>
        </p:txBody>
      </p:sp>
      <p:sp>
        <p:nvSpPr>
          <p:cNvPr id="4" name="Text Placeholder 3">
            <a:extLst>
              <a:ext uri="{FF2B5EF4-FFF2-40B4-BE49-F238E27FC236}">
                <a16:creationId xmlns:a16="http://schemas.microsoft.com/office/drawing/2014/main" id="{B7E4F90B-8344-F617-A8A3-DD6ADEC5C6C7}"/>
              </a:ext>
            </a:extLst>
          </p:cNvPr>
          <p:cNvSpPr>
            <a:spLocks noGrp="1"/>
          </p:cNvSpPr>
          <p:nvPr>
            <p:ph type="body" sz="quarter" idx="26"/>
          </p:nvPr>
        </p:nvSpPr>
        <p:spPr/>
        <p:txBody>
          <a:bodyPr>
            <a:normAutofit fontScale="40000" lnSpcReduction="20000"/>
          </a:bodyPr>
          <a:lstStyle/>
          <a:p>
            <a:endParaRPr lang="en-US"/>
          </a:p>
        </p:txBody>
      </p:sp>
      <p:pic>
        <p:nvPicPr>
          <p:cNvPr id="6" name="Picture 5">
            <a:extLst>
              <a:ext uri="{FF2B5EF4-FFF2-40B4-BE49-F238E27FC236}">
                <a16:creationId xmlns:a16="http://schemas.microsoft.com/office/drawing/2014/main" id="{2DFEF3A1-32B1-9EA6-5AFD-3E0125C83073}"/>
              </a:ext>
            </a:extLst>
          </p:cNvPr>
          <p:cNvPicPr>
            <a:picLocks noChangeAspect="1"/>
          </p:cNvPicPr>
          <p:nvPr/>
        </p:nvPicPr>
        <p:blipFill>
          <a:blip r:embed="rId2"/>
          <a:stretch>
            <a:fillRect/>
          </a:stretch>
        </p:blipFill>
        <p:spPr>
          <a:xfrm>
            <a:off x="850410" y="2297191"/>
            <a:ext cx="5489430" cy="3087804"/>
          </a:xfrm>
          <a:prstGeom prst="rect">
            <a:avLst/>
          </a:prstGeom>
        </p:spPr>
      </p:pic>
      <p:sp>
        <p:nvSpPr>
          <p:cNvPr id="7" name="Bevel 4">
            <a:extLst>
              <a:ext uri="{FF2B5EF4-FFF2-40B4-BE49-F238E27FC236}">
                <a16:creationId xmlns:a16="http://schemas.microsoft.com/office/drawing/2014/main" id="{9D413BB1-0FB4-C2B9-E50B-0F2ECB7CAA93}"/>
              </a:ext>
            </a:extLst>
          </p:cNvPr>
          <p:cNvSpPr/>
          <p:nvPr/>
        </p:nvSpPr>
        <p:spPr>
          <a:xfrm>
            <a:off x="7459643" y="2182045"/>
            <a:ext cx="3070635" cy="3087804"/>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15">
            <a:extLst>
              <a:ext uri="{FF2B5EF4-FFF2-40B4-BE49-F238E27FC236}">
                <a16:creationId xmlns:a16="http://schemas.microsoft.com/office/drawing/2014/main" id="{76157829-D10B-D015-7389-6BB73E09267C}"/>
              </a:ext>
            </a:extLst>
          </p:cNvPr>
          <p:cNvSpPr/>
          <p:nvPr/>
        </p:nvSpPr>
        <p:spPr>
          <a:xfrm>
            <a:off x="7819544" y="5726213"/>
            <a:ext cx="557923" cy="557923"/>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9" name="TextBox 16">
            <a:extLst>
              <a:ext uri="{FF2B5EF4-FFF2-40B4-BE49-F238E27FC236}">
                <a16:creationId xmlns:a16="http://schemas.microsoft.com/office/drawing/2014/main" id="{4B9E0AD9-0A9F-C82B-4C68-CEC5145FF624}"/>
              </a:ext>
            </a:extLst>
          </p:cNvPr>
          <p:cNvSpPr txBox="1"/>
          <p:nvPr/>
        </p:nvSpPr>
        <p:spPr>
          <a:xfrm>
            <a:off x="8334722" y="5744220"/>
            <a:ext cx="2915920" cy="523220"/>
          </a:xfrm>
          <a:prstGeom prst="rect">
            <a:avLst/>
          </a:prstGeom>
          <a:noFill/>
        </p:spPr>
        <p:txBody>
          <a:bodyPr wrap="square">
            <a:spAutoFit/>
          </a:bodyPr>
          <a:lstStyle/>
          <a:p>
            <a:r>
              <a:rPr lang="en-US" sz="2800" dirty="0"/>
              <a:t>: O atom</a:t>
            </a:r>
          </a:p>
        </p:txBody>
      </p:sp>
      <p:sp>
        <p:nvSpPr>
          <p:cNvPr id="10" name="Oval 15">
            <a:extLst>
              <a:ext uri="{FF2B5EF4-FFF2-40B4-BE49-F238E27FC236}">
                <a16:creationId xmlns:a16="http://schemas.microsoft.com/office/drawing/2014/main" id="{3B70DD99-3B34-CC42-BF2C-D28AB857E519}"/>
              </a:ext>
            </a:extLst>
          </p:cNvPr>
          <p:cNvSpPr/>
          <p:nvPr/>
        </p:nvSpPr>
        <p:spPr>
          <a:xfrm>
            <a:off x="8715998" y="3446985"/>
            <a:ext cx="557923" cy="557923"/>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1" name="Oval 15">
            <a:extLst>
              <a:ext uri="{FF2B5EF4-FFF2-40B4-BE49-F238E27FC236}">
                <a16:creationId xmlns:a16="http://schemas.microsoft.com/office/drawing/2014/main" id="{0937B807-71B6-0010-5DDE-718E8FB4471D}"/>
              </a:ext>
            </a:extLst>
          </p:cNvPr>
          <p:cNvSpPr/>
          <p:nvPr/>
        </p:nvSpPr>
        <p:spPr>
          <a:xfrm>
            <a:off x="7180681" y="1903083"/>
            <a:ext cx="557923" cy="557923"/>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2" name="Oval 15">
            <a:extLst>
              <a:ext uri="{FF2B5EF4-FFF2-40B4-BE49-F238E27FC236}">
                <a16:creationId xmlns:a16="http://schemas.microsoft.com/office/drawing/2014/main" id="{33A0BE77-7642-0CA5-A76A-FAD222A809EA}"/>
              </a:ext>
            </a:extLst>
          </p:cNvPr>
          <p:cNvSpPr/>
          <p:nvPr/>
        </p:nvSpPr>
        <p:spPr>
          <a:xfrm>
            <a:off x="7926905" y="2664665"/>
            <a:ext cx="557923" cy="557923"/>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3" name="Oval 15">
            <a:extLst>
              <a:ext uri="{FF2B5EF4-FFF2-40B4-BE49-F238E27FC236}">
                <a16:creationId xmlns:a16="http://schemas.microsoft.com/office/drawing/2014/main" id="{11B326ED-D217-EE98-1581-74D46E8BE27C}"/>
              </a:ext>
            </a:extLst>
          </p:cNvPr>
          <p:cNvSpPr/>
          <p:nvPr/>
        </p:nvSpPr>
        <p:spPr>
          <a:xfrm>
            <a:off x="9527131" y="2664665"/>
            <a:ext cx="557923" cy="557923"/>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4" name="Oval 15">
            <a:extLst>
              <a:ext uri="{FF2B5EF4-FFF2-40B4-BE49-F238E27FC236}">
                <a16:creationId xmlns:a16="http://schemas.microsoft.com/office/drawing/2014/main" id="{B1A29459-676D-9EE7-569B-E48F03A9A710}"/>
              </a:ext>
            </a:extLst>
          </p:cNvPr>
          <p:cNvSpPr/>
          <p:nvPr/>
        </p:nvSpPr>
        <p:spPr>
          <a:xfrm>
            <a:off x="10224196" y="1903083"/>
            <a:ext cx="557923" cy="557923"/>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5" name="Oval 15">
            <a:extLst>
              <a:ext uri="{FF2B5EF4-FFF2-40B4-BE49-F238E27FC236}">
                <a16:creationId xmlns:a16="http://schemas.microsoft.com/office/drawing/2014/main" id="{938AC427-B189-331B-7287-6B4A536A1F9E}"/>
              </a:ext>
            </a:extLst>
          </p:cNvPr>
          <p:cNvSpPr/>
          <p:nvPr/>
        </p:nvSpPr>
        <p:spPr>
          <a:xfrm>
            <a:off x="7928133" y="4195439"/>
            <a:ext cx="557923" cy="557923"/>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26932057-FBD6-0CEB-395E-458BC9803590}"/>
              </a:ext>
            </a:extLst>
          </p:cNvPr>
          <p:cNvSpPr/>
          <p:nvPr/>
        </p:nvSpPr>
        <p:spPr>
          <a:xfrm>
            <a:off x="7180680" y="4992114"/>
            <a:ext cx="557923" cy="557923"/>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7" name="Oval 15">
            <a:extLst>
              <a:ext uri="{FF2B5EF4-FFF2-40B4-BE49-F238E27FC236}">
                <a16:creationId xmlns:a16="http://schemas.microsoft.com/office/drawing/2014/main" id="{BE74E9F2-5EBB-DB1D-09D1-AD8905533723}"/>
              </a:ext>
            </a:extLst>
          </p:cNvPr>
          <p:cNvSpPr/>
          <p:nvPr/>
        </p:nvSpPr>
        <p:spPr>
          <a:xfrm>
            <a:off x="9513721" y="4200680"/>
            <a:ext cx="557923" cy="557923"/>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8" name="Oval 15">
            <a:extLst>
              <a:ext uri="{FF2B5EF4-FFF2-40B4-BE49-F238E27FC236}">
                <a16:creationId xmlns:a16="http://schemas.microsoft.com/office/drawing/2014/main" id="{C5F8DCBA-2D30-DEA7-3FAD-47AF535144EA}"/>
              </a:ext>
            </a:extLst>
          </p:cNvPr>
          <p:cNvSpPr/>
          <p:nvPr/>
        </p:nvSpPr>
        <p:spPr>
          <a:xfrm>
            <a:off x="10224195" y="4990887"/>
            <a:ext cx="557923" cy="557923"/>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20" name="TextBox 16">
            <a:extLst>
              <a:ext uri="{FF2B5EF4-FFF2-40B4-BE49-F238E27FC236}">
                <a16:creationId xmlns:a16="http://schemas.microsoft.com/office/drawing/2014/main" id="{1A6C65FE-CF91-D59C-CDDB-D60B1A8D27DD}"/>
              </a:ext>
            </a:extLst>
          </p:cNvPr>
          <p:cNvSpPr txBox="1"/>
          <p:nvPr/>
        </p:nvSpPr>
        <p:spPr>
          <a:xfrm>
            <a:off x="8348133" y="1584569"/>
            <a:ext cx="2915920" cy="523220"/>
          </a:xfrm>
          <a:prstGeom prst="rect">
            <a:avLst/>
          </a:prstGeom>
          <a:noFill/>
        </p:spPr>
        <p:txBody>
          <a:bodyPr wrap="square">
            <a:spAutoFit/>
          </a:bodyPr>
          <a:lstStyle/>
          <a:p>
            <a:r>
              <a:rPr lang="en-US" sz="2800" dirty="0"/>
              <a:t>Model</a:t>
            </a:r>
          </a:p>
        </p:txBody>
      </p:sp>
      <p:sp>
        <p:nvSpPr>
          <p:cNvPr id="21" name="TextBox 20">
            <a:extLst>
              <a:ext uri="{FF2B5EF4-FFF2-40B4-BE49-F238E27FC236}">
                <a16:creationId xmlns:a16="http://schemas.microsoft.com/office/drawing/2014/main" id="{92E771FA-61D0-3678-C616-D5C9DC1424E8}"/>
              </a:ext>
            </a:extLst>
          </p:cNvPr>
          <p:cNvSpPr txBox="1"/>
          <p:nvPr/>
        </p:nvSpPr>
        <p:spPr>
          <a:xfrm>
            <a:off x="1147022" y="5384995"/>
            <a:ext cx="6096000" cy="200055"/>
          </a:xfrm>
          <a:prstGeom prst="rect">
            <a:avLst/>
          </a:prstGeom>
          <a:noFill/>
        </p:spPr>
        <p:txBody>
          <a:bodyPr wrap="square">
            <a:spAutoFit/>
          </a:bodyPr>
          <a:lstStyle/>
          <a:p>
            <a:r>
              <a:rPr lang="en-US" sz="700" dirty="0"/>
              <a:t>https://msestudent.com/what-is-the-difference-between-fcc-and-bcc-crystal-structure-properties-interstitial-sites-and-examples/</a:t>
            </a:r>
          </a:p>
        </p:txBody>
      </p:sp>
    </p:spTree>
    <p:extLst>
      <p:ext uri="{BB962C8B-B14F-4D97-AF65-F5344CB8AC3E}">
        <p14:creationId xmlns:p14="http://schemas.microsoft.com/office/powerpoint/2010/main" val="18230244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A5298-9392-4527-BAF2-9E08A4D9D403}"/>
              </a:ext>
            </a:extLst>
          </p:cNvPr>
          <p:cNvSpPr>
            <a:spLocks noGrp="1"/>
          </p:cNvSpPr>
          <p:nvPr>
            <p:ph type="title"/>
          </p:nvPr>
        </p:nvSpPr>
        <p:spPr>
          <a:xfrm>
            <a:off x="829065" y="365636"/>
            <a:ext cx="9888034" cy="843180"/>
          </a:xfrm>
        </p:spPr>
        <p:txBody>
          <a:bodyPr/>
          <a:lstStyle/>
          <a:p>
            <a:r>
              <a:rPr lang="en-US" sz="5400" kern="0" dirty="0"/>
              <a:t>Defect interaction LUT</a:t>
            </a:r>
            <a:endParaRPr lang="en-US" dirty="0"/>
          </a:p>
        </p:txBody>
      </p:sp>
      <p:sp>
        <p:nvSpPr>
          <p:cNvPr id="3" name="Text Placeholder 2">
            <a:extLst>
              <a:ext uri="{FF2B5EF4-FFF2-40B4-BE49-F238E27FC236}">
                <a16:creationId xmlns:a16="http://schemas.microsoft.com/office/drawing/2014/main" id="{F3F01BCB-9001-4BD4-BC80-C05445105B76}"/>
              </a:ext>
            </a:extLst>
          </p:cNvPr>
          <p:cNvSpPr>
            <a:spLocks noGrp="1"/>
          </p:cNvSpPr>
          <p:nvPr>
            <p:ph type="body" sz="quarter" idx="25"/>
          </p:nvPr>
        </p:nvSpPr>
        <p:spPr/>
        <p:txBody>
          <a:bodyPr>
            <a:normAutofit fontScale="62500" lnSpcReduction="20000"/>
          </a:bodyPr>
          <a:lstStyle/>
          <a:p>
            <a:endParaRPr lang="en-US"/>
          </a:p>
        </p:txBody>
      </p:sp>
      <p:sp>
        <p:nvSpPr>
          <p:cNvPr id="4" name="Text Placeholder 3">
            <a:extLst>
              <a:ext uri="{FF2B5EF4-FFF2-40B4-BE49-F238E27FC236}">
                <a16:creationId xmlns:a16="http://schemas.microsoft.com/office/drawing/2014/main" id="{C0CA8873-A423-44ED-B0D8-AC11239CD5E2}"/>
              </a:ext>
            </a:extLst>
          </p:cNvPr>
          <p:cNvSpPr>
            <a:spLocks noGrp="1"/>
          </p:cNvSpPr>
          <p:nvPr>
            <p:ph type="body" sz="quarter" idx="26"/>
          </p:nvPr>
        </p:nvSpPr>
        <p:spPr/>
        <p:txBody>
          <a:bodyPr>
            <a:normAutofit fontScale="40000" lnSpcReduction="20000"/>
          </a:bodyPr>
          <a:lstStyle/>
          <a:p>
            <a:endParaRPr lang="en-US"/>
          </a:p>
        </p:txBody>
      </p:sp>
      <p:sp>
        <p:nvSpPr>
          <p:cNvPr id="5" name="Rectangle: Beveled 4">
            <a:extLst>
              <a:ext uri="{FF2B5EF4-FFF2-40B4-BE49-F238E27FC236}">
                <a16:creationId xmlns:a16="http://schemas.microsoft.com/office/drawing/2014/main" id="{8D9CF6E7-B506-84BE-5E03-7635455FD1D0}"/>
              </a:ext>
            </a:extLst>
          </p:cNvPr>
          <p:cNvSpPr/>
          <p:nvPr/>
        </p:nvSpPr>
        <p:spPr>
          <a:xfrm>
            <a:off x="3111162" y="1706880"/>
            <a:ext cx="4027931" cy="4050453"/>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43180C58-0627-8B70-387A-615AA9278193}"/>
              </a:ext>
            </a:extLst>
          </p:cNvPr>
          <p:cNvSpPr/>
          <p:nvPr/>
        </p:nvSpPr>
        <p:spPr>
          <a:xfrm>
            <a:off x="3793067" y="2404533"/>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D3CCE48-0F3F-3A98-24B6-133F9CDEFAF7}"/>
              </a:ext>
            </a:extLst>
          </p:cNvPr>
          <p:cNvSpPr txBox="1"/>
          <p:nvPr/>
        </p:nvSpPr>
        <p:spPr>
          <a:xfrm>
            <a:off x="786146" y="1208816"/>
            <a:ext cx="1939121" cy="523220"/>
          </a:xfrm>
          <a:prstGeom prst="rect">
            <a:avLst/>
          </a:prstGeom>
          <a:noFill/>
        </p:spPr>
        <p:txBody>
          <a:bodyPr wrap="none" rtlCol="0">
            <a:spAutoFit/>
          </a:bodyPr>
          <a:lstStyle/>
          <a:p>
            <a:r>
              <a:rPr lang="en-US" sz="2800" dirty="0"/>
              <a:t>N = 1 defect</a:t>
            </a:r>
          </a:p>
        </p:txBody>
      </p:sp>
      <p:sp>
        <p:nvSpPr>
          <p:cNvPr id="8" name="TextBox 6">
            <a:extLst>
              <a:ext uri="{FF2B5EF4-FFF2-40B4-BE49-F238E27FC236}">
                <a16:creationId xmlns:a16="http://schemas.microsoft.com/office/drawing/2014/main" id="{04A2A9C1-4A5C-BDEC-662B-474658BE0223}"/>
              </a:ext>
            </a:extLst>
          </p:cNvPr>
          <p:cNvSpPr txBox="1"/>
          <p:nvPr/>
        </p:nvSpPr>
        <p:spPr>
          <a:xfrm>
            <a:off x="4559908" y="5757333"/>
            <a:ext cx="1130438" cy="523220"/>
          </a:xfrm>
          <a:prstGeom prst="rect">
            <a:avLst/>
          </a:prstGeom>
          <a:noFill/>
        </p:spPr>
        <p:txBody>
          <a:bodyPr wrap="none" rtlCol="0">
            <a:spAutoFit/>
          </a:bodyPr>
          <a:lstStyle/>
          <a:p>
            <a:r>
              <a:rPr lang="en-US" sz="2800" dirty="0"/>
              <a:t>Case 1</a:t>
            </a:r>
          </a:p>
        </p:txBody>
      </p:sp>
      <p:sp>
        <p:nvSpPr>
          <p:cNvPr id="9" name="TextBox 6">
            <a:extLst>
              <a:ext uri="{FF2B5EF4-FFF2-40B4-BE49-F238E27FC236}">
                <a16:creationId xmlns:a16="http://schemas.microsoft.com/office/drawing/2014/main" id="{439A488C-C708-90B0-9C11-BC7BD70F8651}"/>
              </a:ext>
            </a:extLst>
          </p:cNvPr>
          <p:cNvSpPr txBox="1"/>
          <p:nvPr/>
        </p:nvSpPr>
        <p:spPr>
          <a:xfrm>
            <a:off x="2233268" y="5773825"/>
            <a:ext cx="1401474" cy="523220"/>
          </a:xfrm>
          <a:prstGeom prst="rect">
            <a:avLst/>
          </a:prstGeom>
          <a:noFill/>
        </p:spPr>
        <p:txBody>
          <a:bodyPr wrap="none" rtlCol="0">
            <a:spAutoFit/>
          </a:bodyPr>
          <a:lstStyle/>
          <a:p>
            <a:r>
              <a:rPr lang="en-US" sz="2800" dirty="0"/>
              <a:t>Subtotal</a:t>
            </a:r>
          </a:p>
        </p:txBody>
      </p:sp>
      <p:sp>
        <p:nvSpPr>
          <p:cNvPr id="10" name="TextBox 6">
            <a:extLst>
              <a:ext uri="{FF2B5EF4-FFF2-40B4-BE49-F238E27FC236}">
                <a16:creationId xmlns:a16="http://schemas.microsoft.com/office/drawing/2014/main" id="{4C2198CD-722F-95CC-3212-6AEDE766FAF5}"/>
              </a:ext>
            </a:extLst>
          </p:cNvPr>
          <p:cNvSpPr txBox="1"/>
          <p:nvPr/>
        </p:nvSpPr>
        <p:spPr>
          <a:xfrm>
            <a:off x="2233268" y="6137196"/>
            <a:ext cx="885755" cy="523220"/>
          </a:xfrm>
          <a:prstGeom prst="rect">
            <a:avLst/>
          </a:prstGeom>
          <a:noFill/>
        </p:spPr>
        <p:txBody>
          <a:bodyPr wrap="none" rtlCol="0">
            <a:spAutoFit/>
          </a:bodyPr>
          <a:lstStyle/>
          <a:p>
            <a:r>
              <a:rPr lang="en-US" sz="2800" dirty="0"/>
              <a:t>Total</a:t>
            </a:r>
          </a:p>
        </p:txBody>
      </p:sp>
      <p:sp>
        <p:nvSpPr>
          <p:cNvPr id="11" name="TextBox 6">
            <a:extLst>
              <a:ext uri="{FF2B5EF4-FFF2-40B4-BE49-F238E27FC236}">
                <a16:creationId xmlns:a16="http://schemas.microsoft.com/office/drawing/2014/main" id="{B166E29B-3F89-BF7E-8AEA-360B7CB84B78}"/>
              </a:ext>
            </a:extLst>
          </p:cNvPr>
          <p:cNvSpPr txBox="1"/>
          <p:nvPr/>
        </p:nvSpPr>
        <p:spPr>
          <a:xfrm>
            <a:off x="4559908" y="6137196"/>
            <a:ext cx="1130438" cy="523220"/>
          </a:xfrm>
          <a:prstGeom prst="rect">
            <a:avLst/>
          </a:prstGeom>
          <a:noFill/>
        </p:spPr>
        <p:txBody>
          <a:bodyPr wrap="none" rtlCol="0">
            <a:spAutoFit/>
          </a:bodyPr>
          <a:lstStyle/>
          <a:p>
            <a:r>
              <a:rPr lang="en-US" sz="2800" dirty="0"/>
              <a:t>Case 1</a:t>
            </a:r>
          </a:p>
        </p:txBody>
      </p:sp>
      <p:sp>
        <p:nvSpPr>
          <p:cNvPr id="12" name="Oval 11">
            <a:extLst>
              <a:ext uri="{FF2B5EF4-FFF2-40B4-BE49-F238E27FC236}">
                <a16:creationId xmlns:a16="http://schemas.microsoft.com/office/drawing/2014/main" id="{CC4735C3-F9B7-FED2-7DBA-F027210F9B7A}"/>
              </a:ext>
            </a:extLst>
          </p:cNvPr>
          <p:cNvSpPr/>
          <p:nvPr/>
        </p:nvSpPr>
        <p:spPr>
          <a:xfrm>
            <a:off x="7738534" y="2488365"/>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53DD658B-F288-40A7-CAB9-A77CA1781967}"/>
              </a:ext>
            </a:extLst>
          </p:cNvPr>
          <p:cNvSpPr txBox="1"/>
          <p:nvPr/>
        </p:nvSpPr>
        <p:spPr>
          <a:xfrm>
            <a:off x="8656321" y="2568808"/>
            <a:ext cx="1347893" cy="523220"/>
          </a:xfrm>
          <a:prstGeom prst="rect">
            <a:avLst/>
          </a:prstGeom>
          <a:noFill/>
        </p:spPr>
        <p:txBody>
          <a:bodyPr wrap="square">
            <a:spAutoFit/>
          </a:bodyPr>
          <a:lstStyle/>
          <a:p>
            <a:r>
              <a:rPr lang="en-US" sz="2800" dirty="0"/>
              <a:t>: defect</a:t>
            </a:r>
          </a:p>
        </p:txBody>
      </p:sp>
      <p:sp>
        <p:nvSpPr>
          <p:cNvPr id="15" name="Oval 14">
            <a:extLst>
              <a:ext uri="{FF2B5EF4-FFF2-40B4-BE49-F238E27FC236}">
                <a16:creationId xmlns:a16="http://schemas.microsoft.com/office/drawing/2014/main" id="{7A6E962D-E8E1-F7BA-C38C-1CB3ED35F8E2}"/>
              </a:ext>
            </a:extLst>
          </p:cNvPr>
          <p:cNvSpPr/>
          <p:nvPr/>
        </p:nvSpPr>
        <p:spPr>
          <a:xfrm>
            <a:off x="4783073" y="3381314"/>
            <a:ext cx="684107" cy="684107"/>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C2344B40-2151-14A4-521F-5C887E14AE66}"/>
              </a:ext>
            </a:extLst>
          </p:cNvPr>
          <p:cNvSpPr/>
          <p:nvPr/>
        </p:nvSpPr>
        <p:spPr>
          <a:xfrm>
            <a:off x="7738533" y="4030718"/>
            <a:ext cx="684107" cy="684107"/>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D18B9437-83A2-424C-24CC-E06A3627C5AA}"/>
              </a:ext>
            </a:extLst>
          </p:cNvPr>
          <p:cNvSpPr txBox="1"/>
          <p:nvPr/>
        </p:nvSpPr>
        <p:spPr>
          <a:xfrm>
            <a:off x="8422640" y="4065421"/>
            <a:ext cx="2915920" cy="523220"/>
          </a:xfrm>
          <a:prstGeom prst="rect">
            <a:avLst/>
          </a:prstGeom>
          <a:noFill/>
        </p:spPr>
        <p:txBody>
          <a:bodyPr wrap="square">
            <a:spAutoFit/>
          </a:bodyPr>
          <a:lstStyle/>
          <a:p>
            <a:r>
              <a:rPr lang="en-US" sz="2800" dirty="0"/>
              <a:t>: reference O atom</a:t>
            </a:r>
          </a:p>
        </p:txBody>
      </p:sp>
    </p:spTree>
    <p:extLst>
      <p:ext uri="{BB962C8B-B14F-4D97-AF65-F5344CB8AC3E}">
        <p14:creationId xmlns:p14="http://schemas.microsoft.com/office/powerpoint/2010/main" val="224066805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A5298-9392-4527-BAF2-9E08A4D9D403}"/>
              </a:ext>
            </a:extLst>
          </p:cNvPr>
          <p:cNvSpPr>
            <a:spLocks noGrp="1"/>
          </p:cNvSpPr>
          <p:nvPr>
            <p:ph type="title"/>
          </p:nvPr>
        </p:nvSpPr>
        <p:spPr>
          <a:xfrm>
            <a:off x="829065" y="365636"/>
            <a:ext cx="9888034" cy="843180"/>
          </a:xfrm>
        </p:spPr>
        <p:txBody>
          <a:bodyPr/>
          <a:lstStyle/>
          <a:p>
            <a:r>
              <a:rPr lang="en-US" sz="5400" kern="0" dirty="0"/>
              <a:t>Defect interaction LUT</a:t>
            </a:r>
            <a:endParaRPr lang="en-US" dirty="0"/>
          </a:p>
        </p:txBody>
      </p:sp>
      <p:sp>
        <p:nvSpPr>
          <p:cNvPr id="3" name="Text Placeholder 2">
            <a:extLst>
              <a:ext uri="{FF2B5EF4-FFF2-40B4-BE49-F238E27FC236}">
                <a16:creationId xmlns:a16="http://schemas.microsoft.com/office/drawing/2014/main" id="{F3F01BCB-9001-4BD4-BC80-C05445105B76}"/>
              </a:ext>
            </a:extLst>
          </p:cNvPr>
          <p:cNvSpPr>
            <a:spLocks noGrp="1"/>
          </p:cNvSpPr>
          <p:nvPr>
            <p:ph type="body" sz="quarter" idx="25"/>
          </p:nvPr>
        </p:nvSpPr>
        <p:spPr/>
        <p:txBody>
          <a:bodyPr>
            <a:normAutofit fontScale="62500" lnSpcReduction="20000"/>
          </a:bodyPr>
          <a:lstStyle/>
          <a:p>
            <a:endParaRPr lang="en-US"/>
          </a:p>
        </p:txBody>
      </p:sp>
      <p:sp>
        <p:nvSpPr>
          <p:cNvPr id="4" name="Text Placeholder 3">
            <a:extLst>
              <a:ext uri="{FF2B5EF4-FFF2-40B4-BE49-F238E27FC236}">
                <a16:creationId xmlns:a16="http://schemas.microsoft.com/office/drawing/2014/main" id="{C0CA8873-A423-44ED-B0D8-AC11239CD5E2}"/>
              </a:ext>
            </a:extLst>
          </p:cNvPr>
          <p:cNvSpPr>
            <a:spLocks noGrp="1"/>
          </p:cNvSpPr>
          <p:nvPr>
            <p:ph type="body" sz="quarter" idx="26"/>
          </p:nvPr>
        </p:nvSpPr>
        <p:spPr/>
        <p:txBody>
          <a:bodyPr>
            <a:normAutofit fontScale="40000" lnSpcReduction="20000"/>
          </a:bodyPr>
          <a:lstStyle/>
          <a:p>
            <a:endParaRPr lang="en-US"/>
          </a:p>
        </p:txBody>
      </p:sp>
      <p:grpSp>
        <p:nvGrpSpPr>
          <p:cNvPr id="11" name="Group 10">
            <a:extLst>
              <a:ext uri="{FF2B5EF4-FFF2-40B4-BE49-F238E27FC236}">
                <a16:creationId xmlns:a16="http://schemas.microsoft.com/office/drawing/2014/main" id="{305AF94B-5B0E-2708-A17C-26BF4C39ED07}"/>
              </a:ext>
            </a:extLst>
          </p:cNvPr>
          <p:cNvGrpSpPr/>
          <p:nvPr/>
        </p:nvGrpSpPr>
        <p:grpSpPr>
          <a:xfrm>
            <a:off x="1287716" y="2076805"/>
            <a:ext cx="2825034" cy="2840830"/>
            <a:chOff x="88055" y="1724397"/>
            <a:chExt cx="4027931" cy="4050453"/>
          </a:xfrm>
        </p:grpSpPr>
        <p:sp>
          <p:nvSpPr>
            <p:cNvPr id="5" name="Rectangle: Beveled 4">
              <a:extLst>
                <a:ext uri="{FF2B5EF4-FFF2-40B4-BE49-F238E27FC236}">
                  <a16:creationId xmlns:a16="http://schemas.microsoft.com/office/drawing/2014/main" id="{8D9CF6E7-B506-84BE-5E03-7635455FD1D0}"/>
                </a:ext>
              </a:extLst>
            </p:cNvPr>
            <p:cNvSpPr/>
            <p:nvPr/>
          </p:nvSpPr>
          <p:spPr>
            <a:xfrm>
              <a:off x="88055" y="1724397"/>
              <a:ext cx="4027931" cy="4050453"/>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43180C58-0627-8B70-387A-615AA9278193}"/>
                </a:ext>
              </a:extLst>
            </p:cNvPr>
            <p:cNvSpPr/>
            <p:nvPr/>
          </p:nvSpPr>
          <p:spPr>
            <a:xfrm>
              <a:off x="769960" y="2422050"/>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780119E9-F018-6B6F-9A11-90714D3CD09B}"/>
                </a:ext>
              </a:extLst>
            </p:cNvPr>
            <p:cNvSpPr/>
            <p:nvPr/>
          </p:nvSpPr>
          <p:spPr>
            <a:xfrm>
              <a:off x="2730839" y="2422049"/>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41E2F660-A356-3DE8-A8A1-AD69065DD1AF}"/>
              </a:ext>
            </a:extLst>
          </p:cNvPr>
          <p:cNvGrpSpPr/>
          <p:nvPr/>
        </p:nvGrpSpPr>
        <p:grpSpPr>
          <a:xfrm>
            <a:off x="4683483" y="2069838"/>
            <a:ext cx="2825034" cy="2840830"/>
            <a:chOff x="88055" y="1724397"/>
            <a:chExt cx="4027931" cy="4050453"/>
          </a:xfrm>
        </p:grpSpPr>
        <p:sp>
          <p:nvSpPr>
            <p:cNvPr id="18" name="Rectangle: Beveled 17">
              <a:extLst>
                <a:ext uri="{FF2B5EF4-FFF2-40B4-BE49-F238E27FC236}">
                  <a16:creationId xmlns:a16="http://schemas.microsoft.com/office/drawing/2014/main" id="{1B35BA7A-F584-E4D3-8D4E-82B65AFDCF70}"/>
                </a:ext>
              </a:extLst>
            </p:cNvPr>
            <p:cNvSpPr/>
            <p:nvPr/>
          </p:nvSpPr>
          <p:spPr>
            <a:xfrm>
              <a:off x="88055" y="1724397"/>
              <a:ext cx="4027931" cy="4050453"/>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F833DD2D-0FF6-C1DF-75DB-08ED0977338E}"/>
                </a:ext>
              </a:extLst>
            </p:cNvPr>
            <p:cNvSpPr/>
            <p:nvPr/>
          </p:nvSpPr>
          <p:spPr>
            <a:xfrm>
              <a:off x="769960" y="2422050"/>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D73FA911-03B5-8052-99FF-7758AE02C21F}"/>
                </a:ext>
              </a:extLst>
            </p:cNvPr>
            <p:cNvSpPr/>
            <p:nvPr/>
          </p:nvSpPr>
          <p:spPr>
            <a:xfrm>
              <a:off x="2750155" y="4363189"/>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CA9D97C7-8D95-637A-8F82-13E9511A1044}"/>
              </a:ext>
            </a:extLst>
          </p:cNvPr>
          <p:cNvGrpSpPr/>
          <p:nvPr/>
        </p:nvGrpSpPr>
        <p:grpSpPr>
          <a:xfrm>
            <a:off x="8276736" y="2069838"/>
            <a:ext cx="3064937" cy="3080733"/>
            <a:chOff x="88055" y="1724397"/>
            <a:chExt cx="4369985" cy="4392506"/>
          </a:xfrm>
        </p:grpSpPr>
        <p:sp>
          <p:nvSpPr>
            <p:cNvPr id="22" name="Rectangle: Beveled 21">
              <a:extLst>
                <a:ext uri="{FF2B5EF4-FFF2-40B4-BE49-F238E27FC236}">
                  <a16:creationId xmlns:a16="http://schemas.microsoft.com/office/drawing/2014/main" id="{5345CE7C-4987-3838-1A85-36A7EBCCFA6E}"/>
                </a:ext>
              </a:extLst>
            </p:cNvPr>
            <p:cNvSpPr/>
            <p:nvPr/>
          </p:nvSpPr>
          <p:spPr>
            <a:xfrm>
              <a:off x="88055" y="1724397"/>
              <a:ext cx="4027931" cy="4050453"/>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BBF779BF-8812-4322-997E-B6127FC97804}"/>
                </a:ext>
              </a:extLst>
            </p:cNvPr>
            <p:cNvSpPr/>
            <p:nvPr/>
          </p:nvSpPr>
          <p:spPr>
            <a:xfrm>
              <a:off x="769960" y="2422050"/>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08B22C56-E9C4-D40E-01CB-83B90A399507}"/>
                </a:ext>
              </a:extLst>
            </p:cNvPr>
            <p:cNvSpPr/>
            <p:nvPr/>
          </p:nvSpPr>
          <p:spPr>
            <a:xfrm>
              <a:off x="3773933" y="5432796"/>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25" name="TextBox 6">
            <a:extLst>
              <a:ext uri="{FF2B5EF4-FFF2-40B4-BE49-F238E27FC236}">
                <a16:creationId xmlns:a16="http://schemas.microsoft.com/office/drawing/2014/main" id="{79D18B34-A969-B33C-5084-A5D69589A466}"/>
              </a:ext>
            </a:extLst>
          </p:cNvPr>
          <p:cNvSpPr txBox="1"/>
          <p:nvPr/>
        </p:nvSpPr>
        <p:spPr>
          <a:xfrm>
            <a:off x="786146" y="1208816"/>
            <a:ext cx="2080185" cy="523220"/>
          </a:xfrm>
          <a:prstGeom prst="rect">
            <a:avLst/>
          </a:prstGeom>
          <a:noFill/>
        </p:spPr>
        <p:txBody>
          <a:bodyPr wrap="none" rtlCol="0">
            <a:spAutoFit/>
          </a:bodyPr>
          <a:lstStyle/>
          <a:p>
            <a:r>
              <a:rPr lang="en-US" sz="2800" dirty="0"/>
              <a:t>N = 2 defects</a:t>
            </a:r>
          </a:p>
        </p:txBody>
      </p:sp>
      <p:sp>
        <p:nvSpPr>
          <p:cNvPr id="26" name="TextBox 6">
            <a:extLst>
              <a:ext uri="{FF2B5EF4-FFF2-40B4-BE49-F238E27FC236}">
                <a16:creationId xmlns:a16="http://schemas.microsoft.com/office/drawing/2014/main" id="{AE42CB27-D9DE-3692-A3F5-FE0E368B518A}"/>
              </a:ext>
            </a:extLst>
          </p:cNvPr>
          <p:cNvSpPr txBox="1"/>
          <p:nvPr/>
        </p:nvSpPr>
        <p:spPr>
          <a:xfrm>
            <a:off x="2094137" y="4993827"/>
            <a:ext cx="1130438" cy="523220"/>
          </a:xfrm>
          <a:prstGeom prst="rect">
            <a:avLst/>
          </a:prstGeom>
          <a:noFill/>
        </p:spPr>
        <p:txBody>
          <a:bodyPr wrap="none" rtlCol="0">
            <a:spAutoFit/>
          </a:bodyPr>
          <a:lstStyle/>
          <a:p>
            <a:r>
              <a:rPr lang="en-US" sz="2800" dirty="0"/>
              <a:t>Case 1</a:t>
            </a:r>
          </a:p>
        </p:txBody>
      </p:sp>
      <p:sp>
        <p:nvSpPr>
          <p:cNvPr id="27" name="TextBox 6">
            <a:extLst>
              <a:ext uri="{FF2B5EF4-FFF2-40B4-BE49-F238E27FC236}">
                <a16:creationId xmlns:a16="http://schemas.microsoft.com/office/drawing/2014/main" id="{8279C205-D9DE-3808-E6F0-290A6AC075DD}"/>
              </a:ext>
            </a:extLst>
          </p:cNvPr>
          <p:cNvSpPr txBox="1"/>
          <p:nvPr/>
        </p:nvSpPr>
        <p:spPr>
          <a:xfrm>
            <a:off x="5530781" y="4986860"/>
            <a:ext cx="1130438" cy="523220"/>
          </a:xfrm>
          <a:prstGeom prst="rect">
            <a:avLst/>
          </a:prstGeom>
          <a:noFill/>
        </p:spPr>
        <p:txBody>
          <a:bodyPr wrap="none" rtlCol="0">
            <a:spAutoFit/>
          </a:bodyPr>
          <a:lstStyle/>
          <a:p>
            <a:r>
              <a:rPr lang="en-US" sz="2800" dirty="0"/>
              <a:t>Case 2</a:t>
            </a:r>
          </a:p>
        </p:txBody>
      </p:sp>
      <p:sp>
        <p:nvSpPr>
          <p:cNvPr id="28" name="TextBox 6">
            <a:extLst>
              <a:ext uri="{FF2B5EF4-FFF2-40B4-BE49-F238E27FC236}">
                <a16:creationId xmlns:a16="http://schemas.microsoft.com/office/drawing/2014/main" id="{44741817-9D78-203C-60DF-813B3C53AC74}"/>
              </a:ext>
            </a:extLst>
          </p:cNvPr>
          <p:cNvSpPr txBox="1"/>
          <p:nvPr/>
        </p:nvSpPr>
        <p:spPr>
          <a:xfrm>
            <a:off x="9124034" y="4986860"/>
            <a:ext cx="1130438" cy="523220"/>
          </a:xfrm>
          <a:prstGeom prst="rect">
            <a:avLst/>
          </a:prstGeom>
          <a:noFill/>
        </p:spPr>
        <p:txBody>
          <a:bodyPr wrap="none" rtlCol="0">
            <a:spAutoFit/>
          </a:bodyPr>
          <a:lstStyle/>
          <a:p>
            <a:r>
              <a:rPr lang="en-US" sz="2800" dirty="0"/>
              <a:t>Case 3</a:t>
            </a:r>
          </a:p>
        </p:txBody>
      </p:sp>
      <p:sp>
        <p:nvSpPr>
          <p:cNvPr id="29" name="TextBox 6">
            <a:extLst>
              <a:ext uri="{FF2B5EF4-FFF2-40B4-BE49-F238E27FC236}">
                <a16:creationId xmlns:a16="http://schemas.microsoft.com/office/drawing/2014/main" id="{4A813252-D202-380C-B114-E3D3CF240D35}"/>
              </a:ext>
            </a:extLst>
          </p:cNvPr>
          <p:cNvSpPr txBox="1"/>
          <p:nvPr/>
        </p:nvSpPr>
        <p:spPr>
          <a:xfrm>
            <a:off x="2094900" y="5490178"/>
            <a:ext cx="1130438" cy="523220"/>
          </a:xfrm>
          <a:prstGeom prst="rect">
            <a:avLst/>
          </a:prstGeom>
          <a:noFill/>
        </p:spPr>
        <p:txBody>
          <a:bodyPr wrap="none" rtlCol="0">
            <a:spAutoFit/>
          </a:bodyPr>
          <a:lstStyle/>
          <a:p>
            <a:r>
              <a:rPr lang="en-US" sz="2800" dirty="0"/>
              <a:t>Case 2</a:t>
            </a:r>
          </a:p>
        </p:txBody>
      </p:sp>
      <p:sp>
        <p:nvSpPr>
          <p:cNvPr id="30" name="TextBox 6">
            <a:extLst>
              <a:ext uri="{FF2B5EF4-FFF2-40B4-BE49-F238E27FC236}">
                <a16:creationId xmlns:a16="http://schemas.microsoft.com/office/drawing/2014/main" id="{1899A1E2-1CC2-81EF-8143-135E79E8A881}"/>
              </a:ext>
            </a:extLst>
          </p:cNvPr>
          <p:cNvSpPr txBox="1"/>
          <p:nvPr/>
        </p:nvSpPr>
        <p:spPr>
          <a:xfrm>
            <a:off x="5530781" y="5483211"/>
            <a:ext cx="1130438" cy="523220"/>
          </a:xfrm>
          <a:prstGeom prst="rect">
            <a:avLst/>
          </a:prstGeom>
          <a:noFill/>
        </p:spPr>
        <p:txBody>
          <a:bodyPr wrap="none" rtlCol="0">
            <a:spAutoFit/>
          </a:bodyPr>
          <a:lstStyle/>
          <a:p>
            <a:r>
              <a:rPr lang="en-US" sz="2800" dirty="0"/>
              <a:t>Case 3</a:t>
            </a:r>
          </a:p>
        </p:txBody>
      </p:sp>
      <p:sp>
        <p:nvSpPr>
          <p:cNvPr id="31" name="TextBox 6">
            <a:extLst>
              <a:ext uri="{FF2B5EF4-FFF2-40B4-BE49-F238E27FC236}">
                <a16:creationId xmlns:a16="http://schemas.microsoft.com/office/drawing/2014/main" id="{86866CE6-B62D-89F4-7A2D-112D97023578}"/>
              </a:ext>
            </a:extLst>
          </p:cNvPr>
          <p:cNvSpPr txBox="1"/>
          <p:nvPr/>
        </p:nvSpPr>
        <p:spPr>
          <a:xfrm>
            <a:off x="9124034" y="5483211"/>
            <a:ext cx="1130438" cy="523220"/>
          </a:xfrm>
          <a:prstGeom prst="rect">
            <a:avLst/>
          </a:prstGeom>
          <a:noFill/>
        </p:spPr>
        <p:txBody>
          <a:bodyPr wrap="none" rtlCol="0">
            <a:spAutoFit/>
          </a:bodyPr>
          <a:lstStyle/>
          <a:p>
            <a:r>
              <a:rPr lang="en-US" sz="2800" dirty="0"/>
              <a:t>Case 4</a:t>
            </a:r>
          </a:p>
        </p:txBody>
      </p:sp>
      <p:sp>
        <p:nvSpPr>
          <p:cNvPr id="32" name="TextBox 6">
            <a:extLst>
              <a:ext uri="{FF2B5EF4-FFF2-40B4-BE49-F238E27FC236}">
                <a16:creationId xmlns:a16="http://schemas.microsoft.com/office/drawing/2014/main" id="{7134FDAD-3D52-EB8E-85AB-DB6917FB297D}"/>
              </a:ext>
            </a:extLst>
          </p:cNvPr>
          <p:cNvSpPr txBox="1"/>
          <p:nvPr/>
        </p:nvSpPr>
        <p:spPr>
          <a:xfrm>
            <a:off x="240297" y="4975418"/>
            <a:ext cx="1401474" cy="523220"/>
          </a:xfrm>
          <a:prstGeom prst="rect">
            <a:avLst/>
          </a:prstGeom>
          <a:noFill/>
        </p:spPr>
        <p:txBody>
          <a:bodyPr wrap="none" rtlCol="0">
            <a:spAutoFit/>
          </a:bodyPr>
          <a:lstStyle/>
          <a:p>
            <a:r>
              <a:rPr lang="en-US" sz="2800" dirty="0"/>
              <a:t>Subtotal</a:t>
            </a:r>
          </a:p>
        </p:txBody>
      </p:sp>
      <p:sp>
        <p:nvSpPr>
          <p:cNvPr id="33" name="TextBox 6">
            <a:extLst>
              <a:ext uri="{FF2B5EF4-FFF2-40B4-BE49-F238E27FC236}">
                <a16:creationId xmlns:a16="http://schemas.microsoft.com/office/drawing/2014/main" id="{3B9F82A0-848B-2096-4694-BE2312B44327}"/>
              </a:ext>
            </a:extLst>
          </p:cNvPr>
          <p:cNvSpPr txBox="1"/>
          <p:nvPr/>
        </p:nvSpPr>
        <p:spPr>
          <a:xfrm>
            <a:off x="261267" y="5483211"/>
            <a:ext cx="885755" cy="523220"/>
          </a:xfrm>
          <a:prstGeom prst="rect">
            <a:avLst/>
          </a:prstGeom>
          <a:noFill/>
        </p:spPr>
        <p:txBody>
          <a:bodyPr wrap="none" rtlCol="0">
            <a:spAutoFit/>
          </a:bodyPr>
          <a:lstStyle/>
          <a:p>
            <a:r>
              <a:rPr lang="en-US" sz="2800" dirty="0"/>
              <a:t>Total</a:t>
            </a:r>
          </a:p>
        </p:txBody>
      </p:sp>
      <p:sp>
        <p:nvSpPr>
          <p:cNvPr id="34" name="Oval 15">
            <a:extLst>
              <a:ext uri="{FF2B5EF4-FFF2-40B4-BE49-F238E27FC236}">
                <a16:creationId xmlns:a16="http://schemas.microsoft.com/office/drawing/2014/main" id="{20A3BA93-08DB-D33A-57A2-32087E9B3807}"/>
              </a:ext>
            </a:extLst>
          </p:cNvPr>
          <p:cNvSpPr/>
          <p:nvPr/>
        </p:nvSpPr>
        <p:spPr>
          <a:xfrm>
            <a:off x="2460330" y="3257317"/>
            <a:ext cx="479806" cy="479806"/>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35" name="Oval 15">
            <a:extLst>
              <a:ext uri="{FF2B5EF4-FFF2-40B4-BE49-F238E27FC236}">
                <a16:creationId xmlns:a16="http://schemas.microsoft.com/office/drawing/2014/main" id="{81EFB82C-0E6E-7DFE-44FC-0CF325162CE3}"/>
              </a:ext>
            </a:extLst>
          </p:cNvPr>
          <p:cNvSpPr/>
          <p:nvPr/>
        </p:nvSpPr>
        <p:spPr>
          <a:xfrm>
            <a:off x="5856097" y="3257317"/>
            <a:ext cx="479806" cy="479806"/>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36" name="Oval 15">
            <a:extLst>
              <a:ext uri="{FF2B5EF4-FFF2-40B4-BE49-F238E27FC236}">
                <a16:creationId xmlns:a16="http://schemas.microsoft.com/office/drawing/2014/main" id="{8CF7D771-2726-E449-6D9F-467AF607D88B}"/>
              </a:ext>
            </a:extLst>
          </p:cNvPr>
          <p:cNvSpPr/>
          <p:nvPr/>
        </p:nvSpPr>
        <p:spPr>
          <a:xfrm>
            <a:off x="9449350" y="3257317"/>
            <a:ext cx="479806" cy="479806"/>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2814378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A5298-9392-4527-BAF2-9E08A4D9D403}"/>
              </a:ext>
            </a:extLst>
          </p:cNvPr>
          <p:cNvSpPr>
            <a:spLocks noGrp="1"/>
          </p:cNvSpPr>
          <p:nvPr>
            <p:ph type="title"/>
          </p:nvPr>
        </p:nvSpPr>
        <p:spPr>
          <a:xfrm>
            <a:off x="829065" y="365636"/>
            <a:ext cx="9888034" cy="843180"/>
          </a:xfrm>
        </p:spPr>
        <p:txBody>
          <a:bodyPr/>
          <a:lstStyle/>
          <a:p>
            <a:r>
              <a:rPr lang="en-US" sz="5400" kern="0" dirty="0"/>
              <a:t>Defect interaction LUT</a:t>
            </a:r>
            <a:endParaRPr lang="en-US" dirty="0"/>
          </a:p>
        </p:txBody>
      </p:sp>
      <p:sp>
        <p:nvSpPr>
          <p:cNvPr id="3" name="Text Placeholder 2">
            <a:extLst>
              <a:ext uri="{FF2B5EF4-FFF2-40B4-BE49-F238E27FC236}">
                <a16:creationId xmlns:a16="http://schemas.microsoft.com/office/drawing/2014/main" id="{F3F01BCB-9001-4BD4-BC80-C05445105B76}"/>
              </a:ext>
            </a:extLst>
          </p:cNvPr>
          <p:cNvSpPr>
            <a:spLocks noGrp="1"/>
          </p:cNvSpPr>
          <p:nvPr>
            <p:ph type="body" sz="quarter" idx="25"/>
          </p:nvPr>
        </p:nvSpPr>
        <p:spPr/>
        <p:txBody>
          <a:bodyPr>
            <a:normAutofit fontScale="62500" lnSpcReduction="20000"/>
          </a:bodyPr>
          <a:lstStyle/>
          <a:p>
            <a:endParaRPr lang="en-US"/>
          </a:p>
        </p:txBody>
      </p:sp>
      <p:sp>
        <p:nvSpPr>
          <p:cNvPr id="4" name="Text Placeholder 3">
            <a:extLst>
              <a:ext uri="{FF2B5EF4-FFF2-40B4-BE49-F238E27FC236}">
                <a16:creationId xmlns:a16="http://schemas.microsoft.com/office/drawing/2014/main" id="{C0CA8873-A423-44ED-B0D8-AC11239CD5E2}"/>
              </a:ext>
            </a:extLst>
          </p:cNvPr>
          <p:cNvSpPr>
            <a:spLocks noGrp="1"/>
          </p:cNvSpPr>
          <p:nvPr>
            <p:ph type="body" sz="quarter" idx="26"/>
          </p:nvPr>
        </p:nvSpPr>
        <p:spPr/>
        <p:txBody>
          <a:bodyPr>
            <a:normAutofit fontScale="40000" lnSpcReduction="20000"/>
          </a:bodyPr>
          <a:lstStyle/>
          <a:p>
            <a:endParaRPr lang="en-US"/>
          </a:p>
        </p:txBody>
      </p:sp>
      <p:grpSp>
        <p:nvGrpSpPr>
          <p:cNvPr id="8" name="Group 7">
            <a:extLst>
              <a:ext uri="{FF2B5EF4-FFF2-40B4-BE49-F238E27FC236}">
                <a16:creationId xmlns:a16="http://schemas.microsoft.com/office/drawing/2014/main" id="{4A6F4E7B-1A49-A5F2-8D49-3D28CF0C0B50}"/>
              </a:ext>
            </a:extLst>
          </p:cNvPr>
          <p:cNvGrpSpPr/>
          <p:nvPr/>
        </p:nvGrpSpPr>
        <p:grpSpPr>
          <a:xfrm>
            <a:off x="1605975" y="2656311"/>
            <a:ext cx="2077373" cy="2088989"/>
            <a:chOff x="504337" y="2069838"/>
            <a:chExt cx="2825034" cy="2840830"/>
          </a:xfrm>
        </p:grpSpPr>
        <p:grpSp>
          <p:nvGrpSpPr>
            <p:cNvPr id="11" name="Group 10">
              <a:extLst>
                <a:ext uri="{FF2B5EF4-FFF2-40B4-BE49-F238E27FC236}">
                  <a16:creationId xmlns:a16="http://schemas.microsoft.com/office/drawing/2014/main" id="{305AF94B-5B0E-2708-A17C-26BF4C39ED07}"/>
                </a:ext>
              </a:extLst>
            </p:cNvPr>
            <p:cNvGrpSpPr/>
            <p:nvPr/>
          </p:nvGrpSpPr>
          <p:grpSpPr>
            <a:xfrm>
              <a:off x="504337" y="2069838"/>
              <a:ext cx="2825034" cy="2840830"/>
              <a:chOff x="88055" y="1724397"/>
              <a:chExt cx="4027931" cy="4050453"/>
            </a:xfrm>
          </p:grpSpPr>
          <p:sp>
            <p:nvSpPr>
              <p:cNvPr id="5" name="Rectangle: Beveled 4">
                <a:extLst>
                  <a:ext uri="{FF2B5EF4-FFF2-40B4-BE49-F238E27FC236}">
                    <a16:creationId xmlns:a16="http://schemas.microsoft.com/office/drawing/2014/main" id="{8D9CF6E7-B506-84BE-5E03-7635455FD1D0}"/>
                  </a:ext>
                </a:extLst>
              </p:cNvPr>
              <p:cNvSpPr/>
              <p:nvPr/>
            </p:nvSpPr>
            <p:spPr>
              <a:xfrm>
                <a:off x="88055" y="1724397"/>
                <a:ext cx="4027931" cy="4050453"/>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43180C58-0627-8B70-387A-615AA9278193}"/>
                  </a:ext>
                </a:extLst>
              </p:cNvPr>
              <p:cNvSpPr/>
              <p:nvPr/>
            </p:nvSpPr>
            <p:spPr>
              <a:xfrm>
                <a:off x="769960" y="2422050"/>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780119E9-F018-6B6F-9A11-90714D3CD09B}"/>
                  </a:ext>
                </a:extLst>
              </p:cNvPr>
              <p:cNvSpPr/>
              <p:nvPr/>
            </p:nvSpPr>
            <p:spPr>
              <a:xfrm>
                <a:off x="2730839" y="2422049"/>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25" name="Oval 24">
              <a:extLst>
                <a:ext uri="{FF2B5EF4-FFF2-40B4-BE49-F238E27FC236}">
                  <a16:creationId xmlns:a16="http://schemas.microsoft.com/office/drawing/2014/main" id="{98381898-C583-062E-EF49-D7D7C5A93B87}"/>
                </a:ext>
              </a:extLst>
            </p:cNvPr>
            <p:cNvSpPr/>
            <p:nvPr/>
          </p:nvSpPr>
          <p:spPr>
            <a:xfrm>
              <a:off x="2357883" y="3957837"/>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4C2A7B40-37B1-990C-48B2-CC37C47103A2}"/>
              </a:ext>
            </a:extLst>
          </p:cNvPr>
          <p:cNvGrpSpPr/>
          <p:nvPr/>
        </p:nvGrpSpPr>
        <p:grpSpPr>
          <a:xfrm>
            <a:off x="3838724" y="2638134"/>
            <a:ext cx="2253784" cy="2265400"/>
            <a:chOff x="504337" y="2069838"/>
            <a:chExt cx="3064936" cy="3080732"/>
          </a:xfrm>
        </p:grpSpPr>
        <p:grpSp>
          <p:nvGrpSpPr>
            <p:cNvPr id="27" name="Group 26">
              <a:extLst>
                <a:ext uri="{FF2B5EF4-FFF2-40B4-BE49-F238E27FC236}">
                  <a16:creationId xmlns:a16="http://schemas.microsoft.com/office/drawing/2014/main" id="{4BF6FBDB-1DC3-DC01-3008-90C0A73FF067}"/>
                </a:ext>
              </a:extLst>
            </p:cNvPr>
            <p:cNvGrpSpPr/>
            <p:nvPr/>
          </p:nvGrpSpPr>
          <p:grpSpPr>
            <a:xfrm>
              <a:off x="504337" y="2069838"/>
              <a:ext cx="2825034" cy="2840830"/>
              <a:chOff x="88055" y="1724397"/>
              <a:chExt cx="4027931" cy="4050453"/>
            </a:xfrm>
          </p:grpSpPr>
          <p:sp>
            <p:nvSpPr>
              <p:cNvPr id="29" name="Rectangle: Beveled 28">
                <a:extLst>
                  <a:ext uri="{FF2B5EF4-FFF2-40B4-BE49-F238E27FC236}">
                    <a16:creationId xmlns:a16="http://schemas.microsoft.com/office/drawing/2014/main" id="{D3893497-B5DC-D452-259F-D18F41596258}"/>
                  </a:ext>
                </a:extLst>
              </p:cNvPr>
              <p:cNvSpPr/>
              <p:nvPr/>
            </p:nvSpPr>
            <p:spPr>
              <a:xfrm>
                <a:off x="88055" y="1724397"/>
                <a:ext cx="4027931" cy="4050453"/>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9A94E172-AA12-DAE0-9CA4-E11094E5D0DC}"/>
                  </a:ext>
                </a:extLst>
              </p:cNvPr>
              <p:cNvSpPr/>
              <p:nvPr/>
            </p:nvSpPr>
            <p:spPr>
              <a:xfrm>
                <a:off x="769960" y="2422050"/>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45E14FFF-F1E0-2C87-2405-EC894B5F9416}"/>
                  </a:ext>
                </a:extLst>
              </p:cNvPr>
              <p:cNvSpPr/>
              <p:nvPr/>
            </p:nvSpPr>
            <p:spPr>
              <a:xfrm>
                <a:off x="2730839" y="2422049"/>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28" name="Oval 27">
              <a:extLst>
                <a:ext uri="{FF2B5EF4-FFF2-40B4-BE49-F238E27FC236}">
                  <a16:creationId xmlns:a16="http://schemas.microsoft.com/office/drawing/2014/main" id="{F4D681AC-B95B-E1AF-DC09-AB3BE8CFFA4D}"/>
                </a:ext>
              </a:extLst>
            </p:cNvPr>
            <p:cNvSpPr/>
            <p:nvPr/>
          </p:nvSpPr>
          <p:spPr>
            <a:xfrm>
              <a:off x="3089467" y="4670764"/>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32" name="TextBox 6">
            <a:extLst>
              <a:ext uri="{FF2B5EF4-FFF2-40B4-BE49-F238E27FC236}">
                <a16:creationId xmlns:a16="http://schemas.microsoft.com/office/drawing/2014/main" id="{87F9DA0D-25C2-9CB2-F96C-1CB62837503E}"/>
              </a:ext>
            </a:extLst>
          </p:cNvPr>
          <p:cNvSpPr txBox="1"/>
          <p:nvPr/>
        </p:nvSpPr>
        <p:spPr>
          <a:xfrm>
            <a:off x="2079442" y="4745298"/>
            <a:ext cx="1130438" cy="523220"/>
          </a:xfrm>
          <a:prstGeom prst="rect">
            <a:avLst/>
          </a:prstGeom>
          <a:noFill/>
        </p:spPr>
        <p:txBody>
          <a:bodyPr wrap="none" rtlCol="0">
            <a:spAutoFit/>
          </a:bodyPr>
          <a:lstStyle/>
          <a:p>
            <a:r>
              <a:rPr lang="en-US" sz="2800" dirty="0"/>
              <a:t>Case 1</a:t>
            </a:r>
          </a:p>
        </p:txBody>
      </p:sp>
      <p:sp>
        <p:nvSpPr>
          <p:cNvPr id="33" name="TextBox 6">
            <a:extLst>
              <a:ext uri="{FF2B5EF4-FFF2-40B4-BE49-F238E27FC236}">
                <a16:creationId xmlns:a16="http://schemas.microsoft.com/office/drawing/2014/main" id="{CB7DE2AE-EA91-5F36-99D1-34A9D04D9354}"/>
              </a:ext>
            </a:extLst>
          </p:cNvPr>
          <p:cNvSpPr txBox="1"/>
          <p:nvPr/>
        </p:nvSpPr>
        <p:spPr>
          <a:xfrm>
            <a:off x="4424104" y="4793377"/>
            <a:ext cx="1130438" cy="523220"/>
          </a:xfrm>
          <a:prstGeom prst="rect">
            <a:avLst/>
          </a:prstGeom>
          <a:noFill/>
        </p:spPr>
        <p:txBody>
          <a:bodyPr wrap="none" rtlCol="0">
            <a:spAutoFit/>
          </a:bodyPr>
          <a:lstStyle/>
          <a:p>
            <a:r>
              <a:rPr lang="en-US" sz="2800" dirty="0"/>
              <a:t>Case 2</a:t>
            </a:r>
          </a:p>
        </p:txBody>
      </p:sp>
      <p:sp>
        <p:nvSpPr>
          <p:cNvPr id="34" name="TextBox 6">
            <a:extLst>
              <a:ext uri="{FF2B5EF4-FFF2-40B4-BE49-F238E27FC236}">
                <a16:creationId xmlns:a16="http://schemas.microsoft.com/office/drawing/2014/main" id="{A467DF4D-B245-8B0C-8734-B30305FDB4EA}"/>
              </a:ext>
            </a:extLst>
          </p:cNvPr>
          <p:cNvSpPr txBox="1"/>
          <p:nvPr/>
        </p:nvSpPr>
        <p:spPr>
          <a:xfrm>
            <a:off x="786146" y="1208816"/>
            <a:ext cx="2080185" cy="523220"/>
          </a:xfrm>
          <a:prstGeom prst="rect">
            <a:avLst/>
          </a:prstGeom>
          <a:noFill/>
        </p:spPr>
        <p:txBody>
          <a:bodyPr wrap="none" rtlCol="0">
            <a:spAutoFit/>
          </a:bodyPr>
          <a:lstStyle/>
          <a:p>
            <a:r>
              <a:rPr lang="en-US" sz="2800" dirty="0"/>
              <a:t>N = 3 defects</a:t>
            </a:r>
          </a:p>
        </p:txBody>
      </p:sp>
      <p:grpSp>
        <p:nvGrpSpPr>
          <p:cNvPr id="35" name="Group 34">
            <a:extLst>
              <a:ext uri="{FF2B5EF4-FFF2-40B4-BE49-F238E27FC236}">
                <a16:creationId xmlns:a16="http://schemas.microsoft.com/office/drawing/2014/main" id="{DCA25053-FE71-B7E4-8F9A-E693ABDCCC44}"/>
              </a:ext>
            </a:extLst>
          </p:cNvPr>
          <p:cNvGrpSpPr/>
          <p:nvPr/>
        </p:nvGrpSpPr>
        <p:grpSpPr>
          <a:xfrm>
            <a:off x="6233935" y="2638134"/>
            <a:ext cx="2253784" cy="2265400"/>
            <a:chOff x="504337" y="2069838"/>
            <a:chExt cx="3064936" cy="3080732"/>
          </a:xfrm>
        </p:grpSpPr>
        <p:grpSp>
          <p:nvGrpSpPr>
            <p:cNvPr id="36" name="Group 35">
              <a:extLst>
                <a:ext uri="{FF2B5EF4-FFF2-40B4-BE49-F238E27FC236}">
                  <a16:creationId xmlns:a16="http://schemas.microsoft.com/office/drawing/2014/main" id="{E39AC0AF-4CDE-3DD1-7509-C3B813CB7331}"/>
                </a:ext>
              </a:extLst>
            </p:cNvPr>
            <p:cNvGrpSpPr/>
            <p:nvPr/>
          </p:nvGrpSpPr>
          <p:grpSpPr>
            <a:xfrm>
              <a:off x="504337" y="2069838"/>
              <a:ext cx="2825034" cy="2840830"/>
              <a:chOff x="88055" y="1724397"/>
              <a:chExt cx="4027931" cy="4050453"/>
            </a:xfrm>
          </p:grpSpPr>
          <p:sp>
            <p:nvSpPr>
              <p:cNvPr id="38" name="Rectangle: Beveled 37">
                <a:extLst>
                  <a:ext uri="{FF2B5EF4-FFF2-40B4-BE49-F238E27FC236}">
                    <a16:creationId xmlns:a16="http://schemas.microsoft.com/office/drawing/2014/main" id="{C4B8E3C9-DF82-5185-1A35-B682E088521D}"/>
                  </a:ext>
                </a:extLst>
              </p:cNvPr>
              <p:cNvSpPr/>
              <p:nvPr/>
            </p:nvSpPr>
            <p:spPr>
              <a:xfrm>
                <a:off x="88055" y="1724397"/>
                <a:ext cx="4027931" cy="4050453"/>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9EC1FBE3-D1B1-48A4-7048-A132A8846F2C}"/>
                  </a:ext>
                </a:extLst>
              </p:cNvPr>
              <p:cNvSpPr/>
              <p:nvPr/>
            </p:nvSpPr>
            <p:spPr>
              <a:xfrm>
                <a:off x="769960" y="4416305"/>
                <a:ext cx="684108"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AA6F8C95-3BB4-A83E-41EE-5ED191727408}"/>
                  </a:ext>
                </a:extLst>
              </p:cNvPr>
              <p:cNvSpPr/>
              <p:nvPr/>
            </p:nvSpPr>
            <p:spPr>
              <a:xfrm>
                <a:off x="2730839" y="2422049"/>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37" name="Oval 36">
              <a:extLst>
                <a:ext uri="{FF2B5EF4-FFF2-40B4-BE49-F238E27FC236}">
                  <a16:creationId xmlns:a16="http://schemas.microsoft.com/office/drawing/2014/main" id="{E1C59D69-3091-0F9D-FC35-5A3185B6A52C}"/>
                </a:ext>
              </a:extLst>
            </p:cNvPr>
            <p:cNvSpPr/>
            <p:nvPr/>
          </p:nvSpPr>
          <p:spPr>
            <a:xfrm>
              <a:off x="3089467" y="4670764"/>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41" name="TextBox 6">
            <a:extLst>
              <a:ext uri="{FF2B5EF4-FFF2-40B4-BE49-F238E27FC236}">
                <a16:creationId xmlns:a16="http://schemas.microsoft.com/office/drawing/2014/main" id="{6D050CC2-056E-14AD-40F0-F2AF6C3DE28A}"/>
              </a:ext>
            </a:extLst>
          </p:cNvPr>
          <p:cNvSpPr txBox="1"/>
          <p:nvPr/>
        </p:nvSpPr>
        <p:spPr>
          <a:xfrm>
            <a:off x="6819315" y="4793377"/>
            <a:ext cx="1130438" cy="523220"/>
          </a:xfrm>
          <a:prstGeom prst="rect">
            <a:avLst/>
          </a:prstGeom>
          <a:noFill/>
        </p:spPr>
        <p:txBody>
          <a:bodyPr wrap="none" rtlCol="0">
            <a:spAutoFit/>
          </a:bodyPr>
          <a:lstStyle/>
          <a:p>
            <a:r>
              <a:rPr lang="en-US" sz="2800" dirty="0"/>
              <a:t>Case 3</a:t>
            </a:r>
          </a:p>
        </p:txBody>
      </p:sp>
      <p:grpSp>
        <p:nvGrpSpPr>
          <p:cNvPr id="42" name="Group 41">
            <a:extLst>
              <a:ext uri="{FF2B5EF4-FFF2-40B4-BE49-F238E27FC236}">
                <a16:creationId xmlns:a16="http://schemas.microsoft.com/office/drawing/2014/main" id="{5C18EEE7-A3A8-DF37-0042-FFC5CA302804}"/>
              </a:ext>
            </a:extLst>
          </p:cNvPr>
          <p:cNvGrpSpPr/>
          <p:nvPr/>
        </p:nvGrpSpPr>
        <p:grpSpPr>
          <a:xfrm>
            <a:off x="8672862" y="2549167"/>
            <a:ext cx="2253784" cy="2244210"/>
            <a:chOff x="504337" y="1858752"/>
            <a:chExt cx="3064936" cy="3051916"/>
          </a:xfrm>
        </p:grpSpPr>
        <p:grpSp>
          <p:nvGrpSpPr>
            <p:cNvPr id="43" name="Group 42">
              <a:extLst>
                <a:ext uri="{FF2B5EF4-FFF2-40B4-BE49-F238E27FC236}">
                  <a16:creationId xmlns:a16="http://schemas.microsoft.com/office/drawing/2014/main" id="{D85E379B-7376-B0AA-5CEA-15DF1C0A995E}"/>
                </a:ext>
              </a:extLst>
            </p:cNvPr>
            <p:cNvGrpSpPr/>
            <p:nvPr/>
          </p:nvGrpSpPr>
          <p:grpSpPr>
            <a:xfrm>
              <a:off x="504337" y="2069838"/>
              <a:ext cx="2825034" cy="2840830"/>
              <a:chOff x="88055" y="1724397"/>
              <a:chExt cx="4027931" cy="4050453"/>
            </a:xfrm>
          </p:grpSpPr>
          <p:sp>
            <p:nvSpPr>
              <p:cNvPr id="45" name="Rectangle: Beveled 44">
                <a:extLst>
                  <a:ext uri="{FF2B5EF4-FFF2-40B4-BE49-F238E27FC236}">
                    <a16:creationId xmlns:a16="http://schemas.microsoft.com/office/drawing/2014/main" id="{B495E83F-B2F4-7B90-7171-15A656EC1D01}"/>
                  </a:ext>
                </a:extLst>
              </p:cNvPr>
              <p:cNvSpPr/>
              <p:nvPr/>
            </p:nvSpPr>
            <p:spPr>
              <a:xfrm>
                <a:off x="88055" y="1724397"/>
                <a:ext cx="4027931" cy="4050453"/>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BE39057E-AC07-211C-B777-A62E46BBED0D}"/>
                  </a:ext>
                </a:extLst>
              </p:cNvPr>
              <p:cNvSpPr/>
              <p:nvPr/>
            </p:nvSpPr>
            <p:spPr>
              <a:xfrm>
                <a:off x="769960" y="4416305"/>
                <a:ext cx="684108"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4217C7A2-10C1-4408-8481-61EB66F941F6}"/>
                  </a:ext>
                </a:extLst>
              </p:cNvPr>
              <p:cNvSpPr/>
              <p:nvPr/>
            </p:nvSpPr>
            <p:spPr>
              <a:xfrm>
                <a:off x="2730839" y="2422049"/>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44" name="Oval 43">
              <a:extLst>
                <a:ext uri="{FF2B5EF4-FFF2-40B4-BE49-F238E27FC236}">
                  <a16:creationId xmlns:a16="http://schemas.microsoft.com/office/drawing/2014/main" id="{7371020C-088E-31CF-0A8D-3BF563031CC7}"/>
                </a:ext>
              </a:extLst>
            </p:cNvPr>
            <p:cNvSpPr/>
            <p:nvPr/>
          </p:nvSpPr>
          <p:spPr>
            <a:xfrm>
              <a:off x="3089467" y="1858752"/>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48" name="TextBox 6">
            <a:extLst>
              <a:ext uri="{FF2B5EF4-FFF2-40B4-BE49-F238E27FC236}">
                <a16:creationId xmlns:a16="http://schemas.microsoft.com/office/drawing/2014/main" id="{F0D615C7-5C18-93CC-8DDF-4CE6C443C06C}"/>
              </a:ext>
            </a:extLst>
          </p:cNvPr>
          <p:cNvSpPr txBox="1"/>
          <p:nvPr/>
        </p:nvSpPr>
        <p:spPr>
          <a:xfrm>
            <a:off x="9258242" y="4859631"/>
            <a:ext cx="1130438" cy="523220"/>
          </a:xfrm>
          <a:prstGeom prst="rect">
            <a:avLst/>
          </a:prstGeom>
          <a:noFill/>
        </p:spPr>
        <p:txBody>
          <a:bodyPr wrap="none" rtlCol="0">
            <a:spAutoFit/>
          </a:bodyPr>
          <a:lstStyle/>
          <a:p>
            <a:r>
              <a:rPr lang="en-US" sz="2800" dirty="0"/>
              <a:t>Case 4</a:t>
            </a:r>
          </a:p>
        </p:txBody>
      </p:sp>
      <p:sp>
        <p:nvSpPr>
          <p:cNvPr id="49" name="TextBox 6">
            <a:extLst>
              <a:ext uri="{FF2B5EF4-FFF2-40B4-BE49-F238E27FC236}">
                <a16:creationId xmlns:a16="http://schemas.microsoft.com/office/drawing/2014/main" id="{ACB0E34F-89E1-42AB-1F26-5B0C39C9293B}"/>
              </a:ext>
            </a:extLst>
          </p:cNvPr>
          <p:cNvSpPr txBox="1"/>
          <p:nvPr/>
        </p:nvSpPr>
        <p:spPr>
          <a:xfrm>
            <a:off x="2079442" y="5334772"/>
            <a:ext cx="1130438" cy="523220"/>
          </a:xfrm>
          <a:prstGeom prst="rect">
            <a:avLst/>
          </a:prstGeom>
          <a:noFill/>
        </p:spPr>
        <p:txBody>
          <a:bodyPr wrap="none" rtlCol="0">
            <a:spAutoFit/>
          </a:bodyPr>
          <a:lstStyle/>
          <a:p>
            <a:r>
              <a:rPr lang="en-US" sz="2800" dirty="0"/>
              <a:t>Case 5</a:t>
            </a:r>
          </a:p>
        </p:txBody>
      </p:sp>
      <p:sp>
        <p:nvSpPr>
          <p:cNvPr id="50" name="TextBox 6">
            <a:extLst>
              <a:ext uri="{FF2B5EF4-FFF2-40B4-BE49-F238E27FC236}">
                <a16:creationId xmlns:a16="http://schemas.microsoft.com/office/drawing/2014/main" id="{DB736B8D-1E94-0794-FDDD-DF445F5D72D3}"/>
              </a:ext>
            </a:extLst>
          </p:cNvPr>
          <p:cNvSpPr txBox="1"/>
          <p:nvPr/>
        </p:nvSpPr>
        <p:spPr>
          <a:xfrm>
            <a:off x="4424104" y="5382851"/>
            <a:ext cx="1130438" cy="523220"/>
          </a:xfrm>
          <a:prstGeom prst="rect">
            <a:avLst/>
          </a:prstGeom>
          <a:noFill/>
        </p:spPr>
        <p:txBody>
          <a:bodyPr wrap="none" rtlCol="0">
            <a:spAutoFit/>
          </a:bodyPr>
          <a:lstStyle/>
          <a:p>
            <a:r>
              <a:rPr lang="en-US" sz="2800" dirty="0"/>
              <a:t>Case 6</a:t>
            </a:r>
          </a:p>
        </p:txBody>
      </p:sp>
      <p:sp>
        <p:nvSpPr>
          <p:cNvPr id="51" name="TextBox 6">
            <a:extLst>
              <a:ext uri="{FF2B5EF4-FFF2-40B4-BE49-F238E27FC236}">
                <a16:creationId xmlns:a16="http://schemas.microsoft.com/office/drawing/2014/main" id="{0E1D3964-221B-6EBA-FD36-6FA69193AE2B}"/>
              </a:ext>
            </a:extLst>
          </p:cNvPr>
          <p:cNvSpPr txBox="1"/>
          <p:nvPr/>
        </p:nvSpPr>
        <p:spPr>
          <a:xfrm>
            <a:off x="6819315" y="5382851"/>
            <a:ext cx="1130438" cy="523220"/>
          </a:xfrm>
          <a:prstGeom prst="rect">
            <a:avLst/>
          </a:prstGeom>
          <a:noFill/>
        </p:spPr>
        <p:txBody>
          <a:bodyPr wrap="none" rtlCol="0">
            <a:spAutoFit/>
          </a:bodyPr>
          <a:lstStyle/>
          <a:p>
            <a:r>
              <a:rPr lang="en-US" sz="2800" dirty="0"/>
              <a:t>Case 7</a:t>
            </a:r>
          </a:p>
        </p:txBody>
      </p:sp>
      <p:sp>
        <p:nvSpPr>
          <p:cNvPr id="52" name="TextBox 6">
            <a:extLst>
              <a:ext uri="{FF2B5EF4-FFF2-40B4-BE49-F238E27FC236}">
                <a16:creationId xmlns:a16="http://schemas.microsoft.com/office/drawing/2014/main" id="{AEAB00B4-AC34-B560-4A50-7B65EEA61892}"/>
              </a:ext>
            </a:extLst>
          </p:cNvPr>
          <p:cNvSpPr txBox="1"/>
          <p:nvPr/>
        </p:nvSpPr>
        <p:spPr>
          <a:xfrm>
            <a:off x="9258242" y="5449105"/>
            <a:ext cx="1130438" cy="523220"/>
          </a:xfrm>
          <a:prstGeom prst="rect">
            <a:avLst/>
          </a:prstGeom>
          <a:noFill/>
        </p:spPr>
        <p:txBody>
          <a:bodyPr wrap="none" rtlCol="0">
            <a:spAutoFit/>
          </a:bodyPr>
          <a:lstStyle/>
          <a:p>
            <a:r>
              <a:rPr lang="en-US" sz="2800" dirty="0"/>
              <a:t>Case 8</a:t>
            </a:r>
          </a:p>
        </p:txBody>
      </p:sp>
      <p:sp>
        <p:nvSpPr>
          <p:cNvPr id="53" name="TextBox 6">
            <a:extLst>
              <a:ext uri="{FF2B5EF4-FFF2-40B4-BE49-F238E27FC236}">
                <a16:creationId xmlns:a16="http://schemas.microsoft.com/office/drawing/2014/main" id="{CD72426C-7E67-9882-E9A0-B981289583C4}"/>
              </a:ext>
            </a:extLst>
          </p:cNvPr>
          <p:cNvSpPr txBox="1"/>
          <p:nvPr/>
        </p:nvSpPr>
        <p:spPr>
          <a:xfrm>
            <a:off x="297486" y="4727123"/>
            <a:ext cx="1401474" cy="523220"/>
          </a:xfrm>
          <a:prstGeom prst="rect">
            <a:avLst/>
          </a:prstGeom>
          <a:noFill/>
        </p:spPr>
        <p:txBody>
          <a:bodyPr wrap="none" rtlCol="0">
            <a:spAutoFit/>
          </a:bodyPr>
          <a:lstStyle/>
          <a:p>
            <a:r>
              <a:rPr lang="en-US" sz="2800" dirty="0"/>
              <a:t>Subtotal</a:t>
            </a:r>
          </a:p>
        </p:txBody>
      </p:sp>
      <p:sp>
        <p:nvSpPr>
          <p:cNvPr id="54" name="TextBox 6">
            <a:extLst>
              <a:ext uri="{FF2B5EF4-FFF2-40B4-BE49-F238E27FC236}">
                <a16:creationId xmlns:a16="http://schemas.microsoft.com/office/drawing/2014/main" id="{FB6460D3-C505-C24E-3603-3677B18EF332}"/>
              </a:ext>
            </a:extLst>
          </p:cNvPr>
          <p:cNvSpPr txBox="1"/>
          <p:nvPr/>
        </p:nvSpPr>
        <p:spPr>
          <a:xfrm>
            <a:off x="318456" y="5234916"/>
            <a:ext cx="885755" cy="523220"/>
          </a:xfrm>
          <a:prstGeom prst="rect">
            <a:avLst/>
          </a:prstGeom>
          <a:noFill/>
        </p:spPr>
        <p:txBody>
          <a:bodyPr wrap="none" rtlCol="0">
            <a:spAutoFit/>
          </a:bodyPr>
          <a:lstStyle/>
          <a:p>
            <a:r>
              <a:rPr lang="en-US" sz="2800" dirty="0"/>
              <a:t>Total</a:t>
            </a:r>
          </a:p>
        </p:txBody>
      </p:sp>
      <p:sp>
        <p:nvSpPr>
          <p:cNvPr id="55" name="Oval 15">
            <a:extLst>
              <a:ext uri="{FF2B5EF4-FFF2-40B4-BE49-F238E27FC236}">
                <a16:creationId xmlns:a16="http://schemas.microsoft.com/office/drawing/2014/main" id="{1B07FD55-0D81-E939-CEA0-D29B1ACE4F33}"/>
              </a:ext>
            </a:extLst>
          </p:cNvPr>
          <p:cNvSpPr/>
          <p:nvPr/>
        </p:nvSpPr>
        <p:spPr>
          <a:xfrm>
            <a:off x="2468249" y="3506216"/>
            <a:ext cx="352823" cy="352823"/>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56" name="Oval 15">
            <a:extLst>
              <a:ext uri="{FF2B5EF4-FFF2-40B4-BE49-F238E27FC236}">
                <a16:creationId xmlns:a16="http://schemas.microsoft.com/office/drawing/2014/main" id="{3A1FB8CC-CDBE-1C00-1A52-CEEEB100C1C7}"/>
              </a:ext>
            </a:extLst>
          </p:cNvPr>
          <p:cNvSpPr/>
          <p:nvPr/>
        </p:nvSpPr>
        <p:spPr>
          <a:xfrm>
            <a:off x="4700998" y="3524393"/>
            <a:ext cx="352823" cy="352823"/>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57" name="Oval 15">
            <a:extLst>
              <a:ext uri="{FF2B5EF4-FFF2-40B4-BE49-F238E27FC236}">
                <a16:creationId xmlns:a16="http://schemas.microsoft.com/office/drawing/2014/main" id="{1A3FF044-3186-DB16-E94D-558758C5424A}"/>
              </a:ext>
            </a:extLst>
          </p:cNvPr>
          <p:cNvSpPr/>
          <p:nvPr/>
        </p:nvSpPr>
        <p:spPr>
          <a:xfrm>
            <a:off x="7096209" y="3525256"/>
            <a:ext cx="352823" cy="352823"/>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58" name="Oval 15">
            <a:extLst>
              <a:ext uri="{FF2B5EF4-FFF2-40B4-BE49-F238E27FC236}">
                <a16:creationId xmlns:a16="http://schemas.microsoft.com/office/drawing/2014/main" id="{25A48BA1-FA99-CA0A-8392-26B07A1B0BD5}"/>
              </a:ext>
            </a:extLst>
          </p:cNvPr>
          <p:cNvSpPr/>
          <p:nvPr/>
        </p:nvSpPr>
        <p:spPr>
          <a:xfrm>
            <a:off x="9547339" y="3572470"/>
            <a:ext cx="352823" cy="352823"/>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6015359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CDDDA13-35FF-67A6-02F4-B42025CD1A51}"/>
              </a:ext>
            </a:extLst>
          </p:cNvPr>
          <p:cNvSpPr/>
          <p:nvPr/>
        </p:nvSpPr>
        <p:spPr>
          <a:xfrm>
            <a:off x="8601594" y="6326293"/>
            <a:ext cx="3001126" cy="36933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1A5298-9392-4527-BAF2-9E08A4D9D403}"/>
              </a:ext>
            </a:extLst>
          </p:cNvPr>
          <p:cNvSpPr>
            <a:spLocks noGrp="1"/>
          </p:cNvSpPr>
          <p:nvPr>
            <p:ph type="title"/>
          </p:nvPr>
        </p:nvSpPr>
        <p:spPr>
          <a:xfrm>
            <a:off x="827262" y="-5803"/>
            <a:ext cx="9888034" cy="843180"/>
          </a:xfrm>
        </p:spPr>
        <p:txBody>
          <a:bodyPr/>
          <a:lstStyle/>
          <a:p>
            <a:r>
              <a:rPr lang="en-US" sz="5400" kern="0" dirty="0"/>
              <a:t>Defect interaction LUT</a:t>
            </a:r>
            <a:endParaRPr lang="en-US" dirty="0"/>
          </a:p>
        </p:txBody>
      </p:sp>
      <p:sp>
        <p:nvSpPr>
          <p:cNvPr id="32" name="TextBox 6">
            <a:extLst>
              <a:ext uri="{FF2B5EF4-FFF2-40B4-BE49-F238E27FC236}">
                <a16:creationId xmlns:a16="http://schemas.microsoft.com/office/drawing/2014/main" id="{87F9DA0D-25C2-9CB2-F96C-1CB62837503E}"/>
              </a:ext>
            </a:extLst>
          </p:cNvPr>
          <p:cNvSpPr txBox="1"/>
          <p:nvPr/>
        </p:nvSpPr>
        <p:spPr>
          <a:xfrm>
            <a:off x="970241" y="3322612"/>
            <a:ext cx="861133" cy="400110"/>
          </a:xfrm>
          <a:prstGeom prst="rect">
            <a:avLst/>
          </a:prstGeom>
          <a:noFill/>
        </p:spPr>
        <p:txBody>
          <a:bodyPr wrap="none" rtlCol="0">
            <a:spAutoFit/>
          </a:bodyPr>
          <a:lstStyle/>
          <a:p>
            <a:r>
              <a:rPr lang="en-US" sz="2000" dirty="0"/>
              <a:t>Case 1</a:t>
            </a:r>
          </a:p>
        </p:txBody>
      </p:sp>
      <p:sp>
        <p:nvSpPr>
          <p:cNvPr id="33" name="TextBox 6">
            <a:extLst>
              <a:ext uri="{FF2B5EF4-FFF2-40B4-BE49-F238E27FC236}">
                <a16:creationId xmlns:a16="http://schemas.microsoft.com/office/drawing/2014/main" id="{CB7DE2AE-EA91-5F36-99D1-34A9D04D9354}"/>
              </a:ext>
            </a:extLst>
          </p:cNvPr>
          <p:cNvSpPr txBox="1"/>
          <p:nvPr/>
        </p:nvSpPr>
        <p:spPr>
          <a:xfrm>
            <a:off x="3915454" y="3322612"/>
            <a:ext cx="861133" cy="400110"/>
          </a:xfrm>
          <a:prstGeom prst="rect">
            <a:avLst/>
          </a:prstGeom>
          <a:noFill/>
        </p:spPr>
        <p:txBody>
          <a:bodyPr wrap="none" rtlCol="0">
            <a:spAutoFit/>
          </a:bodyPr>
          <a:lstStyle/>
          <a:p>
            <a:r>
              <a:rPr lang="en-US" sz="2000" dirty="0"/>
              <a:t>Case 2</a:t>
            </a:r>
          </a:p>
        </p:txBody>
      </p:sp>
      <p:sp>
        <p:nvSpPr>
          <p:cNvPr id="19" name="TextBox 6">
            <a:extLst>
              <a:ext uri="{FF2B5EF4-FFF2-40B4-BE49-F238E27FC236}">
                <a16:creationId xmlns:a16="http://schemas.microsoft.com/office/drawing/2014/main" id="{2692170A-C30D-C3ED-BDE4-D2C3E72F2605}"/>
              </a:ext>
            </a:extLst>
          </p:cNvPr>
          <p:cNvSpPr txBox="1"/>
          <p:nvPr/>
        </p:nvSpPr>
        <p:spPr>
          <a:xfrm>
            <a:off x="804114" y="783150"/>
            <a:ext cx="2080185" cy="523220"/>
          </a:xfrm>
          <a:prstGeom prst="rect">
            <a:avLst/>
          </a:prstGeom>
          <a:noFill/>
        </p:spPr>
        <p:txBody>
          <a:bodyPr wrap="none" rtlCol="0">
            <a:spAutoFit/>
          </a:bodyPr>
          <a:lstStyle/>
          <a:p>
            <a:r>
              <a:rPr lang="en-US" sz="2800" dirty="0"/>
              <a:t>N = 4 defects</a:t>
            </a:r>
          </a:p>
        </p:txBody>
      </p:sp>
      <p:grpSp>
        <p:nvGrpSpPr>
          <p:cNvPr id="9" name="Group 8">
            <a:extLst>
              <a:ext uri="{FF2B5EF4-FFF2-40B4-BE49-F238E27FC236}">
                <a16:creationId xmlns:a16="http://schemas.microsoft.com/office/drawing/2014/main" id="{0E091A50-3939-60B1-5318-5AB26E245830}"/>
              </a:ext>
            </a:extLst>
          </p:cNvPr>
          <p:cNvGrpSpPr/>
          <p:nvPr/>
        </p:nvGrpSpPr>
        <p:grpSpPr>
          <a:xfrm>
            <a:off x="357659" y="1281376"/>
            <a:ext cx="2077373" cy="2088989"/>
            <a:chOff x="404947" y="2644017"/>
            <a:chExt cx="2077373" cy="2088989"/>
          </a:xfrm>
        </p:grpSpPr>
        <p:grpSp>
          <p:nvGrpSpPr>
            <p:cNvPr id="8" name="Group 7">
              <a:extLst>
                <a:ext uri="{FF2B5EF4-FFF2-40B4-BE49-F238E27FC236}">
                  <a16:creationId xmlns:a16="http://schemas.microsoft.com/office/drawing/2014/main" id="{4A6F4E7B-1A49-A5F2-8D49-3D28CF0C0B50}"/>
                </a:ext>
              </a:extLst>
            </p:cNvPr>
            <p:cNvGrpSpPr/>
            <p:nvPr/>
          </p:nvGrpSpPr>
          <p:grpSpPr>
            <a:xfrm>
              <a:off x="404947" y="2644017"/>
              <a:ext cx="2077373" cy="2088989"/>
              <a:chOff x="504337" y="2069838"/>
              <a:chExt cx="2825034" cy="2840830"/>
            </a:xfrm>
          </p:grpSpPr>
          <p:grpSp>
            <p:nvGrpSpPr>
              <p:cNvPr id="11" name="Group 10">
                <a:extLst>
                  <a:ext uri="{FF2B5EF4-FFF2-40B4-BE49-F238E27FC236}">
                    <a16:creationId xmlns:a16="http://schemas.microsoft.com/office/drawing/2014/main" id="{305AF94B-5B0E-2708-A17C-26BF4C39ED07}"/>
                  </a:ext>
                </a:extLst>
              </p:cNvPr>
              <p:cNvGrpSpPr/>
              <p:nvPr/>
            </p:nvGrpSpPr>
            <p:grpSpPr>
              <a:xfrm>
                <a:off x="504337" y="2069838"/>
                <a:ext cx="2825034" cy="2840830"/>
                <a:chOff x="88055" y="1724397"/>
                <a:chExt cx="4027931" cy="4050453"/>
              </a:xfrm>
            </p:grpSpPr>
            <p:sp>
              <p:nvSpPr>
                <p:cNvPr id="5" name="Rectangle: Beveled 4">
                  <a:extLst>
                    <a:ext uri="{FF2B5EF4-FFF2-40B4-BE49-F238E27FC236}">
                      <a16:creationId xmlns:a16="http://schemas.microsoft.com/office/drawing/2014/main" id="{8D9CF6E7-B506-84BE-5E03-7635455FD1D0}"/>
                    </a:ext>
                  </a:extLst>
                </p:cNvPr>
                <p:cNvSpPr/>
                <p:nvPr/>
              </p:nvSpPr>
              <p:spPr>
                <a:xfrm>
                  <a:off x="88055" y="1724397"/>
                  <a:ext cx="4027931" cy="4050453"/>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43180C58-0627-8B70-387A-615AA9278193}"/>
                    </a:ext>
                  </a:extLst>
                </p:cNvPr>
                <p:cNvSpPr/>
                <p:nvPr/>
              </p:nvSpPr>
              <p:spPr>
                <a:xfrm>
                  <a:off x="769960" y="2422050"/>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780119E9-F018-6B6F-9A11-90714D3CD09B}"/>
                    </a:ext>
                  </a:extLst>
                </p:cNvPr>
                <p:cNvSpPr/>
                <p:nvPr/>
              </p:nvSpPr>
              <p:spPr>
                <a:xfrm>
                  <a:off x="2730839" y="2422049"/>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25" name="Oval 24">
                <a:extLst>
                  <a:ext uri="{FF2B5EF4-FFF2-40B4-BE49-F238E27FC236}">
                    <a16:creationId xmlns:a16="http://schemas.microsoft.com/office/drawing/2014/main" id="{98381898-C583-062E-EF49-D7D7C5A93B87}"/>
                  </a:ext>
                </a:extLst>
              </p:cNvPr>
              <p:cNvSpPr/>
              <p:nvPr/>
            </p:nvSpPr>
            <p:spPr>
              <a:xfrm>
                <a:off x="2357883" y="3957837"/>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20" name="Oval 19">
              <a:extLst>
                <a:ext uri="{FF2B5EF4-FFF2-40B4-BE49-F238E27FC236}">
                  <a16:creationId xmlns:a16="http://schemas.microsoft.com/office/drawing/2014/main" id="{D25CE923-3427-6C2E-4401-C0F42213C112}"/>
                </a:ext>
              </a:extLst>
            </p:cNvPr>
            <p:cNvSpPr/>
            <p:nvPr/>
          </p:nvSpPr>
          <p:spPr>
            <a:xfrm>
              <a:off x="756633" y="3998849"/>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grpSp>
        <p:nvGrpSpPr>
          <p:cNvPr id="22" name="Group 21">
            <a:extLst>
              <a:ext uri="{FF2B5EF4-FFF2-40B4-BE49-F238E27FC236}">
                <a16:creationId xmlns:a16="http://schemas.microsoft.com/office/drawing/2014/main" id="{DC63D51C-4010-59F3-6ECE-C048A3B389FF}"/>
              </a:ext>
            </a:extLst>
          </p:cNvPr>
          <p:cNvGrpSpPr/>
          <p:nvPr/>
        </p:nvGrpSpPr>
        <p:grpSpPr>
          <a:xfrm>
            <a:off x="3306417" y="1297136"/>
            <a:ext cx="2253784" cy="2249638"/>
            <a:chOff x="404947" y="2644017"/>
            <a:chExt cx="2253784" cy="2249638"/>
          </a:xfrm>
        </p:grpSpPr>
        <p:grpSp>
          <p:nvGrpSpPr>
            <p:cNvPr id="23" name="Group 22">
              <a:extLst>
                <a:ext uri="{FF2B5EF4-FFF2-40B4-BE49-F238E27FC236}">
                  <a16:creationId xmlns:a16="http://schemas.microsoft.com/office/drawing/2014/main" id="{B9215B40-F272-8034-4B76-B036CC2493C0}"/>
                </a:ext>
              </a:extLst>
            </p:cNvPr>
            <p:cNvGrpSpPr/>
            <p:nvPr/>
          </p:nvGrpSpPr>
          <p:grpSpPr>
            <a:xfrm>
              <a:off x="404947" y="2644017"/>
              <a:ext cx="2253784" cy="2249638"/>
              <a:chOff x="504337" y="2069838"/>
              <a:chExt cx="3064936" cy="3059297"/>
            </a:xfrm>
          </p:grpSpPr>
          <p:grpSp>
            <p:nvGrpSpPr>
              <p:cNvPr id="34" name="Group 33">
                <a:extLst>
                  <a:ext uri="{FF2B5EF4-FFF2-40B4-BE49-F238E27FC236}">
                    <a16:creationId xmlns:a16="http://schemas.microsoft.com/office/drawing/2014/main" id="{818A8432-4236-61B4-939C-31535444B9C4}"/>
                  </a:ext>
                </a:extLst>
              </p:cNvPr>
              <p:cNvGrpSpPr/>
              <p:nvPr/>
            </p:nvGrpSpPr>
            <p:grpSpPr>
              <a:xfrm>
                <a:off x="504337" y="2069838"/>
                <a:ext cx="2825034" cy="2840830"/>
                <a:chOff x="88055" y="1724397"/>
                <a:chExt cx="4027931" cy="4050453"/>
              </a:xfrm>
            </p:grpSpPr>
            <p:sp>
              <p:nvSpPr>
                <p:cNvPr id="36" name="Rectangle: Beveled 35">
                  <a:extLst>
                    <a:ext uri="{FF2B5EF4-FFF2-40B4-BE49-F238E27FC236}">
                      <a16:creationId xmlns:a16="http://schemas.microsoft.com/office/drawing/2014/main" id="{C06F39F9-5AE8-3660-C91C-972E6BBF821E}"/>
                    </a:ext>
                  </a:extLst>
                </p:cNvPr>
                <p:cNvSpPr/>
                <p:nvPr/>
              </p:nvSpPr>
              <p:spPr>
                <a:xfrm>
                  <a:off x="88055" y="1724397"/>
                  <a:ext cx="4027931" cy="4050453"/>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1B18D2D9-D93E-CB68-2AE2-90DFB27B8FD9}"/>
                    </a:ext>
                  </a:extLst>
                </p:cNvPr>
                <p:cNvSpPr/>
                <p:nvPr/>
              </p:nvSpPr>
              <p:spPr>
                <a:xfrm>
                  <a:off x="769960" y="2422050"/>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D9EC8F5B-BCCE-8E93-2201-1F3B6287484D}"/>
                    </a:ext>
                  </a:extLst>
                </p:cNvPr>
                <p:cNvSpPr/>
                <p:nvPr/>
              </p:nvSpPr>
              <p:spPr>
                <a:xfrm>
                  <a:off x="2730839" y="2422049"/>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35" name="Oval 34">
                <a:extLst>
                  <a:ext uri="{FF2B5EF4-FFF2-40B4-BE49-F238E27FC236}">
                    <a16:creationId xmlns:a16="http://schemas.microsoft.com/office/drawing/2014/main" id="{9BF02555-BC92-2A63-0ADC-20746166946D}"/>
                  </a:ext>
                </a:extLst>
              </p:cNvPr>
              <p:cNvSpPr/>
              <p:nvPr/>
            </p:nvSpPr>
            <p:spPr>
              <a:xfrm>
                <a:off x="3089467" y="4649329"/>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24" name="Oval 23">
              <a:extLst>
                <a:ext uri="{FF2B5EF4-FFF2-40B4-BE49-F238E27FC236}">
                  <a16:creationId xmlns:a16="http://schemas.microsoft.com/office/drawing/2014/main" id="{EC844F22-635F-05E1-6F74-6BD33FAFCD8D}"/>
                </a:ext>
              </a:extLst>
            </p:cNvPr>
            <p:cNvSpPr/>
            <p:nvPr/>
          </p:nvSpPr>
          <p:spPr>
            <a:xfrm>
              <a:off x="756633" y="3998849"/>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grpSp>
        <p:nvGrpSpPr>
          <p:cNvPr id="39" name="Group 38">
            <a:extLst>
              <a:ext uri="{FF2B5EF4-FFF2-40B4-BE49-F238E27FC236}">
                <a16:creationId xmlns:a16="http://schemas.microsoft.com/office/drawing/2014/main" id="{F27F046C-A92D-C4CD-095C-EF8F2EC59A2A}"/>
              </a:ext>
            </a:extLst>
          </p:cNvPr>
          <p:cNvGrpSpPr/>
          <p:nvPr/>
        </p:nvGrpSpPr>
        <p:grpSpPr>
          <a:xfrm>
            <a:off x="6347810" y="1119356"/>
            <a:ext cx="2253784" cy="2265402"/>
            <a:chOff x="404947" y="2467605"/>
            <a:chExt cx="2253784" cy="2265402"/>
          </a:xfrm>
        </p:grpSpPr>
        <p:grpSp>
          <p:nvGrpSpPr>
            <p:cNvPr id="40" name="Group 39">
              <a:extLst>
                <a:ext uri="{FF2B5EF4-FFF2-40B4-BE49-F238E27FC236}">
                  <a16:creationId xmlns:a16="http://schemas.microsoft.com/office/drawing/2014/main" id="{23B3333D-0DFD-D34E-7FC4-3808BAFD184C}"/>
                </a:ext>
              </a:extLst>
            </p:cNvPr>
            <p:cNvGrpSpPr/>
            <p:nvPr/>
          </p:nvGrpSpPr>
          <p:grpSpPr>
            <a:xfrm>
              <a:off x="404947" y="2467605"/>
              <a:ext cx="2253784" cy="2265402"/>
              <a:chOff x="504337" y="1829934"/>
              <a:chExt cx="3064936" cy="3080734"/>
            </a:xfrm>
          </p:grpSpPr>
          <p:grpSp>
            <p:nvGrpSpPr>
              <p:cNvPr id="42" name="Group 41">
                <a:extLst>
                  <a:ext uri="{FF2B5EF4-FFF2-40B4-BE49-F238E27FC236}">
                    <a16:creationId xmlns:a16="http://schemas.microsoft.com/office/drawing/2014/main" id="{038B3D0E-0F12-4D14-1E63-C3D0FCB641FF}"/>
                  </a:ext>
                </a:extLst>
              </p:cNvPr>
              <p:cNvGrpSpPr/>
              <p:nvPr/>
            </p:nvGrpSpPr>
            <p:grpSpPr>
              <a:xfrm>
                <a:off x="504337" y="2069838"/>
                <a:ext cx="2825034" cy="2840830"/>
                <a:chOff x="88055" y="1724397"/>
                <a:chExt cx="4027931" cy="4050453"/>
              </a:xfrm>
            </p:grpSpPr>
            <p:sp>
              <p:nvSpPr>
                <p:cNvPr id="44" name="Rectangle: Beveled 43">
                  <a:extLst>
                    <a:ext uri="{FF2B5EF4-FFF2-40B4-BE49-F238E27FC236}">
                      <a16:creationId xmlns:a16="http://schemas.microsoft.com/office/drawing/2014/main" id="{27CAC8A6-53F4-2ECC-9FDF-BE900268FB20}"/>
                    </a:ext>
                  </a:extLst>
                </p:cNvPr>
                <p:cNvSpPr/>
                <p:nvPr/>
              </p:nvSpPr>
              <p:spPr>
                <a:xfrm>
                  <a:off x="88055" y="1724397"/>
                  <a:ext cx="4027931" cy="4050453"/>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6812E63B-4EE3-6054-422B-399DDA89133E}"/>
                    </a:ext>
                  </a:extLst>
                </p:cNvPr>
                <p:cNvSpPr/>
                <p:nvPr/>
              </p:nvSpPr>
              <p:spPr>
                <a:xfrm>
                  <a:off x="769960" y="2422050"/>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7ABAFEAF-2020-CB7B-9950-8E151C8FE88F}"/>
                    </a:ext>
                  </a:extLst>
                </p:cNvPr>
                <p:cNvSpPr/>
                <p:nvPr/>
              </p:nvSpPr>
              <p:spPr>
                <a:xfrm>
                  <a:off x="2730839" y="2422049"/>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43" name="Oval 42">
                <a:extLst>
                  <a:ext uri="{FF2B5EF4-FFF2-40B4-BE49-F238E27FC236}">
                    <a16:creationId xmlns:a16="http://schemas.microsoft.com/office/drawing/2014/main" id="{D6E5E175-CE9F-68A7-7127-E1A536FB09B7}"/>
                  </a:ext>
                </a:extLst>
              </p:cNvPr>
              <p:cNvSpPr/>
              <p:nvPr/>
            </p:nvSpPr>
            <p:spPr>
              <a:xfrm>
                <a:off x="3089467" y="1829934"/>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41" name="Oval 40">
              <a:extLst>
                <a:ext uri="{FF2B5EF4-FFF2-40B4-BE49-F238E27FC236}">
                  <a16:creationId xmlns:a16="http://schemas.microsoft.com/office/drawing/2014/main" id="{EE6CE305-E81D-BB0C-6B9C-DCB3DFFC8AF5}"/>
                </a:ext>
              </a:extLst>
            </p:cNvPr>
            <p:cNvSpPr/>
            <p:nvPr/>
          </p:nvSpPr>
          <p:spPr>
            <a:xfrm>
              <a:off x="756633" y="3998849"/>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grpSp>
        <p:nvGrpSpPr>
          <p:cNvPr id="47" name="Group 46">
            <a:extLst>
              <a:ext uri="{FF2B5EF4-FFF2-40B4-BE49-F238E27FC236}">
                <a16:creationId xmlns:a16="http://schemas.microsoft.com/office/drawing/2014/main" id="{74139D1E-DF38-CE0B-348B-242F8E52C13B}"/>
              </a:ext>
            </a:extLst>
          </p:cNvPr>
          <p:cNvGrpSpPr/>
          <p:nvPr/>
        </p:nvGrpSpPr>
        <p:grpSpPr>
          <a:xfrm>
            <a:off x="9260079" y="1095524"/>
            <a:ext cx="2253785" cy="2289234"/>
            <a:chOff x="228535" y="2443773"/>
            <a:chExt cx="2253785" cy="2289234"/>
          </a:xfrm>
        </p:grpSpPr>
        <p:grpSp>
          <p:nvGrpSpPr>
            <p:cNvPr id="48" name="Group 47">
              <a:extLst>
                <a:ext uri="{FF2B5EF4-FFF2-40B4-BE49-F238E27FC236}">
                  <a16:creationId xmlns:a16="http://schemas.microsoft.com/office/drawing/2014/main" id="{72378E9B-D9E5-445B-C9A8-F38603CD0E78}"/>
                </a:ext>
              </a:extLst>
            </p:cNvPr>
            <p:cNvGrpSpPr/>
            <p:nvPr/>
          </p:nvGrpSpPr>
          <p:grpSpPr>
            <a:xfrm>
              <a:off x="228535" y="2443773"/>
              <a:ext cx="2253785" cy="2289234"/>
              <a:chOff x="264433" y="1797525"/>
              <a:chExt cx="3064938" cy="3113143"/>
            </a:xfrm>
          </p:grpSpPr>
          <p:grpSp>
            <p:nvGrpSpPr>
              <p:cNvPr id="50" name="Group 49">
                <a:extLst>
                  <a:ext uri="{FF2B5EF4-FFF2-40B4-BE49-F238E27FC236}">
                    <a16:creationId xmlns:a16="http://schemas.microsoft.com/office/drawing/2014/main" id="{A7403DA8-75E3-F911-E5B9-EBF9D179135E}"/>
                  </a:ext>
                </a:extLst>
              </p:cNvPr>
              <p:cNvGrpSpPr/>
              <p:nvPr/>
            </p:nvGrpSpPr>
            <p:grpSpPr>
              <a:xfrm>
                <a:off x="504337" y="2069838"/>
                <a:ext cx="2825034" cy="2840830"/>
                <a:chOff x="88055" y="1724397"/>
                <a:chExt cx="4027931" cy="4050453"/>
              </a:xfrm>
            </p:grpSpPr>
            <p:sp>
              <p:nvSpPr>
                <p:cNvPr id="52" name="Rectangle: Beveled 51">
                  <a:extLst>
                    <a:ext uri="{FF2B5EF4-FFF2-40B4-BE49-F238E27FC236}">
                      <a16:creationId xmlns:a16="http://schemas.microsoft.com/office/drawing/2014/main" id="{AA536363-2A94-085B-385F-7F9DA8577F56}"/>
                    </a:ext>
                  </a:extLst>
                </p:cNvPr>
                <p:cNvSpPr/>
                <p:nvPr/>
              </p:nvSpPr>
              <p:spPr>
                <a:xfrm>
                  <a:off x="88055" y="1724397"/>
                  <a:ext cx="4027931" cy="4050453"/>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D4EFB453-987E-E291-7BF4-DE649423589E}"/>
                    </a:ext>
                  </a:extLst>
                </p:cNvPr>
                <p:cNvSpPr/>
                <p:nvPr/>
              </p:nvSpPr>
              <p:spPr>
                <a:xfrm>
                  <a:off x="769960" y="2422050"/>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4672732F-7F91-B24C-0834-F9786BE954FB}"/>
                    </a:ext>
                  </a:extLst>
                </p:cNvPr>
                <p:cNvSpPr/>
                <p:nvPr/>
              </p:nvSpPr>
              <p:spPr>
                <a:xfrm>
                  <a:off x="2730839" y="2422049"/>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51" name="Oval 50">
                <a:extLst>
                  <a:ext uri="{FF2B5EF4-FFF2-40B4-BE49-F238E27FC236}">
                    <a16:creationId xmlns:a16="http://schemas.microsoft.com/office/drawing/2014/main" id="{D227AA91-FC42-D14B-391B-C3BA5BBA6FC3}"/>
                  </a:ext>
                </a:extLst>
              </p:cNvPr>
              <p:cNvSpPr/>
              <p:nvPr/>
            </p:nvSpPr>
            <p:spPr>
              <a:xfrm>
                <a:off x="264433" y="1797525"/>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49" name="Oval 48">
              <a:extLst>
                <a:ext uri="{FF2B5EF4-FFF2-40B4-BE49-F238E27FC236}">
                  <a16:creationId xmlns:a16="http://schemas.microsoft.com/office/drawing/2014/main" id="{3EDF43CB-5329-7FA1-050E-3D7F985A5B31}"/>
                </a:ext>
              </a:extLst>
            </p:cNvPr>
            <p:cNvSpPr/>
            <p:nvPr/>
          </p:nvSpPr>
          <p:spPr>
            <a:xfrm>
              <a:off x="756633" y="3998849"/>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55" name="TextBox 6">
            <a:extLst>
              <a:ext uri="{FF2B5EF4-FFF2-40B4-BE49-F238E27FC236}">
                <a16:creationId xmlns:a16="http://schemas.microsoft.com/office/drawing/2014/main" id="{2E39B132-DF6E-CA52-D8D0-BAC3A4672612}"/>
              </a:ext>
            </a:extLst>
          </p:cNvPr>
          <p:cNvSpPr txBox="1"/>
          <p:nvPr/>
        </p:nvSpPr>
        <p:spPr>
          <a:xfrm>
            <a:off x="6960392" y="3336262"/>
            <a:ext cx="861133" cy="400110"/>
          </a:xfrm>
          <a:prstGeom prst="rect">
            <a:avLst/>
          </a:prstGeom>
          <a:noFill/>
        </p:spPr>
        <p:txBody>
          <a:bodyPr wrap="none" rtlCol="0">
            <a:spAutoFit/>
          </a:bodyPr>
          <a:lstStyle/>
          <a:p>
            <a:r>
              <a:rPr lang="en-US" sz="2000" dirty="0"/>
              <a:t>Case 3</a:t>
            </a:r>
          </a:p>
        </p:txBody>
      </p:sp>
      <p:sp>
        <p:nvSpPr>
          <p:cNvPr id="56" name="TextBox 6">
            <a:extLst>
              <a:ext uri="{FF2B5EF4-FFF2-40B4-BE49-F238E27FC236}">
                <a16:creationId xmlns:a16="http://schemas.microsoft.com/office/drawing/2014/main" id="{A055129A-3A4B-1F5D-3FF2-F81327515BF4}"/>
              </a:ext>
            </a:extLst>
          </p:cNvPr>
          <p:cNvSpPr txBox="1"/>
          <p:nvPr/>
        </p:nvSpPr>
        <p:spPr>
          <a:xfrm>
            <a:off x="10160986" y="3322611"/>
            <a:ext cx="861133" cy="400110"/>
          </a:xfrm>
          <a:prstGeom prst="rect">
            <a:avLst/>
          </a:prstGeom>
          <a:noFill/>
        </p:spPr>
        <p:txBody>
          <a:bodyPr wrap="none" rtlCol="0">
            <a:spAutoFit/>
          </a:bodyPr>
          <a:lstStyle/>
          <a:p>
            <a:r>
              <a:rPr lang="en-US" sz="2000" dirty="0"/>
              <a:t>Case 4</a:t>
            </a:r>
          </a:p>
        </p:txBody>
      </p:sp>
      <p:sp>
        <p:nvSpPr>
          <p:cNvPr id="93" name="TextBox 6">
            <a:extLst>
              <a:ext uri="{FF2B5EF4-FFF2-40B4-BE49-F238E27FC236}">
                <a16:creationId xmlns:a16="http://schemas.microsoft.com/office/drawing/2014/main" id="{E4850CE4-6C76-8634-B913-51187C6FCB07}"/>
              </a:ext>
            </a:extLst>
          </p:cNvPr>
          <p:cNvSpPr txBox="1"/>
          <p:nvPr/>
        </p:nvSpPr>
        <p:spPr>
          <a:xfrm>
            <a:off x="857115" y="6185017"/>
            <a:ext cx="793807" cy="369332"/>
          </a:xfrm>
          <a:prstGeom prst="rect">
            <a:avLst/>
          </a:prstGeom>
          <a:noFill/>
        </p:spPr>
        <p:txBody>
          <a:bodyPr wrap="none" rtlCol="0">
            <a:spAutoFit/>
          </a:bodyPr>
          <a:lstStyle/>
          <a:p>
            <a:r>
              <a:rPr lang="en-US" dirty="0"/>
              <a:t>Case 5</a:t>
            </a:r>
          </a:p>
        </p:txBody>
      </p:sp>
      <p:sp>
        <p:nvSpPr>
          <p:cNvPr id="94" name="TextBox 6">
            <a:extLst>
              <a:ext uri="{FF2B5EF4-FFF2-40B4-BE49-F238E27FC236}">
                <a16:creationId xmlns:a16="http://schemas.microsoft.com/office/drawing/2014/main" id="{8767F470-BB0B-A7C5-BEF6-13D25929D02B}"/>
              </a:ext>
            </a:extLst>
          </p:cNvPr>
          <p:cNvSpPr txBox="1"/>
          <p:nvPr/>
        </p:nvSpPr>
        <p:spPr>
          <a:xfrm>
            <a:off x="3840909" y="6197230"/>
            <a:ext cx="793807" cy="369332"/>
          </a:xfrm>
          <a:prstGeom prst="rect">
            <a:avLst/>
          </a:prstGeom>
          <a:noFill/>
        </p:spPr>
        <p:txBody>
          <a:bodyPr wrap="none" rtlCol="0">
            <a:spAutoFit/>
          </a:bodyPr>
          <a:lstStyle/>
          <a:p>
            <a:r>
              <a:rPr lang="en-US" dirty="0"/>
              <a:t>Case 6</a:t>
            </a:r>
          </a:p>
        </p:txBody>
      </p:sp>
      <p:grpSp>
        <p:nvGrpSpPr>
          <p:cNvPr id="95" name="Group 94">
            <a:extLst>
              <a:ext uri="{FF2B5EF4-FFF2-40B4-BE49-F238E27FC236}">
                <a16:creationId xmlns:a16="http://schemas.microsoft.com/office/drawing/2014/main" id="{A16696A8-5185-7953-3015-25DFD5EC1EAD}"/>
              </a:ext>
            </a:extLst>
          </p:cNvPr>
          <p:cNvGrpSpPr/>
          <p:nvPr/>
        </p:nvGrpSpPr>
        <p:grpSpPr>
          <a:xfrm>
            <a:off x="260863" y="3906470"/>
            <a:ext cx="2361866" cy="2265262"/>
            <a:chOff x="260863" y="2644017"/>
            <a:chExt cx="2361866" cy="2265262"/>
          </a:xfrm>
        </p:grpSpPr>
        <p:grpSp>
          <p:nvGrpSpPr>
            <p:cNvPr id="96" name="Group 95">
              <a:extLst>
                <a:ext uri="{FF2B5EF4-FFF2-40B4-BE49-F238E27FC236}">
                  <a16:creationId xmlns:a16="http://schemas.microsoft.com/office/drawing/2014/main" id="{010D68F3-60BB-E6F8-0595-8AA6C699BB60}"/>
                </a:ext>
              </a:extLst>
            </p:cNvPr>
            <p:cNvGrpSpPr/>
            <p:nvPr/>
          </p:nvGrpSpPr>
          <p:grpSpPr>
            <a:xfrm>
              <a:off x="404947" y="2644017"/>
              <a:ext cx="2217782" cy="2251074"/>
              <a:chOff x="504337" y="2069838"/>
              <a:chExt cx="3015977" cy="3061250"/>
            </a:xfrm>
          </p:grpSpPr>
          <p:grpSp>
            <p:nvGrpSpPr>
              <p:cNvPr id="98" name="Group 97">
                <a:extLst>
                  <a:ext uri="{FF2B5EF4-FFF2-40B4-BE49-F238E27FC236}">
                    <a16:creationId xmlns:a16="http://schemas.microsoft.com/office/drawing/2014/main" id="{E0EC2080-CBAA-F48E-9458-0EED427AD263}"/>
                  </a:ext>
                </a:extLst>
              </p:cNvPr>
              <p:cNvGrpSpPr/>
              <p:nvPr/>
            </p:nvGrpSpPr>
            <p:grpSpPr>
              <a:xfrm>
                <a:off x="504337" y="2069838"/>
                <a:ext cx="2825034" cy="2840830"/>
                <a:chOff x="88055" y="1724397"/>
                <a:chExt cx="4027931" cy="4050453"/>
              </a:xfrm>
            </p:grpSpPr>
            <p:sp>
              <p:nvSpPr>
                <p:cNvPr id="100" name="Rectangle: Beveled 99">
                  <a:extLst>
                    <a:ext uri="{FF2B5EF4-FFF2-40B4-BE49-F238E27FC236}">
                      <a16:creationId xmlns:a16="http://schemas.microsoft.com/office/drawing/2014/main" id="{FBADCD64-C8A2-B34A-FC5E-94A07D47C0A5}"/>
                    </a:ext>
                  </a:extLst>
                </p:cNvPr>
                <p:cNvSpPr/>
                <p:nvPr/>
              </p:nvSpPr>
              <p:spPr>
                <a:xfrm>
                  <a:off x="88055" y="1724397"/>
                  <a:ext cx="4027931" cy="4050453"/>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75895654-E67C-1320-CF20-27E9700FA9F0}"/>
                    </a:ext>
                  </a:extLst>
                </p:cNvPr>
                <p:cNvSpPr/>
                <p:nvPr/>
              </p:nvSpPr>
              <p:spPr>
                <a:xfrm>
                  <a:off x="769960" y="2422050"/>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A87279E8-9E88-975F-0E2E-0022DF422659}"/>
                    </a:ext>
                  </a:extLst>
                </p:cNvPr>
                <p:cNvSpPr/>
                <p:nvPr/>
              </p:nvSpPr>
              <p:spPr>
                <a:xfrm>
                  <a:off x="2730839" y="2422049"/>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99" name="Oval 98">
                <a:extLst>
                  <a:ext uri="{FF2B5EF4-FFF2-40B4-BE49-F238E27FC236}">
                    <a16:creationId xmlns:a16="http://schemas.microsoft.com/office/drawing/2014/main" id="{985DE760-0D7E-CC86-C88A-5F8B56E60184}"/>
                  </a:ext>
                </a:extLst>
              </p:cNvPr>
              <p:cNvSpPr/>
              <p:nvPr/>
            </p:nvSpPr>
            <p:spPr>
              <a:xfrm>
                <a:off x="3040508" y="4651282"/>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97" name="Oval 96">
              <a:extLst>
                <a:ext uri="{FF2B5EF4-FFF2-40B4-BE49-F238E27FC236}">
                  <a16:creationId xmlns:a16="http://schemas.microsoft.com/office/drawing/2014/main" id="{CA76B7FA-2F73-E927-D235-6D7DD89F33B1}"/>
                </a:ext>
              </a:extLst>
            </p:cNvPr>
            <p:cNvSpPr/>
            <p:nvPr/>
          </p:nvSpPr>
          <p:spPr>
            <a:xfrm>
              <a:off x="260863" y="4556456"/>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grpSp>
        <p:nvGrpSpPr>
          <p:cNvPr id="103" name="Group 102">
            <a:extLst>
              <a:ext uri="{FF2B5EF4-FFF2-40B4-BE49-F238E27FC236}">
                <a16:creationId xmlns:a16="http://schemas.microsoft.com/office/drawing/2014/main" id="{23B3871E-06E8-6215-EBA7-24D771BEA7E8}"/>
              </a:ext>
            </a:extLst>
          </p:cNvPr>
          <p:cNvGrpSpPr/>
          <p:nvPr/>
        </p:nvGrpSpPr>
        <p:grpSpPr>
          <a:xfrm>
            <a:off x="3117850" y="3781959"/>
            <a:ext cx="2313229" cy="2375585"/>
            <a:chOff x="169092" y="2503746"/>
            <a:chExt cx="2313229" cy="2375585"/>
          </a:xfrm>
        </p:grpSpPr>
        <p:grpSp>
          <p:nvGrpSpPr>
            <p:cNvPr id="104" name="Group 103">
              <a:extLst>
                <a:ext uri="{FF2B5EF4-FFF2-40B4-BE49-F238E27FC236}">
                  <a16:creationId xmlns:a16="http://schemas.microsoft.com/office/drawing/2014/main" id="{EB7C1CCA-D80E-C151-4CA3-4DA50FFDAAF5}"/>
                </a:ext>
              </a:extLst>
            </p:cNvPr>
            <p:cNvGrpSpPr/>
            <p:nvPr/>
          </p:nvGrpSpPr>
          <p:grpSpPr>
            <a:xfrm>
              <a:off x="169092" y="2503746"/>
              <a:ext cx="2313229" cy="2229260"/>
              <a:chOff x="183596" y="1879083"/>
              <a:chExt cx="3145775" cy="3031585"/>
            </a:xfrm>
          </p:grpSpPr>
          <p:grpSp>
            <p:nvGrpSpPr>
              <p:cNvPr id="106" name="Group 105">
                <a:extLst>
                  <a:ext uri="{FF2B5EF4-FFF2-40B4-BE49-F238E27FC236}">
                    <a16:creationId xmlns:a16="http://schemas.microsoft.com/office/drawing/2014/main" id="{7E550B73-A356-D6E7-5F5F-4B53F89106BB}"/>
                  </a:ext>
                </a:extLst>
              </p:cNvPr>
              <p:cNvGrpSpPr/>
              <p:nvPr/>
            </p:nvGrpSpPr>
            <p:grpSpPr>
              <a:xfrm>
                <a:off x="504337" y="2069838"/>
                <a:ext cx="2825034" cy="2840830"/>
                <a:chOff x="88055" y="1724397"/>
                <a:chExt cx="4027931" cy="4050453"/>
              </a:xfrm>
            </p:grpSpPr>
            <p:sp>
              <p:nvSpPr>
                <p:cNvPr id="108" name="Rectangle: Beveled 107">
                  <a:extLst>
                    <a:ext uri="{FF2B5EF4-FFF2-40B4-BE49-F238E27FC236}">
                      <a16:creationId xmlns:a16="http://schemas.microsoft.com/office/drawing/2014/main" id="{48282AB7-01AE-D1EE-C912-7330DEDA6E38}"/>
                    </a:ext>
                  </a:extLst>
                </p:cNvPr>
                <p:cNvSpPr/>
                <p:nvPr/>
              </p:nvSpPr>
              <p:spPr>
                <a:xfrm>
                  <a:off x="88055" y="1724397"/>
                  <a:ext cx="4027931" cy="4050453"/>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6C6E48CB-BF6A-F44B-59F1-CC9F0BFFB13A}"/>
                    </a:ext>
                  </a:extLst>
                </p:cNvPr>
                <p:cNvSpPr/>
                <p:nvPr/>
              </p:nvSpPr>
              <p:spPr>
                <a:xfrm>
                  <a:off x="769960" y="2422050"/>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0" name="Oval 109">
                  <a:extLst>
                    <a:ext uri="{FF2B5EF4-FFF2-40B4-BE49-F238E27FC236}">
                      <a16:creationId xmlns:a16="http://schemas.microsoft.com/office/drawing/2014/main" id="{6AC202DF-C793-5D50-8CB7-A1EA806E8383}"/>
                    </a:ext>
                  </a:extLst>
                </p:cNvPr>
                <p:cNvSpPr/>
                <p:nvPr/>
              </p:nvSpPr>
              <p:spPr>
                <a:xfrm>
                  <a:off x="2730839" y="2422049"/>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107" name="Oval 106">
                <a:extLst>
                  <a:ext uri="{FF2B5EF4-FFF2-40B4-BE49-F238E27FC236}">
                    <a16:creationId xmlns:a16="http://schemas.microsoft.com/office/drawing/2014/main" id="{D81BE73A-21BC-F40C-D036-8519F58479AA}"/>
                  </a:ext>
                </a:extLst>
              </p:cNvPr>
              <p:cNvSpPr/>
              <p:nvPr/>
            </p:nvSpPr>
            <p:spPr>
              <a:xfrm>
                <a:off x="183596" y="1879083"/>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105" name="Oval 104">
              <a:extLst>
                <a:ext uri="{FF2B5EF4-FFF2-40B4-BE49-F238E27FC236}">
                  <a16:creationId xmlns:a16="http://schemas.microsoft.com/office/drawing/2014/main" id="{8D37FD5A-78BD-E1B3-ECEF-FE4A687731BF}"/>
                </a:ext>
              </a:extLst>
            </p:cNvPr>
            <p:cNvSpPr/>
            <p:nvPr/>
          </p:nvSpPr>
          <p:spPr>
            <a:xfrm>
              <a:off x="252513" y="4526508"/>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grpSp>
        <p:nvGrpSpPr>
          <p:cNvPr id="111" name="Group 110">
            <a:extLst>
              <a:ext uri="{FF2B5EF4-FFF2-40B4-BE49-F238E27FC236}">
                <a16:creationId xmlns:a16="http://schemas.microsoft.com/office/drawing/2014/main" id="{A0ABD4AD-0D7C-D1C0-D3E7-27F5C9DF503A}"/>
              </a:ext>
            </a:extLst>
          </p:cNvPr>
          <p:cNvGrpSpPr/>
          <p:nvPr/>
        </p:nvGrpSpPr>
        <p:grpSpPr>
          <a:xfrm>
            <a:off x="6219535" y="3744450"/>
            <a:ext cx="2429347" cy="2385537"/>
            <a:chOff x="229384" y="2467605"/>
            <a:chExt cx="2429347" cy="2385537"/>
          </a:xfrm>
        </p:grpSpPr>
        <p:grpSp>
          <p:nvGrpSpPr>
            <p:cNvPr id="112" name="Group 111">
              <a:extLst>
                <a:ext uri="{FF2B5EF4-FFF2-40B4-BE49-F238E27FC236}">
                  <a16:creationId xmlns:a16="http://schemas.microsoft.com/office/drawing/2014/main" id="{4D65A253-5DF4-DEBE-43FD-C6EA00211239}"/>
                </a:ext>
              </a:extLst>
            </p:cNvPr>
            <p:cNvGrpSpPr/>
            <p:nvPr/>
          </p:nvGrpSpPr>
          <p:grpSpPr>
            <a:xfrm>
              <a:off x="404947" y="2467605"/>
              <a:ext cx="2253784" cy="2265402"/>
              <a:chOff x="504337" y="1829934"/>
              <a:chExt cx="3064936" cy="3080734"/>
            </a:xfrm>
          </p:grpSpPr>
          <p:grpSp>
            <p:nvGrpSpPr>
              <p:cNvPr id="114" name="Group 113">
                <a:extLst>
                  <a:ext uri="{FF2B5EF4-FFF2-40B4-BE49-F238E27FC236}">
                    <a16:creationId xmlns:a16="http://schemas.microsoft.com/office/drawing/2014/main" id="{C8E7E696-D00B-B08E-F278-4C73B7A5F112}"/>
                  </a:ext>
                </a:extLst>
              </p:cNvPr>
              <p:cNvGrpSpPr/>
              <p:nvPr/>
            </p:nvGrpSpPr>
            <p:grpSpPr>
              <a:xfrm>
                <a:off x="504337" y="2069838"/>
                <a:ext cx="2825034" cy="2840830"/>
                <a:chOff x="88055" y="1724397"/>
                <a:chExt cx="4027931" cy="4050453"/>
              </a:xfrm>
            </p:grpSpPr>
            <p:sp>
              <p:nvSpPr>
                <p:cNvPr id="116" name="Rectangle: Beveled 115">
                  <a:extLst>
                    <a:ext uri="{FF2B5EF4-FFF2-40B4-BE49-F238E27FC236}">
                      <a16:creationId xmlns:a16="http://schemas.microsoft.com/office/drawing/2014/main" id="{61576E4C-2CA0-7C78-C11B-084C959B3A21}"/>
                    </a:ext>
                  </a:extLst>
                </p:cNvPr>
                <p:cNvSpPr/>
                <p:nvPr/>
              </p:nvSpPr>
              <p:spPr>
                <a:xfrm>
                  <a:off x="88055" y="1724397"/>
                  <a:ext cx="4027931" cy="4050453"/>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E6F5063D-BF2F-EB1B-82CB-BA3D7AF4E45D}"/>
                    </a:ext>
                  </a:extLst>
                </p:cNvPr>
                <p:cNvSpPr/>
                <p:nvPr/>
              </p:nvSpPr>
              <p:spPr>
                <a:xfrm>
                  <a:off x="769960" y="2422050"/>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id="{50D3C50F-0A06-612F-39A6-25577043F5BD}"/>
                    </a:ext>
                  </a:extLst>
                </p:cNvPr>
                <p:cNvSpPr/>
                <p:nvPr/>
              </p:nvSpPr>
              <p:spPr>
                <a:xfrm>
                  <a:off x="2730839" y="2422049"/>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115" name="Oval 114">
                <a:extLst>
                  <a:ext uri="{FF2B5EF4-FFF2-40B4-BE49-F238E27FC236}">
                    <a16:creationId xmlns:a16="http://schemas.microsoft.com/office/drawing/2014/main" id="{0B370B80-E39A-2D57-1523-6995A1678FB1}"/>
                  </a:ext>
                </a:extLst>
              </p:cNvPr>
              <p:cNvSpPr/>
              <p:nvPr/>
            </p:nvSpPr>
            <p:spPr>
              <a:xfrm>
                <a:off x="3089467" y="1829934"/>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113" name="Oval 112">
              <a:extLst>
                <a:ext uri="{FF2B5EF4-FFF2-40B4-BE49-F238E27FC236}">
                  <a16:creationId xmlns:a16="http://schemas.microsoft.com/office/drawing/2014/main" id="{FBB17A06-F917-4E2A-333C-47F7B6F6817A}"/>
                </a:ext>
              </a:extLst>
            </p:cNvPr>
            <p:cNvSpPr/>
            <p:nvPr/>
          </p:nvSpPr>
          <p:spPr>
            <a:xfrm>
              <a:off x="229384" y="4500319"/>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127" name="TextBox 6">
            <a:extLst>
              <a:ext uri="{FF2B5EF4-FFF2-40B4-BE49-F238E27FC236}">
                <a16:creationId xmlns:a16="http://schemas.microsoft.com/office/drawing/2014/main" id="{35490979-7BF3-0089-8D90-E7F794CEBE83}"/>
              </a:ext>
            </a:extLst>
          </p:cNvPr>
          <p:cNvSpPr txBox="1"/>
          <p:nvPr/>
        </p:nvSpPr>
        <p:spPr>
          <a:xfrm>
            <a:off x="6885847" y="6210880"/>
            <a:ext cx="793807" cy="369332"/>
          </a:xfrm>
          <a:prstGeom prst="rect">
            <a:avLst/>
          </a:prstGeom>
          <a:noFill/>
        </p:spPr>
        <p:txBody>
          <a:bodyPr wrap="none" rtlCol="0">
            <a:spAutoFit/>
          </a:bodyPr>
          <a:lstStyle/>
          <a:p>
            <a:r>
              <a:rPr lang="en-US" dirty="0"/>
              <a:t>Case 7</a:t>
            </a:r>
          </a:p>
        </p:txBody>
      </p:sp>
      <p:grpSp>
        <p:nvGrpSpPr>
          <p:cNvPr id="129" name="Group 128">
            <a:extLst>
              <a:ext uri="{FF2B5EF4-FFF2-40B4-BE49-F238E27FC236}">
                <a16:creationId xmlns:a16="http://schemas.microsoft.com/office/drawing/2014/main" id="{5D95A43F-487C-3CF4-78AC-BBF52870AA97}"/>
              </a:ext>
            </a:extLst>
          </p:cNvPr>
          <p:cNvGrpSpPr/>
          <p:nvPr/>
        </p:nvGrpSpPr>
        <p:grpSpPr>
          <a:xfrm>
            <a:off x="9260079" y="3786195"/>
            <a:ext cx="2429347" cy="2385537"/>
            <a:chOff x="229384" y="2467605"/>
            <a:chExt cx="2429347" cy="2385537"/>
          </a:xfrm>
        </p:grpSpPr>
        <p:grpSp>
          <p:nvGrpSpPr>
            <p:cNvPr id="130" name="Group 129">
              <a:extLst>
                <a:ext uri="{FF2B5EF4-FFF2-40B4-BE49-F238E27FC236}">
                  <a16:creationId xmlns:a16="http://schemas.microsoft.com/office/drawing/2014/main" id="{67EF1ACD-3A20-1E82-5EF8-7DBD7330F64E}"/>
                </a:ext>
              </a:extLst>
            </p:cNvPr>
            <p:cNvGrpSpPr/>
            <p:nvPr/>
          </p:nvGrpSpPr>
          <p:grpSpPr>
            <a:xfrm>
              <a:off x="404947" y="2467605"/>
              <a:ext cx="2253784" cy="2265402"/>
              <a:chOff x="504337" y="1829934"/>
              <a:chExt cx="3064936" cy="3080734"/>
            </a:xfrm>
          </p:grpSpPr>
          <p:grpSp>
            <p:nvGrpSpPr>
              <p:cNvPr id="132" name="Group 131">
                <a:extLst>
                  <a:ext uri="{FF2B5EF4-FFF2-40B4-BE49-F238E27FC236}">
                    <a16:creationId xmlns:a16="http://schemas.microsoft.com/office/drawing/2014/main" id="{D7CD39C1-9704-5A9C-7349-474A05819DC4}"/>
                  </a:ext>
                </a:extLst>
              </p:cNvPr>
              <p:cNvGrpSpPr/>
              <p:nvPr/>
            </p:nvGrpSpPr>
            <p:grpSpPr>
              <a:xfrm>
                <a:off x="504337" y="2069838"/>
                <a:ext cx="2825034" cy="2840830"/>
                <a:chOff x="88055" y="1724397"/>
                <a:chExt cx="4027931" cy="4050453"/>
              </a:xfrm>
            </p:grpSpPr>
            <p:sp>
              <p:nvSpPr>
                <p:cNvPr id="134" name="Rectangle: Beveled 133">
                  <a:extLst>
                    <a:ext uri="{FF2B5EF4-FFF2-40B4-BE49-F238E27FC236}">
                      <a16:creationId xmlns:a16="http://schemas.microsoft.com/office/drawing/2014/main" id="{7CA6B772-77F1-BBEB-847F-A65EDC23AD6B}"/>
                    </a:ext>
                  </a:extLst>
                </p:cNvPr>
                <p:cNvSpPr/>
                <p:nvPr/>
              </p:nvSpPr>
              <p:spPr>
                <a:xfrm>
                  <a:off x="88055" y="1724397"/>
                  <a:ext cx="4027931" cy="4050453"/>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id="{C3BBA3EF-51C7-F577-B1F6-C80E19D2F2E7}"/>
                    </a:ext>
                  </a:extLst>
                </p:cNvPr>
                <p:cNvSpPr/>
                <p:nvPr/>
              </p:nvSpPr>
              <p:spPr>
                <a:xfrm>
                  <a:off x="863292" y="4397561"/>
                  <a:ext cx="684108"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36" name="Oval 135">
                  <a:extLst>
                    <a:ext uri="{FF2B5EF4-FFF2-40B4-BE49-F238E27FC236}">
                      <a16:creationId xmlns:a16="http://schemas.microsoft.com/office/drawing/2014/main" id="{64DD875A-F8C8-D2C3-E150-F4BBC9CFEE5C}"/>
                    </a:ext>
                  </a:extLst>
                </p:cNvPr>
                <p:cNvSpPr/>
                <p:nvPr/>
              </p:nvSpPr>
              <p:spPr>
                <a:xfrm>
                  <a:off x="2730839" y="2422049"/>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133" name="Oval 132">
                <a:extLst>
                  <a:ext uri="{FF2B5EF4-FFF2-40B4-BE49-F238E27FC236}">
                    <a16:creationId xmlns:a16="http://schemas.microsoft.com/office/drawing/2014/main" id="{5851B39B-F811-C2A4-5BA1-E09D53B8F853}"/>
                  </a:ext>
                </a:extLst>
              </p:cNvPr>
              <p:cNvSpPr/>
              <p:nvPr/>
            </p:nvSpPr>
            <p:spPr>
              <a:xfrm>
                <a:off x="3089467" y="1829934"/>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131" name="Oval 130">
              <a:extLst>
                <a:ext uri="{FF2B5EF4-FFF2-40B4-BE49-F238E27FC236}">
                  <a16:creationId xmlns:a16="http://schemas.microsoft.com/office/drawing/2014/main" id="{DF6E7B21-5C53-552E-1AA6-676C8FEB9708}"/>
                </a:ext>
              </a:extLst>
            </p:cNvPr>
            <p:cNvSpPr/>
            <p:nvPr/>
          </p:nvSpPr>
          <p:spPr>
            <a:xfrm>
              <a:off x="229384" y="4500319"/>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137" name="TextBox 6">
            <a:extLst>
              <a:ext uri="{FF2B5EF4-FFF2-40B4-BE49-F238E27FC236}">
                <a16:creationId xmlns:a16="http://schemas.microsoft.com/office/drawing/2014/main" id="{000F6C08-47F5-FD13-48AF-D44AC706B737}"/>
              </a:ext>
            </a:extLst>
          </p:cNvPr>
          <p:cNvSpPr txBox="1"/>
          <p:nvPr/>
        </p:nvSpPr>
        <p:spPr>
          <a:xfrm>
            <a:off x="10075825" y="6185335"/>
            <a:ext cx="793807" cy="369332"/>
          </a:xfrm>
          <a:prstGeom prst="rect">
            <a:avLst/>
          </a:prstGeom>
          <a:noFill/>
        </p:spPr>
        <p:txBody>
          <a:bodyPr wrap="none" rtlCol="0">
            <a:spAutoFit/>
          </a:bodyPr>
          <a:lstStyle/>
          <a:p>
            <a:r>
              <a:rPr lang="en-US" dirty="0"/>
              <a:t>Case 8</a:t>
            </a:r>
          </a:p>
        </p:txBody>
      </p:sp>
      <p:sp>
        <p:nvSpPr>
          <p:cNvPr id="138" name="TextBox 6">
            <a:extLst>
              <a:ext uri="{FF2B5EF4-FFF2-40B4-BE49-F238E27FC236}">
                <a16:creationId xmlns:a16="http://schemas.microsoft.com/office/drawing/2014/main" id="{66D7DD9C-19B3-21BF-6FA6-B76CCAF851E6}"/>
              </a:ext>
            </a:extLst>
          </p:cNvPr>
          <p:cNvSpPr txBox="1"/>
          <p:nvPr/>
        </p:nvSpPr>
        <p:spPr>
          <a:xfrm>
            <a:off x="970241" y="3543378"/>
            <a:ext cx="861133" cy="400110"/>
          </a:xfrm>
          <a:prstGeom prst="rect">
            <a:avLst/>
          </a:prstGeom>
          <a:noFill/>
        </p:spPr>
        <p:txBody>
          <a:bodyPr wrap="none" rtlCol="0">
            <a:spAutoFit/>
          </a:bodyPr>
          <a:lstStyle/>
          <a:p>
            <a:r>
              <a:rPr lang="en-US" sz="2000" dirty="0"/>
              <a:t>Case 9</a:t>
            </a:r>
          </a:p>
        </p:txBody>
      </p:sp>
      <p:sp>
        <p:nvSpPr>
          <p:cNvPr id="139" name="TextBox 6">
            <a:extLst>
              <a:ext uri="{FF2B5EF4-FFF2-40B4-BE49-F238E27FC236}">
                <a16:creationId xmlns:a16="http://schemas.microsoft.com/office/drawing/2014/main" id="{325116C7-C0BA-B91A-D35F-8CCE7C86B8AD}"/>
              </a:ext>
            </a:extLst>
          </p:cNvPr>
          <p:cNvSpPr txBox="1"/>
          <p:nvPr/>
        </p:nvSpPr>
        <p:spPr>
          <a:xfrm>
            <a:off x="3915454" y="3543378"/>
            <a:ext cx="990977" cy="400110"/>
          </a:xfrm>
          <a:prstGeom prst="rect">
            <a:avLst/>
          </a:prstGeom>
          <a:noFill/>
        </p:spPr>
        <p:txBody>
          <a:bodyPr wrap="none" rtlCol="0">
            <a:spAutoFit/>
          </a:bodyPr>
          <a:lstStyle/>
          <a:p>
            <a:r>
              <a:rPr lang="en-US" sz="2000" dirty="0"/>
              <a:t>Case 10</a:t>
            </a:r>
          </a:p>
        </p:txBody>
      </p:sp>
      <p:sp>
        <p:nvSpPr>
          <p:cNvPr id="140" name="TextBox 6">
            <a:extLst>
              <a:ext uri="{FF2B5EF4-FFF2-40B4-BE49-F238E27FC236}">
                <a16:creationId xmlns:a16="http://schemas.microsoft.com/office/drawing/2014/main" id="{4777776E-5D0E-3575-279D-116D43F643A9}"/>
              </a:ext>
            </a:extLst>
          </p:cNvPr>
          <p:cNvSpPr txBox="1"/>
          <p:nvPr/>
        </p:nvSpPr>
        <p:spPr>
          <a:xfrm>
            <a:off x="6960392" y="3557028"/>
            <a:ext cx="990977" cy="400110"/>
          </a:xfrm>
          <a:prstGeom prst="rect">
            <a:avLst/>
          </a:prstGeom>
          <a:noFill/>
        </p:spPr>
        <p:txBody>
          <a:bodyPr wrap="none" rtlCol="0">
            <a:spAutoFit/>
          </a:bodyPr>
          <a:lstStyle/>
          <a:p>
            <a:r>
              <a:rPr lang="en-US" sz="2000" dirty="0"/>
              <a:t>Case 11</a:t>
            </a:r>
          </a:p>
        </p:txBody>
      </p:sp>
      <p:sp>
        <p:nvSpPr>
          <p:cNvPr id="141" name="TextBox 6">
            <a:extLst>
              <a:ext uri="{FF2B5EF4-FFF2-40B4-BE49-F238E27FC236}">
                <a16:creationId xmlns:a16="http://schemas.microsoft.com/office/drawing/2014/main" id="{4E0E85D5-C0D5-9076-D4D4-AE0181B8E002}"/>
              </a:ext>
            </a:extLst>
          </p:cNvPr>
          <p:cNvSpPr txBox="1"/>
          <p:nvPr/>
        </p:nvSpPr>
        <p:spPr>
          <a:xfrm>
            <a:off x="10160986" y="3543377"/>
            <a:ext cx="990977" cy="400110"/>
          </a:xfrm>
          <a:prstGeom prst="rect">
            <a:avLst/>
          </a:prstGeom>
          <a:noFill/>
        </p:spPr>
        <p:txBody>
          <a:bodyPr wrap="none" rtlCol="0">
            <a:spAutoFit/>
          </a:bodyPr>
          <a:lstStyle/>
          <a:p>
            <a:r>
              <a:rPr lang="en-US" sz="2000" dirty="0"/>
              <a:t>Case 12</a:t>
            </a:r>
          </a:p>
        </p:txBody>
      </p:sp>
      <p:sp>
        <p:nvSpPr>
          <p:cNvPr id="142" name="TextBox 6">
            <a:extLst>
              <a:ext uri="{FF2B5EF4-FFF2-40B4-BE49-F238E27FC236}">
                <a16:creationId xmlns:a16="http://schemas.microsoft.com/office/drawing/2014/main" id="{A5AAF2FC-8F8A-30EB-84CE-B533FDB91EF3}"/>
              </a:ext>
            </a:extLst>
          </p:cNvPr>
          <p:cNvSpPr txBox="1"/>
          <p:nvPr/>
        </p:nvSpPr>
        <p:spPr>
          <a:xfrm>
            <a:off x="857115" y="6434834"/>
            <a:ext cx="910827" cy="369332"/>
          </a:xfrm>
          <a:prstGeom prst="rect">
            <a:avLst/>
          </a:prstGeom>
          <a:noFill/>
        </p:spPr>
        <p:txBody>
          <a:bodyPr wrap="none" rtlCol="0">
            <a:spAutoFit/>
          </a:bodyPr>
          <a:lstStyle/>
          <a:p>
            <a:r>
              <a:rPr lang="en-US" dirty="0"/>
              <a:t>Case 13</a:t>
            </a:r>
          </a:p>
        </p:txBody>
      </p:sp>
      <p:sp>
        <p:nvSpPr>
          <p:cNvPr id="143" name="TextBox 6">
            <a:extLst>
              <a:ext uri="{FF2B5EF4-FFF2-40B4-BE49-F238E27FC236}">
                <a16:creationId xmlns:a16="http://schemas.microsoft.com/office/drawing/2014/main" id="{434E2365-4194-9AEA-975F-0FD50BFA6835}"/>
              </a:ext>
            </a:extLst>
          </p:cNvPr>
          <p:cNvSpPr txBox="1"/>
          <p:nvPr/>
        </p:nvSpPr>
        <p:spPr>
          <a:xfrm>
            <a:off x="3840909" y="6447047"/>
            <a:ext cx="910827" cy="369332"/>
          </a:xfrm>
          <a:prstGeom prst="rect">
            <a:avLst/>
          </a:prstGeom>
          <a:noFill/>
        </p:spPr>
        <p:txBody>
          <a:bodyPr wrap="none" rtlCol="0">
            <a:spAutoFit/>
          </a:bodyPr>
          <a:lstStyle/>
          <a:p>
            <a:r>
              <a:rPr lang="en-US" dirty="0"/>
              <a:t>Case 14</a:t>
            </a:r>
          </a:p>
        </p:txBody>
      </p:sp>
      <p:sp>
        <p:nvSpPr>
          <p:cNvPr id="144" name="TextBox 6">
            <a:extLst>
              <a:ext uri="{FF2B5EF4-FFF2-40B4-BE49-F238E27FC236}">
                <a16:creationId xmlns:a16="http://schemas.microsoft.com/office/drawing/2014/main" id="{8791D8AE-1165-86AD-73CE-3417A3E5B491}"/>
              </a:ext>
            </a:extLst>
          </p:cNvPr>
          <p:cNvSpPr txBox="1"/>
          <p:nvPr/>
        </p:nvSpPr>
        <p:spPr>
          <a:xfrm>
            <a:off x="6885847" y="6460697"/>
            <a:ext cx="910827" cy="369332"/>
          </a:xfrm>
          <a:prstGeom prst="rect">
            <a:avLst/>
          </a:prstGeom>
          <a:noFill/>
        </p:spPr>
        <p:txBody>
          <a:bodyPr wrap="none" rtlCol="0">
            <a:spAutoFit/>
          </a:bodyPr>
          <a:lstStyle/>
          <a:p>
            <a:r>
              <a:rPr lang="en-US" dirty="0"/>
              <a:t>Case 15</a:t>
            </a:r>
          </a:p>
        </p:txBody>
      </p:sp>
      <p:sp>
        <p:nvSpPr>
          <p:cNvPr id="145" name="TextBox 6">
            <a:extLst>
              <a:ext uri="{FF2B5EF4-FFF2-40B4-BE49-F238E27FC236}">
                <a16:creationId xmlns:a16="http://schemas.microsoft.com/office/drawing/2014/main" id="{0B3BE9BB-097E-B491-F876-D3FB6396E0F6}"/>
              </a:ext>
            </a:extLst>
          </p:cNvPr>
          <p:cNvSpPr txBox="1"/>
          <p:nvPr/>
        </p:nvSpPr>
        <p:spPr>
          <a:xfrm>
            <a:off x="10075825" y="6435152"/>
            <a:ext cx="910827" cy="369332"/>
          </a:xfrm>
          <a:prstGeom prst="rect">
            <a:avLst/>
          </a:prstGeom>
          <a:noFill/>
        </p:spPr>
        <p:txBody>
          <a:bodyPr wrap="none" rtlCol="0">
            <a:spAutoFit/>
          </a:bodyPr>
          <a:lstStyle/>
          <a:p>
            <a:r>
              <a:rPr lang="en-US" dirty="0"/>
              <a:t>Case 16</a:t>
            </a:r>
          </a:p>
        </p:txBody>
      </p:sp>
      <p:sp>
        <p:nvSpPr>
          <p:cNvPr id="146" name="TextBox 6">
            <a:extLst>
              <a:ext uri="{FF2B5EF4-FFF2-40B4-BE49-F238E27FC236}">
                <a16:creationId xmlns:a16="http://schemas.microsoft.com/office/drawing/2014/main" id="{58CDED3E-1FB9-C827-9A29-A9F68B036A1C}"/>
              </a:ext>
            </a:extLst>
          </p:cNvPr>
          <p:cNvSpPr txBox="1"/>
          <p:nvPr/>
        </p:nvSpPr>
        <p:spPr>
          <a:xfrm>
            <a:off x="-66955" y="3325081"/>
            <a:ext cx="1056315" cy="400110"/>
          </a:xfrm>
          <a:prstGeom prst="rect">
            <a:avLst/>
          </a:prstGeom>
          <a:noFill/>
        </p:spPr>
        <p:txBody>
          <a:bodyPr wrap="none" rtlCol="0">
            <a:spAutoFit/>
          </a:bodyPr>
          <a:lstStyle/>
          <a:p>
            <a:r>
              <a:rPr lang="en-US" sz="2000" dirty="0"/>
              <a:t>Subtotal</a:t>
            </a:r>
          </a:p>
        </p:txBody>
      </p:sp>
      <p:sp>
        <p:nvSpPr>
          <p:cNvPr id="147" name="TextBox 6">
            <a:extLst>
              <a:ext uri="{FF2B5EF4-FFF2-40B4-BE49-F238E27FC236}">
                <a16:creationId xmlns:a16="http://schemas.microsoft.com/office/drawing/2014/main" id="{1E46EC27-9D0A-451B-DABE-ECE7DB7A87C9}"/>
              </a:ext>
            </a:extLst>
          </p:cNvPr>
          <p:cNvSpPr txBox="1"/>
          <p:nvPr/>
        </p:nvSpPr>
        <p:spPr>
          <a:xfrm>
            <a:off x="-66955" y="3561184"/>
            <a:ext cx="687752" cy="400110"/>
          </a:xfrm>
          <a:prstGeom prst="rect">
            <a:avLst/>
          </a:prstGeom>
          <a:noFill/>
        </p:spPr>
        <p:txBody>
          <a:bodyPr wrap="none" rtlCol="0">
            <a:spAutoFit/>
          </a:bodyPr>
          <a:lstStyle/>
          <a:p>
            <a:r>
              <a:rPr lang="en-US" sz="2000" dirty="0"/>
              <a:t>Total</a:t>
            </a:r>
          </a:p>
        </p:txBody>
      </p:sp>
      <p:sp>
        <p:nvSpPr>
          <p:cNvPr id="148" name="TextBox 6">
            <a:extLst>
              <a:ext uri="{FF2B5EF4-FFF2-40B4-BE49-F238E27FC236}">
                <a16:creationId xmlns:a16="http://schemas.microsoft.com/office/drawing/2014/main" id="{F06E6F79-562C-193C-06AE-947333C24092}"/>
              </a:ext>
            </a:extLst>
          </p:cNvPr>
          <p:cNvSpPr txBox="1"/>
          <p:nvPr/>
        </p:nvSpPr>
        <p:spPr>
          <a:xfrm>
            <a:off x="-66821" y="6170077"/>
            <a:ext cx="1056315" cy="400110"/>
          </a:xfrm>
          <a:prstGeom prst="rect">
            <a:avLst/>
          </a:prstGeom>
          <a:noFill/>
        </p:spPr>
        <p:txBody>
          <a:bodyPr wrap="none" rtlCol="0">
            <a:spAutoFit/>
          </a:bodyPr>
          <a:lstStyle/>
          <a:p>
            <a:r>
              <a:rPr lang="en-US" sz="2000" dirty="0"/>
              <a:t>Subtotal</a:t>
            </a:r>
          </a:p>
        </p:txBody>
      </p:sp>
      <p:sp>
        <p:nvSpPr>
          <p:cNvPr id="149" name="TextBox 6">
            <a:extLst>
              <a:ext uri="{FF2B5EF4-FFF2-40B4-BE49-F238E27FC236}">
                <a16:creationId xmlns:a16="http://schemas.microsoft.com/office/drawing/2014/main" id="{14A2F3CA-93A6-1C7A-2F8E-C4EBF5898567}"/>
              </a:ext>
            </a:extLst>
          </p:cNvPr>
          <p:cNvSpPr txBox="1"/>
          <p:nvPr/>
        </p:nvSpPr>
        <p:spPr>
          <a:xfrm>
            <a:off x="-66821" y="6406180"/>
            <a:ext cx="687752" cy="400110"/>
          </a:xfrm>
          <a:prstGeom prst="rect">
            <a:avLst/>
          </a:prstGeom>
          <a:noFill/>
        </p:spPr>
        <p:txBody>
          <a:bodyPr wrap="none" rtlCol="0">
            <a:spAutoFit/>
          </a:bodyPr>
          <a:lstStyle/>
          <a:p>
            <a:r>
              <a:rPr lang="en-US" sz="2000" dirty="0"/>
              <a:t>Total</a:t>
            </a:r>
          </a:p>
        </p:txBody>
      </p:sp>
      <p:sp>
        <p:nvSpPr>
          <p:cNvPr id="89" name="Oval 88">
            <a:extLst>
              <a:ext uri="{FF2B5EF4-FFF2-40B4-BE49-F238E27FC236}">
                <a16:creationId xmlns:a16="http://schemas.microsoft.com/office/drawing/2014/main" id="{875885BC-FFB6-7B90-0CE8-460061735A40}"/>
              </a:ext>
            </a:extLst>
          </p:cNvPr>
          <p:cNvSpPr/>
          <p:nvPr/>
        </p:nvSpPr>
        <p:spPr>
          <a:xfrm>
            <a:off x="1219933" y="2144613"/>
            <a:ext cx="352823" cy="352823"/>
          </a:xfrm>
          <a:prstGeom prst="ellipse">
            <a:avLst/>
          </a:prstGeom>
          <a:solidFill>
            <a:srgbClr val="C00000"/>
          </a:solidFill>
          <a:ln>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95C4353F-5C06-2B28-F339-AFD79D220885}"/>
              </a:ext>
            </a:extLst>
          </p:cNvPr>
          <p:cNvSpPr/>
          <p:nvPr/>
        </p:nvSpPr>
        <p:spPr>
          <a:xfrm>
            <a:off x="4168691" y="2163851"/>
            <a:ext cx="352823" cy="352823"/>
          </a:xfrm>
          <a:prstGeom prst="ellipse">
            <a:avLst/>
          </a:prstGeom>
          <a:solidFill>
            <a:srgbClr val="C00000"/>
          </a:solidFill>
          <a:ln>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2E3B552F-62D2-77BC-28B9-4FB54AA9AE5C}"/>
              </a:ext>
            </a:extLst>
          </p:cNvPr>
          <p:cNvSpPr/>
          <p:nvPr/>
        </p:nvSpPr>
        <p:spPr>
          <a:xfrm>
            <a:off x="7210084" y="2144613"/>
            <a:ext cx="352823" cy="352823"/>
          </a:xfrm>
          <a:prstGeom prst="ellipse">
            <a:avLst/>
          </a:prstGeom>
          <a:solidFill>
            <a:srgbClr val="C00000"/>
          </a:solidFill>
          <a:ln>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6B843435-F823-03C4-C418-D40D3C5210E6}"/>
              </a:ext>
            </a:extLst>
          </p:cNvPr>
          <p:cNvSpPr/>
          <p:nvPr/>
        </p:nvSpPr>
        <p:spPr>
          <a:xfrm>
            <a:off x="10296316" y="2163850"/>
            <a:ext cx="352823" cy="352823"/>
          </a:xfrm>
          <a:prstGeom prst="ellipse">
            <a:avLst/>
          </a:prstGeom>
          <a:solidFill>
            <a:srgbClr val="C00000"/>
          </a:solidFill>
          <a:ln>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D8536671-DF82-8448-ABB4-C9E37BF6D2E9}"/>
              </a:ext>
            </a:extLst>
          </p:cNvPr>
          <p:cNvSpPr/>
          <p:nvPr/>
        </p:nvSpPr>
        <p:spPr>
          <a:xfrm>
            <a:off x="1267221" y="4787048"/>
            <a:ext cx="352823" cy="352823"/>
          </a:xfrm>
          <a:prstGeom prst="ellipse">
            <a:avLst/>
          </a:prstGeom>
          <a:solidFill>
            <a:srgbClr val="C00000"/>
          </a:solidFill>
          <a:ln>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5CB6BC37-8E16-661C-5F24-980445798B80}"/>
              </a:ext>
            </a:extLst>
          </p:cNvPr>
          <p:cNvSpPr/>
          <p:nvPr/>
        </p:nvSpPr>
        <p:spPr>
          <a:xfrm>
            <a:off x="4215980" y="4774552"/>
            <a:ext cx="352823" cy="352823"/>
          </a:xfrm>
          <a:prstGeom prst="ellipse">
            <a:avLst/>
          </a:prstGeom>
          <a:solidFill>
            <a:srgbClr val="C00000"/>
          </a:solidFill>
          <a:ln>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id="{564EF55F-7213-9348-2D4B-0C6FF177FC1C}"/>
              </a:ext>
            </a:extLst>
          </p:cNvPr>
          <p:cNvSpPr/>
          <p:nvPr/>
        </p:nvSpPr>
        <p:spPr>
          <a:xfrm>
            <a:off x="7257372" y="4787760"/>
            <a:ext cx="352823" cy="352823"/>
          </a:xfrm>
          <a:prstGeom prst="ellipse">
            <a:avLst/>
          </a:prstGeom>
          <a:solidFill>
            <a:srgbClr val="C00000"/>
          </a:solidFill>
          <a:ln>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22" name="Oval 121">
            <a:extLst>
              <a:ext uri="{FF2B5EF4-FFF2-40B4-BE49-F238E27FC236}">
                <a16:creationId xmlns:a16="http://schemas.microsoft.com/office/drawing/2014/main" id="{9C66CF8A-0810-205E-88C2-CD54412E4791}"/>
              </a:ext>
            </a:extLst>
          </p:cNvPr>
          <p:cNvSpPr/>
          <p:nvPr/>
        </p:nvSpPr>
        <p:spPr>
          <a:xfrm>
            <a:off x="10296315" y="4830690"/>
            <a:ext cx="352823" cy="352823"/>
          </a:xfrm>
          <a:prstGeom prst="ellipse">
            <a:avLst/>
          </a:prstGeom>
          <a:solidFill>
            <a:srgbClr val="C00000"/>
          </a:solidFill>
          <a:ln>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7193351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A5298-9392-4527-BAF2-9E08A4D9D403}"/>
              </a:ext>
            </a:extLst>
          </p:cNvPr>
          <p:cNvSpPr>
            <a:spLocks noGrp="1"/>
          </p:cNvSpPr>
          <p:nvPr>
            <p:ph type="title"/>
          </p:nvPr>
        </p:nvSpPr>
        <p:spPr>
          <a:xfrm>
            <a:off x="829065" y="365636"/>
            <a:ext cx="9888034" cy="843180"/>
          </a:xfrm>
        </p:spPr>
        <p:txBody>
          <a:bodyPr/>
          <a:lstStyle/>
          <a:p>
            <a:r>
              <a:rPr lang="en-US" sz="5400" kern="0" dirty="0"/>
              <a:t>Defect interaction LUT</a:t>
            </a:r>
            <a:endParaRPr lang="en-US" dirty="0"/>
          </a:p>
        </p:txBody>
      </p:sp>
      <p:sp>
        <p:nvSpPr>
          <p:cNvPr id="3" name="Text Placeholder 2">
            <a:extLst>
              <a:ext uri="{FF2B5EF4-FFF2-40B4-BE49-F238E27FC236}">
                <a16:creationId xmlns:a16="http://schemas.microsoft.com/office/drawing/2014/main" id="{F3F01BCB-9001-4BD4-BC80-C05445105B76}"/>
              </a:ext>
            </a:extLst>
          </p:cNvPr>
          <p:cNvSpPr>
            <a:spLocks noGrp="1"/>
          </p:cNvSpPr>
          <p:nvPr>
            <p:ph type="body" sz="quarter" idx="25"/>
          </p:nvPr>
        </p:nvSpPr>
        <p:spPr/>
        <p:txBody>
          <a:bodyPr>
            <a:normAutofit fontScale="62500" lnSpcReduction="20000"/>
          </a:bodyPr>
          <a:lstStyle/>
          <a:p>
            <a:endParaRPr lang="en-US"/>
          </a:p>
        </p:txBody>
      </p:sp>
      <p:sp>
        <p:nvSpPr>
          <p:cNvPr id="4" name="Text Placeholder 3">
            <a:extLst>
              <a:ext uri="{FF2B5EF4-FFF2-40B4-BE49-F238E27FC236}">
                <a16:creationId xmlns:a16="http://schemas.microsoft.com/office/drawing/2014/main" id="{C0CA8873-A423-44ED-B0D8-AC11239CD5E2}"/>
              </a:ext>
            </a:extLst>
          </p:cNvPr>
          <p:cNvSpPr>
            <a:spLocks noGrp="1"/>
          </p:cNvSpPr>
          <p:nvPr>
            <p:ph type="body" sz="quarter" idx="26"/>
          </p:nvPr>
        </p:nvSpPr>
        <p:spPr/>
        <p:txBody>
          <a:bodyPr>
            <a:normAutofit fontScale="40000" lnSpcReduction="20000"/>
          </a:bodyPr>
          <a:lstStyle/>
          <a:p>
            <a:endParaRPr lang="en-US"/>
          </a:p>
        </p:txBody>
      </p:sp>
      <p:sp>
        <p:nvSpPr>
          <p:cNvPr id="32" name="TextBox 6">
            <a:extLst>
              <a:ext uri="{FF2B5EF4-FFF2-40B4-BE49-F238E27FC236}">
                <a16:creationId xmlns:a16="http://schemas.microsoft.com/office/drawing/2014/main" id="{87F9DA0D-25C2-9CB2-F96C-1CB62837503E}"/>
              </a:ext>
            </a:extLst>
          </p:cNvPr>
          <p:cNvSpPr txBox="1"/>
          <p:nvPr/>
        </p:nvSpPr>
        <p:spPr>
          <a:xfrm>
            <a:off x="2079442" y="5064023"/>
            <a:ext cx="1130438" cy="523220"/>
          </a:xfrm>
          <a:prstGeom prst="rect">
            <a:avLst/>
          </a:prstGeom>
          <a:noFill/>
        </p:spPr>
        <p:txBody>
          <a:bodyPr wrap="none" rtlCol="0">
            <a:spAutoFit/>
          </a:bodyPr>
          <a:lstStyle/>
          <a:p>
            <a:r>
              <a:rPr lang="en-US" sz="2800" dirty="0"/>
              <a:t>Case 1</a:t>
            </a:r>
          </a:p>
        </p:txBody>
      </p:sp>
      <p:sp>
        <p:nvSpPr>
          <p:cNvPr id="33" name="TextBox 6">
            <a:extLst>
              <a:ext uri="{FF2B5EF4-FFF2-40B4-BE49-F238E27FC236}">
                <a16:creationId xmlns:a16="http://schemas.microsoft.com/office/drawing/2014/main" id="{CB7DE2AE-EA91-5F36-99D1-34A9D04D9354}"/>
              </a:ext>
            </a:extLst>
          </p:cNvPr>
          <p:cNvSpPr txBox="1"/>
          <p:nvPr/>
        </p:nvSpPr>
        <p:spPr>
          <a:xfrm>
            <a:off x="4666007" y="5087835"/>
            <a:ext cx="1130438" cy="523220"/>
          </a:xfrm>
          <a:prstGeom prst="rect">
            <a:avLst/>
          </a:prstGeom>
          <a:noFill/>
        </p:spPr>
        <p:txBody>
          <a:bodyPr wrap="none" rtlCol="0">
            <a:spAutoFit/>
          </a:bodyPr>
          <a:lstStyle/>
          <a:p>
            <a:r>
              <a:rPr lang="en-US" sz="2800" dirty="0"/>
              <a:t>Case 2</a:t>
            </a:r>
          </a:p>
        </p:txBody>
      </p:sp>
      <p:sp>
        <p:nvSpPr>
          <p:cNvPr id="34" name="TextBox 6">
            <a:extLst>
              <a:ext uri="{FF2B5EF4-FFF2-40B4-BE49-F238E27FC236}">
                <a16:creationId xmlns:a16="http://schemas.microsoft.com/office/drawing/2014/main" id="{A467DF4D-B245-8B0C-8734-B30305FDB4EA}"/>
              </a:ext>
            </a:extLst>
          </p:cNvPr>
          <p:cNvSpPr txBox="1"/>
          <p:nvPr/>
        </p:nvSpPr>
        <p:spPr>
          <a:xfrm>
            <a:off x="786146" y="1208816"/>
            <a:ext cx="2080185" cy="523220"/>
          </a:xfrm>
          <a:prstGeom prst="rect">
            <a:avLst/>
          </a:prstGeom>
          <a:noFill/>
        </p:spPr>
        <p:txBody>
          <a:bodyPr wrap="none" rtlCol="0">
            <a:spAutoFit/>
          </a:bodyPr>
          <a:lstStyle/>
          <a:p>
            <a:r>
              <a:rPr lang="en-US" sz="2800" dirty="0"/>
              <a:t>N = 5 defects</a:t>
            </a:r>
          </a:p>
        </p:txBody>
      </p:sp>
      <p:sp>
        <p:nvSpPr>
          <p:cNvPr id="41" name="TextBox 6">
            <a:extLst>
              <a:ext uri="{FF2B5EF4-FFF2-40B4-BE49-F238E27FC236}">
                <a16:creationId xmlns:a16="http://schemas.microsoft.com/office/drawing/2014/main" id="{6D050CC2-056E-14AD-40F0-F2AF6C3DE28A}"/>
              </a:ext>
            </a:extLst>
          </p:cNvPr>
          <p:cNvSpPr txBox="1"/>
          <p:nvPr/>
        </p:nvSpPr>
        <p:spPr>
          <a:xfrm>
            <a:off x="7203073" y="5092624"/>
            <a:ext cx="1130438" cy="523220"/>
          </a:xfrm>
          <a:prstGeom prst="rect">
            <a:avLst/>
          </a:prstGeom>
          <a:noFill/>
        </p:spPr>
        <p:txBody>
          <a:bodyPr wrap="none" rtlCol="0">
            <a:spAutoFit/>
          </a:bodyPr>
          <a:lstStyle/>
          <a:p>
            <a:r>
              <a:rPr lang="en-US" sz="2800" dirty="0"/>
              <a:t>Case 3</a:t>
            </a:r>
          </a:p>
        </p:txBody>
      </p:sp>
      <p:sp>
        <p:nvSpPr>
          <p:cNvPr id="48" name="TextBox 6">
            <a:extLst>
              <a:ext uri="{FF2B5EF4-FFF2-40B4-BE49-F238E27FC236}">
                <a16:creationId xmlns:a16="http://schemas.microsoft.com/office/drawing/2014/main" id="{F0D615C7-5C18-93CC-8DDF-4CE6C443C06C}"/>
              </a:ext>
            </a:extLst>
          </p:cNvPr>
          <p:cNvSpPr txBox="1"/>
          <p:nvPr/>
        </p:nvSpPr>
        <p:spPr>
          <a:xfrm>
            <a:off x="9740139" y="5064023"/>
            <a:ext cx="1130438" cy="523220"/>
          </a:xfrm>
          <a:prstGeom prst="rect">
            <a:avLst/>
          </a:prstGeom>
          <a:noFill/>
        </p:spPr>
        <p:txBody>
          <a:bodyPr wrap="none" rtlCol="0">
            <a:spAutoFit/>
          </a:bodyPr>
          <a:lstStyle/>
          <a:p>
            <a:r>
              <a:rPr lang="en-US" sz="2800" dirty="0"/>
              <a:t>Case 4</a:t>
            </a:r>
          </a:p>
        </p:txBody>
      </p:sp>
      <p:sp>
        <p:nvSpPr>
          <p:cNvPr id="49" name="TextBox 6">
            <a:extLst>
              <a:ext uri="{FF2B5EF4-FFF2-40B4-BE49-F238E27FC236}">
                <a16:creationId xmlns:a16="http://schemas.microsoft.com/office/drawing/2014/main" id="{ACB0E34F-89E1-42AB-1F26-5B0C39C9293B}"/>
              </a:ext>
            </a:extLst>
          </p:cNvPr>
          <p:cNvSpPr txBox="1"/>
          <p:nvPr/>
        </p:nvSpPr>
        <p:spPr>
          <a:xfrm>
            <a:off x="2079442" y="5632795"/>
            <a:ext cx="1313180" cy="523220"/>
          </a:xfrm>
          <a:prstGeom prst="rect">
            <a:avLst/>
          </a:prstGeom>
          <a:noFill/>
        </p:spPr>
        <p:txBody>
          <a:bodyPr wrap="none" rtlCol="0">
            <a:spAutoFit/>
          </a:bodyPr>
          <a:lstStyle/>
          <a:p>
            <a:r>
              <a:rPr lang="en-US" sz="2800" dirty="0"/>
              <a:t>Case 17</a:t>
            </a:r>
          </a:p>
        </p:txBody>
      </p:sp>
      <p:sp>
        <p:nvSpPr>
          <p:cNvPr id="50" name="TextBox 6">
            <a:extLst>
              <a:ext uri="{FF2B5EF4-FFF2-40B4-BE49-F238E27FC236}">
                <a16:creationId xmlns:a16="http://schemas.microsoft.com/office/drawing/2014/main" id="{DB736B8D-1E94-0794-FDDD-DF445F5D72D3}"/>
              </a:ext>
            </a:extLst>
          </p:cNvPr>
          <p:cNvSpPr txBox="1"/>
          <p:nvPr/>
        </p:nvSpPr>
        <p:spPr>
          <a:xfrm>
            <a:off x="4666007" y="5677309"/>
            <a:ext cx="1313180" cy="523220"/>
          </a:xfrm>
          <a:prstGeom prst="rect">
            <a:avLst/>
          </a:prstGeom>
          <a:noFill/>
        </p:spPr>
        <p:txBody>
          <a:bodyPr wrap="none" rtlCol="0">
            <a:spAutoFit/>
          </a:bodyPr>
          <a:lstStyle/>
          <a:p>
            <a:r>
              <a:rPr lang="en-US" sz="2800" dirty="0"/>
              <a:t>Case 18</a:t>
            </a:r>
          </a:p>
        </p:txBody>
      </p:sp>
      <p:sp>
        <p:nvSpPr>
          <p:cNvPr id="51" name="TextBox 6">
            <a:extLst>
              <a:ext uri="{FF2B5EF4-FFF2-40B4-BE49-F238E27FC236}">
                <a16:creationId xmlns:a16="http://schemas.microsoft.com/office/drawing/2014/main" id="{0E1D3964-221B-6EBA-FD36-6FA69193AE2B}"/>
              </a:ext>
            </a:extLst>
          </p:cNvPr>
          <p:cNvSpPr txBox="1"/>
          <p:nvPr/>
        </p:nvSpPr>
        <p:spPr>
          <a:xfrm>
            <a:off x="7203073" y="5682098"/>
            <a:ext cx="1313180" cy="523220"/>
          </a:xfrm>
          <a:prstGeom prst="rect">
            <a:avLst/>
          </a:prstGeom>
          <a:noFill/>
        </p:spPr>
        <p:txBody>
          <a:bodyPr wrap="none" rtlCol="0">
            <a:spAutoFit/>
          </a:bodyPr>
          <a:lstStyle/>
          <a:p>
            <a:r>
              <a:rPr lang="en-US" sz="2800" dirty="0"/>
              <a:t>Case 19</a:t>
            </a:r>
          </a:p>
        </p:txBody>
      </p:sp>
      <p:sp>
        <p:nvSpPr>
          <p:cNvPr id="52" name="TextBox 6">
            <a:extLst>
              <a:ext uri="{FF2B5EF4-FFF2-40B4-BE49-F238E27FC236}">
                <a16:creationId xmlns:a16="http://schemas.microsoft.com/office/drawing/2014/main" id="{AEAB00B4-AC34-B560-4A50-7B65EEA61892}"/>
              </a:ext>
            </a:extLst>
          </p:cNvPr>
          <p:cNvSpPr txBox="1"/>
          <p:nvPr/>
        </p:nvSpPr>
        <p:spPr>
          <a:xfrm>
            <a:off x="9740139" y="5653497"/>
            <a:ext cx="1313180" cy="523220"/>
          </a:xfrm>
          <a:prstGeom prst="rect">
            <a:avLst/>
          </a:prstGeom>
          <a:noFill/>
        </p:spPr>
        <p:txBody>
          <a:bodyPr wrap="none" rtlCol="0">
            <a:spAutoFit/>
          </a:bodyPr>
          <a:lstStyle/>
          <a:p>
            <a:r>
              <a:rPr lang="en-US" sz="2800" dirty="0"/>
              <a:t>Case 20</a:t>
            </a:r>
          </a:p>
        </p:txBody>
      </p:sp>
      <p:sp>
        <p:nvSpPr>
          <p:cNvPr id="53" name="TextBox 6">
            <a:extLst>
              <a:ext uri="{FF2B5EF4-FFF2-40B4-BE49-F238E27FC236}">
                <a16:creationId xmlns:a16="http://schemas.microsoft.com/office/drawing/2014/main" id="{CD72426C-7E67-9882-E9A0-B981289583C4}"/>
              </a:ext>
            </a:extLst>
          </p:cNvPr>
          <p:cNvSpPr txBox="1"/>
          <p:nvPr/>
        </p:nvSpPr>
        <p:spPr>
          <a:xfrm>
            <a:off x="318456" y="5087947"/>
            <a:ext cx="1401474" cy="523220"/>
          </a:xfrm>
          <a:prstGeom prst="rect">
            <a:avLst/>
          </a:prstGeom>
          <a:noFill/>
        </p:spPr>
        <p:txBody>
          <a:bodyPr wrap="none" rtlCol="0">
            <a:spAutoFit/>
          </a:bodyPr>
          <a:lstStyle/>
          <a:p>
            <a:r>
              <a:rPr lang="en-US" sz="2800" dirty="0"/>
              <a:t>Subtotal</a:t>
            </a:r>
          </a:p>
        </p:txBody>
      </p:sp>
      <p:sp>
        <p:nvSpPr>
          <p:cNvPr id="54" name="TextBox 6">
            <a:extLst>
              <a:ext uri="{FF2B5EF4-FFF2-40B4-BE49-F238E27FC236}">
                <a16:creationId xmlns:a16="http://schemas.microsoft.com/office/drawing/2014/main" id="{FB6460D3-C505-C24E-3603-3677B18EF332}"/>
              </a:ext>
            </a:extLst>
          </p:cNvPr>
          <p:cNvSpPr txBox="1"/>
          <p:nvPr/>
        </p:nvSpPr>
        <p:spPr>
          <a:xfrm>
            <a:off x="318456" y="5532939"/>
            <a:ext cx="885755" cy="523220"/>
          </a:xfrm>
          <a:prstGeom prst="rect">
            <a:avLst/>
          </a:prstGeom>
          <a:noFill/>
        </p:spPr>
        <p:txBody>
          <a:bodyPr wrap="none" rtlCol="0">
            <a:spAutoFit/>
          </a:bodyPr>
          <a:lstStyle/>
          <a:p>
            <a:r>
              <a:rPr lang="en-US" sz="2800" dirty="0"/>
              <a:t>Total</a:t>
            </a:r>
          </a:p>
        </p:txBody>
      </p:sp>
      <p:grpSp>
        <p:nvGrpSpPr>
          <p:cNvPr id="9" name="Group 8">
            <a:extLst>
              <a:ext uri="{FF2B5EF4-FFF2-40B4-BE49-F238E27FC236}">
                <a16:creationId xmlns:a16="http://schemas.microsoft.com/office/drawing/2014/main" id="{E4FCE2FD-F4F1-8B25-64F3-809E2F66A5E3}"/>
              </a:ext>
            </a:extLst>
          </p:cNvPr>
          <p:cNvGrpSpPr/>
          <p:nvPr/>
        </p:nvGrpSpPr>
        <p:grpSpPr>
          <a:xfrm>
            <a:off x="1429564" y="2479899"/>
            <a:ext cx="2412702" cy="2423634"/>
            <a:chOff x="1429564" y="2479899"/>
            <a:chExt cx="2412702" cy="2423634"/>
          </a:xfrm>
        </p:grpSpPr>
        <p:sp>
          <p:nvSpPr>
            <p:cNvPr id="5" name="Rectangle: Beveled 4">
              <a:extLst>
                <a:ext uri="{FF2B5EF4-FFF2-40B4-BE49-F238E27FC236}">
                  <a16:creationId xmlns:a16="http://schemas.microsoft.com/office/drawing/2014/main" id="{8D9CF6E7-B506-84BE-5E03-7635455FD1D0}"/>
                </a:ext>
              </a:extLst>
            </p:cNvPr>
            <p:cNvSpPr/>
            <p:nvPr/>
          </p:nvSpPr>
          <p:spPr>
            <a:xfrm>
              <a:off x="1605975" y="2656311"/>
              <a:ext cx="2077373" cy="2088989"/>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15">
              <a:extLst>
                <a:ext uri="{FF2B5EF4-FFF2-40B4-BE49-F238E27FC236}">
                  <a16:creationId xmlns:a16="http://schemas.microsoft.com/office/drawing/2014/main" id="{1B07FD55-0D81-E939-CEA0-D29B1ACE4F33}"/>
                </a:ext>
              </a:extLst>
            </p:cNvPr>
            <p:cNvSpPr/>
            <p:nvPr/>
          </p:nvSpPr>
          <p:spPr>
            <a:xfrm>
              <a:off x="2468249" y="3506216"/>
              <a:ext cx="352823" cy="352823"/>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59" name="Oval 58">
              <a:extLst>
                <a:ext uri="{FF2B5EF4-FFF2-40B4-BE49-F238E27FC236}">
                  <a16:creationId xmlns:a16="http://schemas.microsoft.com/office/drawing/2014/main" id="{0EB99099-67E7-72B2-1662-2404310F0C07}"/>
                </a:ext>
              </a:extLst>
            </p:cNvPr>
            <p:cNvSpPr/>
            <p:nvPr/>
          </p:nvSpPr>
          <p:spPr>
            <a:xfrm>
              <a:off x="1429564" y="2479899"/>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F4BE35EA-D13B-9FBC-D6AF-548BB6B2254A}"/>
                </a:ext>
              </a:extLst>
            </p:cNvPr>
            <p:cNvSpPr/>
            <p:nvPr/>
          </p:nvSpPr>
          <p:spPr>
            <a:xfrm>
              <a:off x="3471952" y="2485359"/>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2316E850-BF0C-22C4-1FB5-60156512F8E5}"/>
                </a:ext>
              </a:extLst>
            </p:cNvPr>
            <p:cNvSpPr/>
            <p:nvPr/>
          </p:nvSpPr>
          <p:spPr>
            <a:xfrm>
              <a:off x="1957662" y="4023196"/>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3297110D-4B8C-E2A0-9953-40DD4A270BED}"/>
                </a:ext>
              </a:extLst>
            </p:cNvPr>
            <p:cNvSpPr/>
            <p:nvPr/>
          </p:nvSpPr>
          <p:spPr>
            <a:xfrm>
              <a:off x="1434342" y="4550710"/>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AC3A22F3-9A17-A0A7-6FEE-973C9C6DD194}"/>
                </a:ext>
              </a:extLst>
            </p:cNvPr>
            <p:cNvSpPr/>
            <p:nvPr/>
          </p:nvSpPr>
          <p:spPr>
            <a:xfrm>
              <a:off x="3489443" y="4520935"/>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grpSp>
        <p:nvGrpSpPr>
          <p:cNvPr id="64" name="Group 63">
            <a:extLst>
              <a:ext uri="{FF2B5EF4-FFF2-40B4-BE49-F238E27FC236}">
                <a16:creationId xmlns:a16="http://schemas.microsoft.com/office/drawing/2014/main" id="{55959D9F-281F-C0C6-3F25-73EEE071F53A}"/>
              </a:ext>
            </a:extLst>
          </p:cNvPr>
          <p:cNvGrpSpPr/>
          <p:nvPr/>
        </p:nvGrpSpPr>
        <p:grpSpPr>
          <a:xfrm>
            <a:off x="3932311" y="2488988"/>
            <a:ext cx="2395211" cy="2423634"/>
            <a:chOff x="1429564" y="2479899"/>
            <a:chExt cx="2395211" cy="2423634"/>
          </a:xfrm>
        </p:grpSpPr>
        <p:grpSp>
          <p:nvGrpSpPr>
            <p:cNvPr id="65" name="Group 64">
              <a:extLst>
                <a:ext uri="{FF2B5EF4-FFF2-40B4-BE49-F238E27FC236}">
                  <a16:creationId xmlns:a16="http://schemas.microsoft.com/office/drawing/2014/main" id="{BC244B5B-5572-A7E6-2287-FCA8F21041A6}"/>
                </a:ext>
              </a:extLst>
            </p:cNvPr>
            <p:cNvGrpSpPr/>
            <p:nvPr/>
          </p:nvGrpSpPr>
          <p:grpSpPr>
            <a:xfrm>
              <a:off x="1605975" y="2656311"/>
              <a:ext cx="2077373" cy="2088989"/>
              <a:chOff x="504337" y="2069838"/>
              <a:chExt cx="2825034" cy="2840830"/>
            </a:xfrm>
          </p:grpSpPr>
          <p:sp>
            <p:nvSpPr>
              <p:cNvPr id="74" name="Rectangle: Beveled 73">
                <a:extLst>
                  <a:ext uri="{FF2B5EF4-FFF2-40B4-BE49-F238E27FC236}">
                    <a16:creationId xmlns:a16="http://schemas.microsoft.com/office/drawing/2014/main" id="{7F5DC941-EFAC-73AA-0421-4EF72BC2E9A1}"/>
                  </a:ext>
                </a:extLst>
              </p:cNvPr>
              <p:cNvSpPr/>
              <p:nvPr/>
            </p:nvSpPr>
            <p:spPr>
              <a:xfrm>
                <a:off x="504337" y="2069838"/>
                <a:ext cx="2825034" cy="2840830"/>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id="{A7A1EF27-6528-ABAF-6096-7DCADE5FF131}"/>
                  </a:ext>
                </a:extLst>
              </p:cNvPr>
              <p:cNvSpPr/>
              <p:nvPr/>
            </p:nvSpPr>
            <p:spPr>
              <a:xfrm>
                <a:off x="2357883" y="3957837"/>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66" name="Oval 15">
              <a:extLst>
                <a:ext uri="{FF2B5EF4-FFF2-40B4-BE49-F238E27FC236}">
                  <a16:creationId xmlns:a16="http://schemas.microsoft.com/office/drawing/2014/main" id="{183F5E23-87BD-6B05-5B34-807229786A5F}"/>
                </a:ext>
              </a:extLst>
            </p:cNvPr>
            <p:cNvSpPr/>
            <p:nvPr/>
          </p:nvSpPr>
          <p:spPr>
            <a:xfrm>
              <a:off x="2468249" y="3506216"/>
              <a:ext cx="352823" cy="352823"/>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67" name="Oval 66">
              <a:extLst>
                <a:ext uri="{FF2B5EF4-FFF2-40B4-BE49-F238E27FC236}">
                  <a16:creationId xmlns:a16="http://schemas.microsoft.com/office/drawing/2014/main" id="{22676791-5F5A-78AA-AB99-2B6C21C0E784}"/>
                </a:ext>
              </a:extLst>
            </p:cNvPr>
            <p:cNvSpPr/>
            <p:nvPr/>
          </p:nvSpPr>
          <p:spPr>
            <a:xfrm>
              <a:off x="1429564" y="2479899"/>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096A9604-7AE6-8769-3857-DE0B945F5691}"/>
                </a:ext>
              </a:extLst>
            </p:cNvPr>
            <p:cNvSpPr/>
            <p:nvPr/>
          </p:nvSpPr>
          <p:spPr>
            <a:xfrm>
              <a:off x="3471952" y="2485359"/>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C7D6A50F-8338-B4F2-0A39-54DC23E6DEDD}"/>
                </a:ext>
              </a:extLst>
            </p:cNvPr>
            <p:cNvSpPr/>
            <p:nvPr/>
          </p:nvSpPr>
          <p:spPr>
            <a:xfrm>
              <a:off x="1957662" y="4023196"/>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48F69573-D2AC-3A40-3CA7-522894350FBA}"/>
                </a:ext>
              </a:extLst>
            </p:cNvPr>
            <p:cNvSpPr/>
            <p:nvPr/>
          </p:nvSpPr>
          <p:spPr>
            <a:xfrm>
              <a:off x="1434342" y="4550710"/>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grpSp>
        <p:nvGrpSpPr>
          <p:cNvPr id="77" name="Group 76">
            <a:extLst>
              <a:ext uri="{FF2B5EF4-FFF2-40B4-BE49-F238E27FC236}">
                <a16:creationId xmlns:a16="http://schemas.microsoft.com/office/drawing/2014/main" id="{62769625-9F73-8A0E-F228-E29630D646DD}"/>
              </a:ext>
            </a:extLst>
          </p:cNvPr>
          <p:cNvGrpSpPr/>
          <p:nvPr/>
        </p:nvGrpSpPr>
        <p:grpSpPr>
          <a:xfrm>
            <a:off x="6497684" y="2498077"/>
            <a:ext cx="2395211" cy="2423634"/>
            <a:chOff x="1429564" y="2479899"/>
            <a:chExt cx="2395211" cy="2423634"/>
          </a:xfrm>
        </p:grpSpPr>
        <p:grpSp>
          <p:nvGrpSpPr>
            <p:cNvPr id="78" name="Group 77">
              <a:extLst>
                <a:ext uri="{FF2B5EF4-FFF2-40B4-BE49-F238E27FC236}">
                  <a16:creationId xmlns:a16="http://schemas.microsoft.com/office/drawing/2014/main" id="{B0327574-FE59-195D-7E84-61889B2DD89C}"/>
                </a:ext>
              </a:extLst>
            </p:cNvPr>
            <p:cNvGrpSpPr/>
            <p:nvPr/>
          </p:nvGrpSpPr>
          <p:grpSpPr>
            <a:xfrm>
              <a:off x="1605975" y="2656311"/>
              <a:ext cx="2077373" cy="2088989"/>
              <a:chOff x="504337" y="2069838"/>
              <a:chExt cx="2825034" cy="2840830"/>
            </a:xfrm>
          </p:grpSpPr>
          <p:grpSp>
            <p:nvGrpSpPr>
              <p:cNvPr id="85" name="Group 84">
                <a:extLst>
                  <a:ext uri="{FF2B5EF4-FFF2-40B4-BE49-F238E27FC236}">
                    <a16:creationId xmlns:a16="http://schemas.microsoft.com/office/drawing/2014/main" id="{1014621B-8B8F-9C78-707E-D98FCF8BFBA3}"/>
                  </a:ext>
                </a:extLst>
              </p:cNvPr>
              <p:cNvGrpSpPr/>
              <p:nvPr/>
            </p:nvGrpSpPr>
            <p:grpSpPr>
              <a:xfrm>
                <a:off x="504337" y="2069838"/>
                <a:ext cx="2825034" cy="2840830"/>
                <a:chOff x="88055" y="1724397"/>
                <a:chExt cx="4027931" cy="4050453"/>
              </a:xfrm>
            </p:grpSpPr>
            <p:sp>
              <p:nvSpPr>
                <p:cNvPr id="87" name="Rectangle: Beveled 86">
                  <a:extLst>
                    <a:ext uri="{FF2B5EF4-FFF2-40B4-BE49-F238E27FC236}">
                      <a16:creationId xmlns:a16="http://schemas.microsoft.com/office/drawing/2014/main" id="{7694D686-DC27-D09F-77E3-25E80007AF4C}"/>
                    </a:ext>
                  </a:extLst>
                </p:cNvPr>
                <p:cNvSpPr/>
                <p:nvPr/>
              </p:nvSpPr>
              <p:spPr>
                <a:xfrm>
                  <a:off x="88055" y="1724397"/>
                  <a:ext cx="4027931" cy="4050453"/>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42E6E0B9-C461-F7FE-3BAF-C5FCB2E24FCD}"/>
                    </a:ext>
                  </a:extLst>
                </p:cNvPr>
                <p:cNvSpPr/>
                <p:nvPr/>
              </p:nvSpPr>
              <p:spPr>
                <a:xfrm>
                  <a:off x="769960" y="2422050"/>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86" name="Oval 85">
                <a:extLst>
                  <a:ext uri="{FF2B5EF4-FFF2-40B4-BE49-F238E27FC236}">
                    <a16:creationId xmlns:a16="http://schemas.microsoft.com/office/drawing/2014/main" id="{1E7595FB-D3C1-51E9-1322-5BB970E1756D}"/>
                  </a:ext>
                </a:extLst>
              </p:cNvPr>
              <p:cNvSpPr/>
              <p:nvPr/>
            </p:nvSpPr>
            <p:spPr>
              <a:xfrm>
                <a:off x="2357883" y="3957837"/>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79" name="Oval 15">
              <a:extLst>
                <a:ext uri="{FF2B5EF4-FFF2-40B4-BE49-F238E27FC236}">
                  <a16:creationId xmlns:a16="http://schemas.microsoft.com/office/drawing/2014/main" id="{FF4E0C8E-DA69-698A-5F7E-95B830E6E7F7}"/>
                </a:ext>
              </a:extLst>
            </p:cNvPr>
            <p:cNvSpPr/>
            <p:nvPr/>
          </p:nvSpPr>
          <p:spPr>
            <a:xfrm>
              <a:off x="2468249" y="3506216"/>
              <a:ext cx="352823" cy="352823"/>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80" name="Oval 79">
              <a:extLst>
                <a:ext uri="{FF2B5EF4-FFF2-40B4-BE49-F238E27FC236}">
                  <a16:creationId xmlns:a16="http://schemas.microsoft.com/office/drawing/2014/main" id="{36D14645-D823-B7E7-635A-E85C0772CD01}"/>
                </a:ext>
              </a:extLst>
            </p:cNvPr>
            <p:cNvSpPr/>
            <p:nvPr/>
          </p:nvSpPr>
          <p:spPr>
            <a:xfrm>
              <a:off x="1429564" y="2479899"/>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D44BF106-5950-89F9-94E1-3846667FD53D}"/>
                </a:ext>
              </a:extLst>
            </p:cNvPr>
            <p:cNvSpPr/>
            <p:nvPr/>
          </p:nvSpPr>
          <p:spPr>
            <a:xfrm>
              <a:off x="3471952" y="2485359"/>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1A50ABBA-1CC4-B692-829A-53A76C500AE5}"/>
                </a:ext>
              </a:extLst>
            </p:cNvPr>
            <p:cNvSpPr/>
            <p:nvPr/>
          </p:nvSpPr>
          <p:spPr>
            <a:xfrm>
              <a:off x="1434342" y="4550710"/>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grpSp>
        <p:nvGrpSpPr>
          <p:cNvPr id="90" name="Group 89">
            <a:extLst>
              <a:ext uri="{FF2B5EF4-FFF2-40B4-BE49-F238E27FC236}">
                <a16:creationId xmlns:a16="http://schemas.microsoft.com/office/drawing/2014/main" id="{F05E181A-EA21-2F74-6E10-929D9E0B0339}"/>
              </a:ext>
            </a:extLst>
          </p:cNvPr>
          <p:cNvGrpSpPr/>
          <p:nvPr/>
        </p:nvGrpSpPr>
        <p:grpSpPr>
          <a:xfrm>
            <a:off x="9078556" y="2488988"/>
            <a:ext cx="2412702" cy="2423634"/>
            <a:chOff x="1429564" y="2479899"/>
            <a:chExt cx="2412702" cy="2423634"/>
          </a:xfrm>
        </p:grpSpPr>
        <p:grpSp>
          <p:nvGrpSpPr>
            <p:cNvPr id="91" name="Group 90">
              <a:extLst>
                <a:ext uri="{FF2B5EF4-FFF2-40B4-BE49-F238E27FC236}">
                  <a16:creationId xmlns:a16="http://schemas.microsoft.com/office/drawing/2014/main" id="{C17ECBB4-6F07-6B9C-22F5-9239749C7D37}"/>
                </a:ext>
              </a:extLst>
            </p:cNvPr>
            <p:cNvGrpSpPr/>
            <p:nvPr/>
          </p:nvGrpSpPr>
          <p:grpSpPr>
            <a:xfrm>
              <a:off x="1605975" y="2656311"/>
              <a:ext cx="2077373" cy="2088989"/>
              <a:chOff x="504337" y="2069838"/>
              <a:chExt cx="2825034" cy="2840830"/>
            </a:xfrm>
          </p:grpSpPr>
          <p:grpSp>
            <p:nvGrpSpPr>
              <p:cNvPr id="98" name="Group 97">
                <a:extLst>
                  <a:ext uri="{FF2B5EF4-FFF2-40B4-BE49-F238E27FC236}">
                    <a16:creationId xmlns:a16="http://schemas.microsoft.com/office/drawing/2014/main" id="{2E79D587-D77C-5FC7-1970-20CA0B9A9734}"/>
                  </a:ext>
                </a:extLst>
              </p:cNvPr>
              <p:cNvGrpSpPr/>
              <p:nvPr/>
            </p:nvGrpSpPr>
            <p:grpSpPr>
              <a:xfrm>
                <a:off x="504337" y="2069838"/>
                <a:ext cx="2825034" cy="2840830"/>
                <a:chOff x="88055" y="1724397"/>
                <a:chExt cx="4027931" cy="4050453"/>
              </a:xfrm>
            </p:grpSpPr>
            <p:sp>
              <p:nvSpPr>
                <p:cNvPr id="100" name="Rectangle: Beveled 99">
                  <a:extLst>
                    <a:ext uri="{FF2B5EF4-FFF2-40B4-BE49-F238E27FC236}">
                      <a16:creationId xmlns:a16="http://schemas.microsoft.com/office/drawing/2014/main" id="{E5FC760E-B4A6-731A-1492-EFAAF43C9C7A}"/>
                    </a:ext>
                  </a:extLst>
                </p:cNvPr>
                <p:cNvSpPr/>
                <p:nvPr/>
              </p:nvSpPr>
              <p:spPr>
                <a:xfrm>
                  <a:off x="88055" y="1724397"/>
                  <a:ext cx="4027931" cy="4050453"/>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89952F4B-2B4B-E573-8ED4-6ED836A3F8B5}"/>
                    </a:ext>
                  </a:extLst>
                </p:cNvPr>
                <p:cNvSpPr/>
                <p:nvPr/>
              </p:nvSpPr>
              <p:spPr>
                <a:xfrm>
                  <a:off x="769960" y="2422050"/>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99" name="Oval 98">
                <a:extLst>
                  <a:ext uri="{FF2B5EF4-FFF2-40B4-BE49-F238E27FC236}">
                    <a16:creationId xmlns:a16="http://schemas.microsoft.com/office/drawing/2014/main" id="{D272F1B2-19EE-E8DE-60A4-2CE1E374B8BB}"/>
                  </a:ext>
                </a:extLst>
              </p:cNvPr>
              <p:cNvSpPr/>
              <p:nvPr/>
            </p:nvSpPr>
            <p:spPr>
              <a:xfrm>
                <a:off x="2357883" y="3957837"/>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92" name="Oval 15">
              <a:extLst>
                <a:ext uri="{FF2B5EF4-FFF2-40B4-BE49-F238E27FC236}">
                  <a16:creationId xmlns:a16="http://schemas.microsoft.com/office/drawing/2014/main" id="{C7750168-17EA-FF32-BF03-783A94F04DF1}"/>
                </a:ext>
              </a:extLst>
            </p:cNvPr>
            <p:cNvSpPr/>
            <p:nvPr/>
          </p:nvSpPr>
          <p:spPr>
            <a:xfrm>
              <a:off x="2468249" y="3506216"/>
              <a:ext cx="352823" cy="352823"/>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93" name="Oval 92">
              <a:extLst>
                <a:ext uri="{FF2B5EF4-FFF2-40B4-BE49-F238E27FC236}">
                  <a16:creationId xmlns:a16="http://schemas.microsoft.com/office/drawing/2014/main" id="{7A9C63E5-EB5D-7988-1475-FFB0168C108A}"/>
                </a:ext>
              </a:extLst>
            </p:cNvPr>
            <p:cNvSpPr/>
            <p:nvPr/>
          </p:nvSpPr>
          <p:spPr>
            <a:xfrm>
              <a:off x="1429564" y="2479899"/>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60ED47A7-2A72-1CEC-87DB-BF50A2469B58}"/>
                </a:ext>
              </a:extLst>
            </p:cNvPr>
            <p:cNvSpPr/>
            <p:nvPr/>
          </p:nvSpPr>
          <p:spPr>
            <a:xfrm>
              <a:off x="1434342" y="4550710"/>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88A26E93-1528-EA6E-8E88-F4C5C5D8A108}"/>
                </a:ext>
              </a:extLst>
            </p:cNvPr>
            <p:cNvSpPr/>
            <p:nvPr/>
          </p:nvSpPr>
          <p:spPr>
            <a:xfrm>
              <a:off x="3489443" y="4520935"/>
              <a:ext cx="352823" cy="35282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9518082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A5298-9392-4527-BAF2-9E08A4D9D403}"/>
              </a:ext>
            </a:extLst>
          </p:cNvPr>
          <p:cNvSpPr>
            <a:spLocks noGrp="1"/>
          </p:cNvSpPr>
          <p:nvPr>
            <p:ph type="title"/>
          </p:nvPr>
        </p:nvSpPr>
        <p:spPr>
          <a:xfrm>
            <a:off x="829065" y="365636"/>
            <a:ext cx="9888034" cy="843180"/>
          </a:xfrm>
        </p:spPr>
        <p:txBody>
          <a:bodyPr/>
          <a:lstStyle/>
          <a:p>
            <a:r>
              <a:rPr lang="en-US" sz="5400" kern="0" dirty="0"/>
              <a:t>Defect interaction LUT</a:t>
            </a:r>
            <a:endParaRPr lang="en-US" dirty="0"/>
          </a:p>
        </p:txBody>
      </p:sp>
      <p:sp>
        <p:nvSpPr>
          <p:cNvPr id="3" name="Text Placeholder 2">
            <a:extLst>
              <a:ext uri="{FF2B5EF4-FFF2-40B4-BE49-F238E27FC236}">
                <a16:creationId xmlns:a16="http://schemas.microsoft.com/office/drawing/2014/main" id="{F3F01BCB-9001-4BD4-BC80-C05445105B76}"/>
              </a:ext>
            </a:extLst>
          </p:cNvPr>
          <p:cNvSpPr>
            <a:spLocks noGrp="1"/>
          </p:cNvSpPr>
          <p:nvPr>
            <p:ph type="body" sz="quarter" idx="25"/>
          </p:nvPr>
        </p:nvSpPr>
        <p:spPr/>
        <p:txBody>
          <a:bodyPr>
            <a:normAutofit fontScale="62500" lnSpcReduction="20000"/>
          </a:bodyPr>
          <a:lstStyle/>
          <a:p>
            <a:endParaRPr lang="en-US"/>
          </a:p>
        </p:txBody>
      </p:sp>
      <p:sp>
        <p:nvSpPr>
          <p:cNvPr id="4" name="Text Placeholder 3">
            <a:extLst>
              <a:ext uri="{FF2B5EF4-FFF2-40B4-BE49-F238E27FC236}">
                <a16:creationId xmlns:a16="http://schemas.microsoft.com/office/drawing/2014/main" id="{C0CA8873-A423-44ED-B0D8-AC11239CD5E2}"/>
              </a:ext>
            </a:extLst>
          </p:cNvPr>
          <p:cNvSpPr>
            <a:spLocks noGrp="1"/>
          </p:cNvSpPr>
          <p:nvPr>
            <p:ph type="body" sz="quarter" idx="26"/>
          </p:nvPr>
        </p:nvSpPr>
        <p:spPr/>
        <p:txBody>
          <a:bodyPr>
            <a:normAutofit fontScale="40000" lnSpcReduction="20000"/>
          </a:bodyPr>
          <a:lstStyle/>
          <a:p>
            <a:endParaRPr lang="en-US"/>
          </a:p>
        </p:txBody>
      </p:sp>
      <p:sp>
        <p:nvSpPr>
          <p:cNvPr id="5" name="Rectangle: Beveled 4">
            <a:extLst>
              <a:ext uri="{FF2B5EF4-FFF2-40B4-BE49-F238E27FC236}">
                <a16:creationId xmlns:a16="http://schemas.microsoft.com/office/drawing/2014/main" id="{8D9CF6E7-B506-84BE-5E03-7635455FD1D0}"/>
              </a:ext>
            </a:extLst>
          </p:cNvPr>
          <p:cNvSpPr/>
          <p:nvPr/>
        </p:nvSpPr>
        <p:spPr>
          <a:xfrm>
            <a:off x="1287716" y="2076805"/>
            <a:ext cx="2825034" cy="2840830"/>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6">
            <a:extLst>
              <a:ext uri="{FF2B5EF4-FFF2-40B4-BE49-F238E27FC236}">
                <a16:creationId xmlns:a16="http://schemas.microsoft.com/office/drawing/2014/main" id="{79D18B34-A969-B33C-5084-A5D69589A466}"/>
              </a:ext>
            </a:extLst>
          </p:cNvPr>
          <p:cNvSpPr txBox="1"/>
          <p:nvPr/>
        </p:nvSpPr>
        <p:spPr>
          <a:xfrm>
            <a:off x="786146" y="1208816"/>
            <a:ext cx="2080185" cy="523220"/>
          </a:xfrm>
          <a:prstGeom prst="rect">
            <a:avLst/>
          </a:prstGeom>
          <a:noFill/>
        </p:spPr>
        <p:txBody>
          <a:bodyPr wrap="none" rtlCol="0">
            <a:spAutoFit/>
          </a:bodyPr>
          <a:lstStyle/>
          <a:p>
            <a:r>
              <a:rPr lang="en-US" sz="2800" dirty="0"/>
              <a:t>N = 6 defects</a:t>
            </a:r>
          </a:p>
        </p:txBody>
      </p:sp>
      <p:sp>
        <p:nvSpPr>
          <p:cNvPr id="26" name="TextBox 6">
            <a:extLst>
              <a:ext uri="{FF2B5EF4-FFF2-40B4-BE49-F238E27FC236}">
                <a16:creationId xmlns:a16="http://schemas.microsoft.com/office/drawing/2014/main" id="{AE42CB27-D9DE-3692-A3F5-FE0E368B518A}"/>
              </a:ext>
            </a:extLst>
          </p:cNvPr>
          <p:cNvSpPr txBox="1"/>
          <p:nvPr/>
        </p:nvSpPr>
        <p:spPr>
          <a:xfrm>
            <a:off x="2094137" y="4993827"/>
            <a:ext cx="1130438" cy="523220"/>
          </a:xfrm>
          <a:prstGeom prst="rect">
            <a:avLst/>
          </a:prstGeom>
          <a:noFill/>
        </p:spPr>
        <p:txBody>
          <a:bodyPr wrap="none" rtlCol="0">
            <a:spAutoFit/>
          </a:bodyPr>
          <a:lstStyle/>
          <a:p>
            <a:r>
              <a:rPr lang="en-US" sz="2800" dirty="0"/>
              <a:t>Case 1</a:t>
            </a:r>
          </a:p>
        </p:txBody>
      </p:sp>
      <p:sp>
        <p:nvSpPr>
          <p:cNvPr id="27" name="TextBox 6">
            <a:extLst>
              <a:ext uri="{FF2B5EF4-FFF2-40B4-BE49-F238E27FC236}">
                <a16:creationId xmlns:a16="http://schemas.microsoft.com/office/drawing/2014/main" id="{8279C205-D9DE-3808-E6F0-290A6AC075DD}"/>
              </a:ext>
            </a:extLst>
          </p:cNvPr>
          <p:cNvSpPr txBox="1"/>
          <p:nvPr/>
        </p:nvSpPr>
        <p:spPr>
          <a:xfrm>
            <a:off x="5530781" y="4986860"/>
            <a:ext cx="1130438" cy="523220"/>
          </a:xfrm>
          <a:prstGeom prst="rect">
            <a:avLst/>
          </a:prstGeom>
          <a:noFill/>
        </p:spPr>
        <p:txBody>
          <a:bodyPr wrap="none" rtlCol="0">
            <a:spAutoFit/>
          </a:bodyPr>
          <a:lstStyle/>
          <a:p>
            <a:r>
              <a:rPr lang="en-US" sz="2800" dirty="0"/>
              <a:t>Case 2</a:t>
            </a:r>
          </a:p>
        </p:txBody>
      </p:sp>
      <p:sp>
        <p:nvSpPr>
          <p:cNvPr id="28" name="TextBox 6">
            <a:extLst>
              <a:ext uri="{FF2B5EF4-FFF2-40B4-BE49-F238E27FC236}">
                <a16:creationId xmlns:a16="http://schemas.microsoft.com/office/drawing/2014/main" id="{44741817-9D78-203C-60DF-813B3C53AC74}"/>
              </a:ext>
            </a:extLst>
          </p:cNvPr>
          <p:cNvSpPr txBox="1"/>
          <p:nvPr/>
        </p:nvSpPr>
        <p:spPr>
          <a:xfrm>
            <a:off x="9124034" y="4986860"/>
            <a:ext cx="1130438" cy="523220"/>
          </a:xfrm>
          <a:prstGeom prst="rect">
            <a:avLst/>
          </a:prstGeom>
          <a:noFill/>
        </p:spPr>
        <p:txBody>
          <a:bodyPr wrap="none" rtlCol="0">
            <a:spAutoFit/>
          </a:bodyPr>
          <a:lstStyle/>
          <a:p>
            <a:r>
              <a:rPr lang="en-US" sz="2800" dirty="0"/>
              <a:t>Case 3</a:t>
            </a:r>
          </a:p>
        </p:txBody>
      </p:sp>
      <p:sp>
        <p:nvSpPr>
          <p:cNvPr id="29" name="TextBox 6">
            <a:extLst>
              <a:ext uri="{FF2B5EF4-FFF2-40B4-BE49-F238E27FC236}">
                <a16:creationId xmlns:a16="http://schemas.microsoft.com/office/drawing/2014/main" id="{4A813252-D202-380C-B114-E3D3CF240D35}"/>
              </a:ext>
            </a:extLst>
          </p:cNvPr>
          <p:cNvSpPr txBox="1"/>
          <p:nvPr/>
        </p:nvSpPr>
        <p:spPr>
          <a:xfrm>
            <a:off x="2094900" y="5490178"/>
            <a:ext cx="1313180" cy="523220"/>
          </a:xfrm>
          <a:prstGeom prst="rect">
            <a:avLst/>
          </a:prstGeom>
          <a:noFill/>
        </p:spPr>
        <p:txBody>
          <a:bodyPr wrap="none" rtlCol="0">
            <a:spAutoFit/>
          </a:bodyPr>
          <a:lstStyle/>
          <a:p>
            <a:r>
              <a:rPr lang="en-US" sz="2800" dirty="0"/>
              <a:t>Case 21</a:t>
            </a:r>
          </a:p>
        </p:txBody>
      </p:sp>
      <p:sp>
        <p:nvSpPr>
          <p:cNvPr id="30" name="TextBox 6">
            <a:extLst>
              <a:ext uri="{FF2B5EF4-FFF2-40B4-BE49-F238E27FC236}">
                <a16:creationId xmlns:a16="http://schemas.microsoft.com/office/drawing/2014/main" id="{1899A1E2-1CC2-81EF-8143-135E79E8A881}"/>
              </a:ext>
            </a:extLst>
          </p:cNvPr>
          <p:cNvSpPr txBox="1"/>
          <p:nvPr/>
        </p:nvSpPr>
        <p:spPr>
          <a:xfrm>
            <a:off x="5530781" y="5483211"/>
            <a:ext cx="1313180" cy="523220"/>
          </a:xfrm>
          <a:prstGeom prst="rect">
            <a:avLst/>
          </a:prstGeom>
          <a:noFill/>
        </p:spPr>
        <p:txBody>
          <a:bodyPr wrap="none" rtlCol="0">
            <a:spAutoFit/>
          </a:bodyPr>
          <a:lstStyle/>
          <a:p>
            <a:r>
              <a:rPr lang="en-US" sz="2800" dirty="0"/>
              <a:t>Case 22</a:t>
            </a:r>
          </a:p>
        </p:txBody>
      </p:sp>
      <p:sp>
        <p:nvSpPr>
          <p:cNvPr id="31" name="TextBox 6">
            <a:extLst>
              <a:ext uri="{FF2B5EF4-FFF2-40B4-BE49-F238E27FC236}">
                <a16:creationId xmlns:a16="http://schemas.microsoft.com/office/drawing/2014/main" id="{86866CE6-B62D-89F4-7A2D-112D97023578}"/>
              </a:ext>
            </a:extLst>
          </p:cNvPr>
          <p:cNvSpPr txBox="1"/>
          <p:nvPr/>
        </p:nvSpPr>
        <p:spPr>
          <a:xfrm>
            <a:off x="9124034" y="5483211"/>
            <a:ext cx="1313180" cy="523220"/>
          </a:xfrm>
          <a:prstGeom prst="rect">
            <a:avLst/>
          </a:prstGeom>
          <a:noFill/>
        </p:spPr>
        <p:txBody>
          <a:bodyPr wrap="none" rtlCol="0">
            <a:spAutoFit/>
          </a:bodyPr>
          <a:lstStyle/>
          <a:p>
            <a:r>
              <a:rPr lang="en-US" sz="2800" dirty="0"/>
              <a:t>Case 23</a:t>
            </a:r>
          </a:p>
        </p:txBody>
      </p:sp>
      <p:sp>
        <p:nvSpPr>
          <p:cNvPr id="32" name="TextBox 6">
            <a:extLst>
              <a:ext uri="{FF2B5EF4-FFF2-40B4-BE49-F238E27FC236}">
                <a16:creationId xmlns:a16="http://schemas.microsoft.com/office/drawing/2014/main" id="{7134FDAD-3D52-EB8E-85AB-DB6917FB297D}"/>
              </a:ext>
            </a:extLst>
          </p:cNvPr>
          <p:cNvSpPr txBox="1"/>
          <p:nvPr/>
        </p:nvSpPr>
        <p:spPr>
          <a:xfrm>
            <a:off x="240297" y="4975418"/>
            <a:ext cx="1401474" cy="523220"/>
          </a:xfrm>
          <a:prstGeom prst="rect">
            <a:avLst/>
          </a:prstGeom>
          <a:noFill/>
        </p:spPr>
        <p:txBody>
          <a:bodyPr wrap="none" rtlCol="0">
            <a:spAutoFit/>
          </a:bodyPr>
          <a:lstStyle/>
          <a:p>
            <a:r>
              <a:rPr lang="en-US" sz="2800" dirty="0"/>
              <a:t>Subtotal</a:t>
            </a:r>
          </a:p>
        </p:txBody>
      </p:sp>
      <p:sp>
        <p:nvSpPr>
          <p:cNvPr id="33" name="TextBox 6">
            <a:extLst>
              <a:ext uri="{FF2B5EF4-FFF2-40B4-BE49-F238E27FC236}">
                <a16:creationId xmlns:a16="http://schemas.microsoft.com/office/drawing/2014/main" id="{3B9F82A0-848B-2096-4694-BE2312B44327}"/>
              </a:ext>
            </a:extLst>
          </p:cNvPr>
          <p:cNvSpPr txBox="1"/>
          <p:nvPr/>
        </p:nvSpPr>
        <p:spPr>
          <a:xfrm>
            <a:off x="261267" y="5483211"/>
            <a:ext cx="885755" cy="523220"/>
          </a:xfrm>
          <a:prstGeom prst="rect">
            <a:avLst/>
          </a:prstGeom>
          <a:noFill/>
        </p:spPr>
        <p:txBody>
          <a:bodyPr wrap="none" rtlCol="0">
            <a:spAutoFit/>
          </a:bodyPr>
          <a:lstStyle/>
          <a:p>
            <a:r>
              <a:rPr lang="en-US" sz="2800" dirty="0"/>
              <a:t>Total</a:t>
            </a:r>
          </a:p>
        </p:txBody>
      </p:sp>
      <p:sp>
        <p:nvSpPr>
          <p:cNvPr id="34" name="Oval 15">
            <a:extLst>
              <a:ext uri="{FF2B5EF4-FFF2-40B4-BE49-F238E27FC236}">
                <a16:creationId xmlns:a16="http://schemas.microsoft.com/office/drawing/2014/main" id="{20A3BA93-08DB-D33A-57A2-32087E9B3807}"/>
              </a:ext>
            </a:extLst>
          </p:cNvPr>
          <p:cNvSpPr/>
          <p:nvPr/>
        </p:nvSpPr>
        <p:spPr>
          <a:xfrm>
            <a:off x="2460330" y="3257317"/>
            <a:ext cx="479806" cy="479806"/>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37" name="Oval 36">
            <a:extLst>
              <a:ext uri="{FF2B5EF4-FFF2-40B4-BE49-F238E27FC236}">
                <a16:creationId xmlns:a16="http://schemas.microsoft.com/office/drawing/2014/main" id="{A0CDD654-5AE8-FB21-548A-D7A8E69E9039}"/>
              </a:ext>
            </a:extLst>
          </p:cNvPr>
          <p:cNvSpPr/>
          <p:nvPr/>
        </p:nvSpPr>
        <p:spPr>
          <a:xfrm>
            <a:off x="1047523" y="1836902"/>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F567F296-3A9A-8100-2699-D242AA148FD7}"/>
              </a:ext>
            </a:extLst>
          </p:cNvPr>
          <p:cNvSpPr/>
          <p:nvPr/>
        </p:nvSpPr>
        <p:spPr>
          <a:xfrm>
            <a:off x="3872847" y="1829935"/>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4463B637-63F7-479F-6570-D78F742D524C}"/>
              </a:ext>
            </a:extLst>
          </p:cNvPr>
          <p:cNvSpPr/>
          <p:nvPr/>
        </p:nvSpPr>
        <p:spPr>
          <a:xfrm>
            <a:off x="1070731" y="4634017"/>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B569114C-D368-38E0-776B-41E96B7633EE}"/>
              </a:ext>
            </a:extLst>
          </p:cNvPr>
          <p:cNvSpPr/>
          <p:nvPr/>
        </p:nvSpPr>
        <p:spPr>
          <a:xfrm>
            <a:off x="1765978" y="3946086"/>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B295A1C2-D65B-2CAC-EBF0-47276ED483F9}"/>
              </a:ext>
            </a:extLst>
          </p:cNvPr>
          <p:cNvSpPr/>
          <p:nvPr/>
        </p:nvSpPr>
        <p:spPr>
          <a:xfrm>
            <a:off x="3141262" y="3920584"/>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03B775B2-8CB7-3379-1B1F-8D341353DDB7}"/>
              </a:ext>
            </a:extLst>
          </p:cNvPr>
          <p:cNvSpPr/>
          <p:nvPr/>
        </p:nvSpPr>
        <p:spPr>
          <a:xfrm>
            <a:off x="3874024" y="4634017"/>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7" name="Rectangle: Beveled 46">
            <a:extLst>
              <a:ext uri="{FF2B5EF4-FFF2-40B4-BE49-F238E27FC236}">
                <a16:creationId xmlns:a16="http://schemas.microsoft.com/office/drawing/2014/main" id="{13960C56-466A-F9EB-55AC-A4BAB9ECAC15}"/>
              </a:ext>
            </a:extLst>
          </p:cNvPr>
          <p:cNvSpPr/>
          <p:nvPr/>
        </p:nvSpPr>
        <p:spPr>
          <a:xfrm>
            <a:off x="4844698" y="2055395"/>
            <a:ext cx="2825034" cy="2840830"/>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15">
            <a:extLst>
              <a:ext uri="{FF2B5EF4-FFF2-40B4-BE49-F238E27FC236}">
                <a16:creationId xmlns:a16="http://schemas.microsoft.com/office/drawing/2014/main" id="{2E177939-7522-0852-399F-B5B43D5687B4}"/>
              </a:ext>
            </a:extLst>
          </p:cNvPr>
          <p:cNvSpPr/>
          <p:nvPr/>
        </p:nvSpPr>
        <p:spPr>
          <a:xfrm>
            <a:off x="6017312" y="3235907"/>
            <a:ext cx="479806" cy="479806"/>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9" name="Oval 48">
            <a:extLst>
              <a:ext uri="{FF2B5EF4-FFF2-40B4-BE49-F238E27FC236}">
                <a16:creationId xmlns:a16="http://schemas.microsoft.com/office/drawing/2014/main" id="{88C91E94-521E-872D-5F3F-8A3BB3A3AE85}"/>
              </a:ext>
            </a:extLst>
          </p:cNvPr>
          <p:cNvSpPr/>
          <p:nvPr/>
        </p:nvSpPr>
        <p:spPr>
          <a:xfrm>
            <a:off x="4604505" y="1815492"/>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56E28564-959A-0F86-E36B-4D17C24CB392}"/>
              </a:ext>
            </a:extLst>
          </p:cNvPr>
          <p:cNvSpPr/>
          <p:nvPr/>
        </p:nvSpPr>
        <p:spPr>
          <a:xfrm>
            <a:off x="7429829" y="1808525"/>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F25E87D3-B466-6195-99BE-12D5F35B9747}"/>
              </a:ext>
            </a:extLst>
          </p:cNvPr>
          <p:cNvSpPr/>
          <p:nvPr/>
        </p:nvSpPr>
        <p:spPr>
          <a:xfrm>
            <a:off x="4627713" y="4612607"/>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FD65BB57-F617-2E15-3BA1-B5F1E9D84B2D}"/>
              </a:ext>
            </a:extLst>
          </p:cNvPr>
          <p:cNvSpPr/>
          <p:nvPr/>
        </p:nvSpPr>
        <p:spPr>
          <a:xfrm>
            <a:off x="5322960" y="3946086"/>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166DB35E-C71C-606F-5FBD-1C4583AFCC8A}"/>
              </a:ext>
            </a:extLst>
          </p:cNvPr>
          <p:cNvSpPr/>
          <p:nvPr/>
        </p:nvSpPr>
        <p:spPr>
          <a:xfrm>
            <a:off x="6694280" y="2558054"/>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D9A965D4-1D9D-AFC0-4FA5-4C564ABAD468}"/>
              </a:ext>
            </a:extLst>
          </p:cNvPr>
          <p:cNvSpPr/>
          <p:nvPr/>
        </p:nvSpPr>
        <p:spPr>
          <a:xfrm>
            <a:off x="7431006" y="4612607"/>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5" name="Rectangle: Beveled 54">
            <a:extLst>
              <a:ext uri="{FF2B5EF4-FFF2-40B4-BE49-F238E27FC236}">
                <a16:creationId xmlns:a16="http://schemas.microsoft.com/office/drawing/2014/main" id="{F24DBEEB-1666-629E-B373-6EF8AE6C47EC}"/>
              </a:ext>
            </a:extLst>
          </p:cNvPr>
          <p:cNvSpPr/>
          <p:nvPr/>
        </p:nvSpPr>
        <p:spPr>
          <a:xfrm>
            <a:off x="8371205" y="2068131"/>
            <a:ext cx="2825034" cy="2840830"/>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15">
            <a:extLst>
              <a:ext uri="{FF2B5EF4-FFF2-40B4-BE49-F238E27FC236}">
                <a16:creationId xmlns:a16="http://schemas.microsoft.com/office/drawing/2014/main" id="{2AFFC1B7-854B-8C76-EF35-FC2D5A2D82DA}"/>
              </a:ext>
            </a:extLst>
          </p:cNvPr>
          <p:cNvSpPr/>
          <p:nvPr/>
        </p:nvSpPr>
        <p:spPr>
          <a:xfrm>
            <a:off x="9543819" y="3248643"/>
            <a:ext cx="479806" cy="479806"/>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57" name="Oval 56">
            <a:extLst>
              <a:ext uri="{FF2B5EF4-FFF2-40B4-BE49-F238E27FC236}">
                <a16:creationId xmlns:a16="http://schemas.microsoft.com/office/drawing/2014/main" id="{8DC69B2C-A270-3547-516C-2A96E2E270C4}"/>
              </a:ext>
            </a:extLst>
          </p:cNvPr>
          <p:cNvSpPr/>
          <p:nvPr/>
        </p:nvSpPr>
        <p:spPr>
          <a:xfrm>
            <a:off x="8131012" y="1828228"/>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B3791918-B61F-3ED1-692C-CFD116F6EEEA}"/>
              </a:ext>
            </a:extLst>
          </p:cNvPr>
          <p:cNvSpPr/>
          <p:nvPr/>
        </p:nvSpPr>
        <p:spPr>
          <a:xfrm>
            <a:off x="10956336" y="1821261"/>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B0717E4D-0CD2-3182-785B-54AE0B7C996E}"/>
              </a:ext>
            </a:extLst>
          </p:cNvPr>
          <p:cNvSpPr/>
          <p:nvPr/>
        </p:nvSpPr>
        <p:spPr>
          <a:xfrm>
            <a:off x="8154220" y="4625343"/>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E5D50493-2509-6149-FE1D-4D6A7C00D73B}"/>
              </a:ext>
            </a:extLst>
          </p:cNvPr>
          <p:cNvSpPr/>
          <p:nvPr/>
        </p:nvSpPr>
        <p:spPr>
          <a:xfrm>
            <a:off x="8849467" y="3937412"/>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91B1125B-818D-FE50-57BB-60156D118FEF}"/>
              </a:ext>
            </a:extLst>
          </p:cNvPr>
          <p:cNvSpPr/>
          <p:nvPr/>
        </p:nvSpPr>
        <p:spPr>
          <a:xfrm>
            <a:off x="10224751" y="3911910"/>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9250F598-BD53-EEF9-0441-CA7D9224786F}"/>
              </a:ext>
            </a:extLst>
          </p:cNvPr>
          <p:cNvSpPr/>
          <p:nvPr/>
        </p:nvSpPr>
        <p:spPr>
          <a:xfrm>
            <a:off x="10237293" y="2574782"/>
            <a:ext cx="479806" cy="4798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4113710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A5298-9392-4527-BAF2-9E08A4D9D403}"/>
              </a:ext>
            </a:extLst>
          </p:cNvPr>
          <p:cNvSpPr>
            <a:spLocks noGrp="1"/>
          </p:cNvSpPr>
          <p:nvPr>
            <p:ph type="title"/>
          </p:nvPr>
        </p:nvSpPr>
        <p:spPr>
          <a:xfrm>
            <a:off x="829065" y="365636"/>
            <a:ext cx="9888034" cy="843180"/>
          </a:xfrm>
        </p:spPr>
        <p:txBody>
          <a:bodyPr/>
          <a:lstStyle/>
          <a:p>
            <a:r>
              <a:rPr lang="en-US" sz="5400" kern="0" dirty="0"/>
              <a:t>Defect interaction LUT</a:t>
            </a:r>
            <a:endParaRPr lang="en-US" dirty="0"/>
          </a:p>
        </p:txBody>
      </p:sp>
      <p:sp>
        <p:nvSpPr>
          <p:cNvPr id="3" name="Text Placeholder 2">
            <a:extLst>
              <a:ext uri="{FF2B5EF4-FFF2-40B4-BE49-F238E27FC236}">
                <a16:creationId xmlns:a16="http://schemas.microsoft.com/office/drawing/2014/main" id="{F3F01BCB-9001-4BD4-BC80-C05445105B76}"/>
              </a:ext>
            </a:extLst>
          </p:cNvPr>
          <p:cNvSpPr>
            <a:spLocks noGrp="1"/>
          </p:cNvSpPr>
          <p:nvPr>
            <p:ph type="body" sz="quarter" idx="25"/>
          </p:nvPr>
        </p:nvSpPr>
        <p:spPr/>
        <p:txBody>
          <a:bodyPr>
            <a:normAutofit fontScale="62500" lnSpcReduction="20000"/>
          </a:bodyPr>
          <a:lstStyle/>
          <a:p>
            <a:endParaRPr lang="en-US"/>
          </a:p>
        </p:txBody>
      </p:sp>
      <p:sp>
        <p:nvSpPr>
          <p:cNvPr id="4" name="Text Placeholder 3">
            <a:extLst>
              <a:ext uri="{FF2B5EF4-FFF2-40B4-BE49-F238E27FC236}">
                <a16:creationId xmlns:a16="http://schemas.microsoft.com/office/drawing/2014/main" id="{C0CA8873-A423-44ED-B0D8-AC11239CD5E2}"/>
              </a:ext>
            </a:extLst>
          </p:cNvPr>
          <p:cNvSpPr>
            <a:spLocks noGrp="1"/>
          </p:cNvSpPr>
          <p:nvPr>
            <p:ph type="body" sz="quarter" idx="26"/>
          </p:nvPr>
        </p:nvSpPr>
        <p:spPr/>
        <p:txBody>
          <a:bodyPr>
            <a:normAutofit fontScale="40000" lnSpcReduction="20000"/>
          </a:bodyPr>
          <a:lstStyle/>
          <a:p>
            <a:endParaRPr lang="en-US"/>
          </a:p>
        </p:txBody>
      </p:sp>
      <p:sp>
        <p:nvSpPr>
          <p:cNvPr id="5" name="Rectangle: Beveled 4">
            <a:extLst>
              <a:ext uri="{FF2B5EF4-FFF2-40B4-BE49-F238E27FC236}">
                <a16:creationId xmlns:a16="http://schemas.microsoft.com/office/drawing/2014/main" id="{8D9CF6E7-B506-84BE-5E03-7635455FD1D0}"/>
              </a:ext>
            </a:extLst>
          </p:cNvPr>
          <p:cNvSpPr/>
          <p:nvPr/>
        </p:nvSpPr>
        <p:spPr>
          <a:xfrm>
            <a:off x="3111162" y="1706880"/>
            <a:ext cx="4027931" cy="4050453"/>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43180C58-0627-8B70-387A-615AA9278193}"/>
              </a:ext>
            </a:extLst>
          </p:cNvPr>
          <p:cNvSpPr/>
          <p:nvPr/>
        </p:nvSpPr>
        <p:spPr>
          <a:xfrm>
            <a:off x="3793067" y="2404533"/>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D3CCE48-0F3F-3A98-24B6-133F9CDEFAF7}"/>
              </a:ext>
            </a:extLst>
          </p:cNvPr>
          <p:cNvSpPr txBox="1"/>
          <p:nvPr/>
        </p:nvSpPr>
        <p:spPr>
          <a:xfrm>
            <a:off x="786146" y="1208816"/>
            <a:ext cx="1939121" cy="523220"/>
          </a:xfrm>
          <a:prstGeom prst="rect">
            <a:avLst/>
          </a:prstGeom>
          <a:noFill/>
        </p:spPr>
        <p:txBody>
          <a:bodyPr wrap="none" rtlCol="0">
            <a:spAutoFit/>
          </a:bodyPr>
          <a:lstStyle/>
          <a:p>
            <a:r>
              <a:rPr lang="en-US" sz="2800" dirty="0"/>
              <a:t>N = 7 defect</a:t>
            </a:r>
          </a:p>
        </p:txBody>
      </p:sp>
      <p:sp>
        <p:nvSpPr>
          <p:cNvPr id="8" name="TextBox 6">
            <a:extLst>
              <a:ext uri="{FF2B5EF4-FFF2-40B4-BE49-F238E27FC236}">
                <a16:creationId xmlns:a16="http://schemas.microsoft.com/office/drawing/2014/main" id="{04A2A9C1-4A5C-BDEC-662B-474658BE0223}"/>
              </a:ext>
            </a:extLst>
          </p:cNvPr>
          <p:cNvSpPr txBox="1"/>
          <p:nvPr/>
        </p:nvSpPr>
        <p:spPr>
          <a:xfrm>
            <a:off x="5725769" y="5875533"/>
            <a:ext cx="1130438" cy="523220"/>
          </a:xfrm>
          <a:prstGeom prst="rect">
            <a:avLst/>
          </a:prstGeom>
          <a:noFill/>
        </p:spPr>
        <p:txBody>
          <a:bodyPr wrap="none" rtlCol="0">
            <a:spAutoFit/>
          </a:bodyPr>
          <a:lstStyle/>
          <a:p>
            <a:r>
              <a:rPr lang="en-US" sz="2800" dirty="0"/>
              <a:t>Case 1</a:t>
            </a:r>
          </a:p>
        </p:txBody>
      </p:sp>
      <p:sp>
        <p:nvSpPr>
          <p:cNvPr id="9" name="TextBox 6">
            <a:extLst>
              <a:ext uri="{FF2B5EF4-FFF2-40B4-BE49-F238E27FC236}">
                <a16:creationId xmlns:a16="http://schemas.microsoft.com/office/drawing/2014/main" id="{439A488C-C708-90B0-9C11-BC7BD70F8651}"/>
              </a:ext>
            </a:extLst>
          </p:cNvPr>
          <p:cNvSpPr txBox="1"/>
          <p:nvPr/>
        </p:nvSpPr>
        <p:spPr>
          <a:xfrm>
            <a:off x="3399129" y="5892025"/>
            <a:ext cx="1401474" cy="523220"/>
          </a:xfrm>
          <a:prstGeom prst="rect">
            <a:avLst/>
          </a:prstGeom>
          <a:noFill/>
        </p:spPr>
        <p:txBody>
          <a:bodyPr wrap="none" rtlCol="0">
            <a:spAutoFit/>
          </a:bodyPr>
          <a:lstStyle/>
          <a:p>
            <a:r>
              <a:rPr lang="en-US" sz="2800" dirty="0"/>
              <a:t>Subtotal</a:t>
            </a:r>
          </a:p>
        </p:txBody>
      </p:sp>
      <p:sp>
        <p:nvSpPr>
          <p:cNvPr id="10" name="TextBox 6">
            <a:extLst>
              <a:ext uri="{FF2B5EF4-FFF2-40B4-BE49-F238E27FC236}">
                <a16:creationId xmlns:a16="http://schemas.microsoft.com/office/drawing/2014/main" id="{4C2198CD-722F-95CC-3212-6AEDE766FAF5}"/>
              </a:ext>
            </a:extLst>
          </p:cNvPr>
          <p:cNvSpPr txBox="1"/>
          <p:nvPr/>
        </p:nvSpPr>
        <p:spPr>
          <a:xfrm>
            <a:off x="3399129" y="6255396"/>
            <a:ext cx="885755" cy="523220"/>
          </a:xfrm>
          <a:prstGeom prst="rect">
            <a:avLst/>
          </a:prstGeom>
          <a:noFill/>
        </p:spPr>
        <p:txBody>
          <a:bodyPr wrap="none" rtlCol="0">
            <a:spAutoFit/>
          </a:bodyPr>
          <a:lstStyle/>
          <a:p>
            <a:r>
              <a:rPr lang="en-US" sz="2800" dirty="0"/>
              <a:t>Total</a:t>
            </a:r>
          </a:p>
        </p:txBody>
      </p:sp>
      <p:sp>
        <p:nvSpPr>
          <p:cNvPr id="11" name="TextBox 6">
            <a:extLst>
              <a:ext uri="{FF2B5EF4-FFF2-40B4-BE49-F238E27FC236}">
                <a16:creationId xmlns:a16="http://schemas.microsoft.com/office/drawing/2014/main" id="{B166E29B-3F89-BF7E-8AEA-360B7CB84B78}"/>
              </a:ext>
            </a:extLst>
          </p:cNvPr>
          <p:cNvSpPr txBox="1"/>
          <p:nvPr/>
        </p:nvSpPr>
        <p:spPr>
          <a:xfrm>
            <a:off x="5725769" y="6255396"/>
            <a:ext cx="1313180" cy="523220"/>
          </a:xfrm>
          <a:prstGeom prst="rect">
            <a:avLst/>
          </a:prstGeom>
          <a:noFill/>
        </p:spPr>
        <p:txBody>
          <a:bodyPr wrap="none" rtlCol="0">
            <a:spAutoFit/>
          </a:bodyPr>
          <a:lstStyle/>
          <a:p>
            <a:r>
              <a:rPr lang="en-US" sz="2800" dirty="0"/>
              <a:t>Case 24</a:t>
            </a:r>
          </a:p>
        </p:txBody>
      </p:sp>
      <p:sp>
        <p:nvSpPr>
          <p:cNvPr id="12" name="Oval 11">
            <a:extLst>
              <a:ext uri="{FF2B5EF4-FFF2-40B4-BE49-F238E27FC236}">
                <a16:creationId xmlns:a16="http://schemas.microsoft.com/office/drawing/2014/main" id="{CC4735C3-F9B7-FED2-7DBA-F027210F9B7A}"/>
              </a:ext>
            </a:extLst>
          </p:cNvPr>
          <p:cNvSpPr/>
          <p:nvPr/>
        </p:nvSpPr>
        <p:spPr>
          <a:xfrm>
            <a:off x="7738534" y="2488365"/>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53DD658B-F288-40A7-CAB9-A77CA1781967}"/>
              </a:ext>
            </a:extLst>
          </p:cNvPr>
          <p:cNvSpPr txBox="1"/>
          <p:nvPr/>
        </p:nvSpPr>
        <p:spPr>
          <a:xfrm>
            <a:off x="8656321" y="2568808"/>
            <a:ext cx="1347893" cy="523220"/>
          </a:xfrm>
          <a:prstGeom prst="rect">
            <a:avLst/>
          </a:prstGeom>
          <a:noFill/>
        </p:spPr>
        <p:txBody>
          <a:bodyPr wrap="square">
            <a:spAutoFit/>
          </a:bodyPr>
          <a:lstStyle/>
          <a:p>
            <a:r>
              <a:rPr lang="en-US" sz="2800" dirty="0"/>
              <a:t>: defect</a:t>
            </a:r>
          </a:p>
        </p:txBody>
      </p:sp>
      <p:sp>
        <p:nvSpPr>
          <p:cNvPr id="15" name="Oval 14">
            <a:extLst>
              <a:ext uri="{FF2B5EF4-FFF2-40B4-BE49-F238E27FC236}">
                <a16:creationId xmlns:a16="http://schemas.microsoft.com/office/drawing/2014/main" id="{7A6E962D-E8E1-F7BA-C38C-1CB3ED35F8E2}"/>
              </a:ext>
            </a:extLst>
          </p:cNvPr>
          <p:cNvSpPr/>
          <p:nvPr/>
        </p:nvSpPr>
        <p:spPr>
          <a:xfrm>
            <a:off x="4783073" y="3381314"/>
            <a:ext cx="684107" cy="684107"/>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C2344B40-2151-14A4-521F-5C887E14AE66}"/>
              </a:ext>
            </a:extLst>
          </p:cNvPr>
          <p:cNvSpPr/>
          <p:nvPr/>
        </p:nvSpPr>
        <p:spPr>
          <a:xfrm>
            <a:off x="7738533" y="4030718"/>
            <a:ext cx="684107" cy="684107"/>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D18B9437-83A2-424C-24CC-E06A3627C5AA}"/>
              </a:ext>
            </a:extLst>
          </p:cNvPr>
          <p:cNvSpPr txBox="1"/>
          <p:nvPr/>
        </p:nvSpPr>
        <p:spPr>
          <a:xfrm>
            <a:off x="8422640" y="4065421"/>
            <a:ext cx="2915920" cy="523220"/>
          </a:xfrm>
          <a:prstGeom prst="rect">
            <a:avLst/>
          </a:prstGeom>
          <a:noFill/>
        </p:spPr>
        <p:txBody>
          <a:bodyPr wrap="square">
            <a:spAutoFit/>
          </a:bodyPr>
          <a:lstStyle/>
          <a:p>
            <a:r>
              <a:rPr lang="en-US" sz="2800" dirty="0"/>
              <a:t>: reference O atom</a:t>
            </a:r>
          </a:p>
        </p:txBody>
      </p:sp>
      <p:sp>
        <p:nvSpPr>
          <p:cNvPr id="18" name="Oval 17">
            <a:extLst>
              <a:ext uri="{FF2B5EF4-FFF2-40B4-BE49-F238E27FC236}">
                <a16:creationId xmlns:a16="http://schemas.microsoft.com/office/drawing/2014/main" id="{01F4021C-0C1E-3E8D-2BB2-47FA57E78A21}"/>
              </a:ext>
            </a:extLst>
          </p:cNvPr>
          <p:cNvSpPr/>
          <p:nvPr/>
        </p:nvSpPr>
        <p:spPr>
          <a:xfrm>
            <a:off x="2776969" y="1389982"/>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0AD10F45-B503-5EA4-8E96-7C8331CAA806}"/>
              </a:ext>
            </a:extLst>
          </p:cNvPr>
          <p:cNvSpPr/>
          <p:nvPr/>
        </p:nvSpPr>
        <p:spPr>
          <a:xfrm>
            <a:off x="6797039" y="1348334"/>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E2EC131F-DD0D-79CF-C465-1E4B21CD5E68}"/>
              </a:ext>
            </a:extLst>
          </p:cNvPr>
          <p:cNvSpPr/>
          <p:nvPr/>
        </p:nvSpPr>
        <p:spPr>
          <a:xfrm>
            <a:off x="6797039" y="5334836"/>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03FBAF52-B066-4809-052E-C6F935B2AD17}"/>
              </a:ext>
            </a:extLst>
          </p:cNvPr>
          <p:cNvSpPr/>
          <p:nvPr/>
        </p:nvSpPr>
        <p:spPr>
          <a:xfrm>
            <a:off x="3793067" y="4372771"/>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7E93565B-B7FC-121B-450B-7B968ECF1FF4}"/>
              </a:ext>
            </a:extLst>
          </p:cNvPr>
          <p:cNvSpPr/>
          <p:nvPr/>
        </p:nvSpPr>
        <p:spPr>
          <a:xfrm>
            <a:off x="5753946" y="4372771"/>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9C533895-1B38-067B-19F4-F8D368607B51}"/>
              </a:ext>
            </a:extLst>
          </p:cNvPr>
          <p:cNvSpPr/>
          <p:nvPr/>
        </p:nvSpPr>
        <p:spPr>
          <a:xfrm>
            <a:off x="2774189" y="5431771"/>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7525965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A5298-9392-4527-BAF2-9E08A4D9D403}"/>
              </a:ext>
            </a:extLst>
          </p:cNvPr>
          <p:cNvSpPr>
            <a:spLocks noGrp="1"/>
          </p:cNvSpPr>
          <p:nvPr>
            <p:ph type="title"/>
          </p:nvPr>
        </p:nvSpPr>
        <p:spPr>
          <a:xfrm>
            <a:off x="829065" y="365636"/>
            <a:ext cx="9888034" cy="843180"/>
          </a:xfrm>
        </p:spPr>
        <p:txBody>
          <a:bodyPr/>
          <a:lstStyle/>
          <a:p>
            <a:r>
              <a:rPr lang="en-US" sz="5400" kern="0" dirty="0"/>
              <a:t>Defect interaction LUT</a:t>
            </a:r>
            <a:endParaRPr lang="en-US" dirty="0"/>
          </a:p>
        </p:txBody>
      </p:sp>
      <p:sp>
        <p:nvSpPr>
          <p:cNvPr id="3" name="Text Placeholder 2">
            <a:extLst>
              <a:ext uri="{FF2B5EF4-FFF2-40B4-BE49-F238E27FC236}">
                <a16:creationId xmlns:a16="http://schemas.microsoft.com/office/drawing/2014/main" id="{F3F01BCB-9001-4BD4-BC80-C05445105B76}"/>
              </a:ext>
            </a:extLst>
          </p:cNvPr>
          <p:cNvSpPr>
            <a:spLocks noGrp="1"/>
          </p:cNvSpPr>
          <p:nvPr>
            <p:ph type="body" sz="quarter" idx="25"/>
          </p:nvPr>
        </p:nvSpPr>
        <p:spPr/>
        <p:txBody>
          <a:bodyPr>
            <a:normAutofit fontScale="62500" lnSpcReduction="20000"/>
          </a:bodyPr>
          <a:lstStyle/>
          <a:p>
            <a:endParaRPr lang="en-US"/>
          </a:p>
        </p:txBody>
      </p:sp>
      <p:sp>
        <p:nvSpPr>
          <p:cNvPr id="4" name="Text Placeholder 3">
            <a:extLst>
              <a:ext uri="{FF2B5EF4-FFF2-40B4-BE49-F238E27FC236}">
                <a16:creationId xmlns:a16="http://schemas.microsoft.com/office/drawing/2014/main" id="{C0CA8873-A423-44ED-B0D8-AC11239CD5E2}"/>
              </a:ext>
            </a:extLst>
          </p:cNvPr>
          <p:cNvSpPr>
            <a:spLocks noGrp="1"/>
          </p:cNvSpPr>
          <p:nvPr>
            <p:ph type="body" sz="quarter" idx="26"/>
          </p:nvPr>
        </p:nvSpPr>
        <p:spPr/>
        <p:txBody>
          <a:bodyPr>
            <a:normAutofit fontScale="40000" lnSpcReduction="20000"/>
          </a:bodyPr>
          <a:lstStyle/>
          <a:p>
            <a:endParaRPr lang="en-US"/>
          </a:p>
        </p:txBody>
      </p:sp>
      <p:sp>
        <p:nvSpPr>
          <p:cNvPr id="5" name="Rectangle: Beveled 4">
            <a:extLst>
              <a:ext uri="{FF2B5EF4-FFF2-40B4-BE49-F238E27FC236}">
                <a16:creationId xmlns:a16="http://schemas.microsoft.com/office/drawing/2014/main" id="{8D9CF6E7-B506-84BE-5E03-7635455FD1D0}"/>
              </a:ext>
            </a:extLst>
          </p:cNvPr>
          <p:cNvSpPr/>
          <p:nvPr/>
        </p:nvSpPr>
        <p:spPr>
          <a:xfrm>
            <a:off x="3111162" y="1706880"/>
            <a:ext cx="4027931" cy="4050453"/>
          </a:xfrm>
          <a:prstGeom prst="bevel">
            <a:avLst>
              <a:gd name="adj" fmla="val 2520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43180C58-0627-8B70-387A-615AA9278193}"/>
              </a:ext>
            </a:extLst>
          </p:cNvPr>
          <p:cNvSpPr/>
          <p:nvPr/>
        </p:nvSpPr>
        <p:spPr>
          <a:xfrm>
            <a:off x="3793067" y="2404533"/>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D3CCE48-0F3F-3A98-24B6-133F9CDEFAF7}"/>
              </a:ext>
            </a:extLst>
          </p:cNvPr>
          <p:cNvSpPr txBox="1"/>
          <p:nvPr/>
        </p:nvSpPr>
        <p:spPr>
          <a:xfrm>
            <a:off x="786146" y="1208816"/>
            <a:ext cx="1939121" cy="523220"/>
          </a:xfrm>
          <a:prstGeom prst="rect">
            <a:avLst/>
          </a:prstGeom>
          <a:noFill/>
        </p:spPr>
        <p:txBody>
          <a:bodyPr wrap="none" rtlCol="0">
            <a:spAutoFit/>
          </a:bodyPr>
          <a:lstStyle/>
          <a:p>
            <a:r>
              <a:rPr lang="en-US" sz="2800" dirty="0"/>
              <a:t>N = 7 defect</a:t>
            </a:r>
          </a:p>
        </p:txBody>
      </p:sp>
      <p:sp>
        <p:nvSpPr>
          <p:cNvPr id="8" name="TextBox 6">
            <a:extLst>
              <a:ext uri="{FF2B5EF4-FFF2-40B4-BE49-F238E27FC236}">
                <a16:creationId xmlns:a16="http://schemas.microsoft.com/office/drawing/2014/main" id="{04A2A9C1-4A5C-BDEC-662B-474658BE0223}"/>
              </a:ext>
            </a:extLst>
          </p:cNvPr>
          <p:cNvSpPr txBox="1"/>
          <p:nvPr/>
        </p:nvSpPr>
        <p:spPr>
          <a:xfrm>
            <a:off x="5725769" y="5875533"/>
            <a:ext cx="1130438" cy="523220"/>
          </a:xfrm>
          <a:prstGeom prst="rect">
            <a:avLst/>
          </a:prstGeom>
          <a:noFill/>
        </p:spPr>
        <p:txBody>
          <a:bodyPr wrap="none" rtlCol="0">
            <a:spAutoFit/>
          </a:bodyPr>
          <a:lstStyle/>
          <a:p>
            <a:r>
              <a:rPr lang="en-US" sz="2800" dirty="0"/>
              <a:t>Case 1</a:t>
            </a:r>
          </a:p>
        </p:txBody>
      </p:sp>
      <p:sp>
        <p:nvSpPr>
          <p:cNvPr id="9" name="TextBox 6">
            <a:extLst>
              <a:ext uri="{FF2B5EF4-FFF2-40B4-BE49-F238E27FC236}">
                <a16:creationId xmlns:a16="http://schemas.microsoft.com/office/drawing/2014/main" id="{439A488C-C708-90B0-9C11-BC7BD70F8651}"/>
              </a:ext>
            </a:extLst>
          </p:cNvPr>
          <p:cNvSpPr txBox="1"/>
          <p:nvPr/>
        </p:nvSpPr>
        <p:spPr>
          <a:xfrm>
            <a:off x="3399129" y="5892025"/>
            <a:ext cx="1401474" cy="523220"/>
          </a:xfrm>
          <a:prstGeom prst="rect">
            <a:avLst/>
          </a:prstGeom>
          <a:noFill/>
        </p:spPr>
        <p:txBody>
          <a:bodyPr wrap="none" rtlCol="0">
            <a:spAutoFit/>
          </a:bodyPr>
          <a:lstStyle/>
          <a:p>
            <a:r>
              <a:rPr lang="en-US" sz="2800" dirty="0"/>
              <a:t>Subtotal</a:t>
            </a:r>
          </a:p>
        </p:txBody>
      </p:sp>
      <p:sp>
        <p:nvSpPr>
          <p:cNvPr id="10" name="TextBox 6">
            <a:extLst>
              <a:ext uri="{FF2B5EF4-FFF2-40B4-BE49-F238E27FC236}">
                <a16:creationId xmlns:a16="http://schemas.microsoft.com/office/drawing/2014/main" id="{4C2198CD-722F-95CC-3212-6AEDE766FAF5}"/>
              </a:ext>
            </a:extLst>
          </p:cNvPr>
          <p:cNvSpPr txBox="1"/>
          <p:nvPr/>
        </p:nvSpPr>
        <p:spPr>
          <a:xfrm>
            <a:off x="3399129" y="6255396"/>
            <a:ext cx="885755" cy="523220"/>
          </a:xfrm>
          <a:prstGeom prst="rect">
            <a:avLst/>
          </a:prstGeom>
          <a:noFill/>
        </p:spPr>
        <p:txBody>
          <a:bodyPr wrap="none" rtlCol="0">
            <a:spAutoFit/>
          </a:bodyPr>
          <a:lstStyle/>
          <a:p>
            <a:r>
              <a:rPr lang="en-US" sz="2800" dirty="0"/>
              <a:t>Total</a:t>
            </a:r>
          </a:p>
        </p:txBody>
      </p:sp>
      <p:sp>
        <p:nvSpPr>
          <p:cNvPr id="11" name="TextBox 6">
            <a:extLst>
              <a:ext uri="{FF2B5EF4-FFF2-40B4-BE49-F238E27FC236}">
                <a16:creationId xmlns:a16="http://schemas.microsoft.com/office/drawing/2014/main" id="{B166E29B-3F89-BF7E-8AEA-360B7CB84B78}"/>
              </a:ext>
            </a:extLst>
          </p:cNvPr>
          <p:cNvSpPr txBox="1"/>
          <p:nvPr/>
        </p:nvSpPr>
        <p:spPr>
          <a:xfrm>
            <a:off x="5725769" y="6255396"/>
            <a:ext cx="1313180" cy="523220"/>
          </a:xfrm>
          <a:prstGeom prst="rect">
            <a:avLst/>
          </a:prstGeom>
          <a:noFill/>
        </p:spPr>
        <p:txBody>
          <a:bodyPr wrap="none" rtlCol="0">
            <a:spAutoFit/>
          </a:bodyPr>
          <a:lstStyle/>
          <a:p>
            <a:r>
              <a:rPr lang="en-US" sz="2800" dirty="0"/>
              <a:t>Case 25</a:t>
            </a:r>
          </a:p>
        </p:txBody>
      </p:sp>
      <p:sp>
        <p:nvSpPr>
          <p:cNvPr id="12" name="Oval 11">
            <a:extLst>
              <a:ext uri="{FF2B5EF4-FFF2-40B4-BE49-F238E27FC236}">
                <a16:creationId xmlns:a16="http://schemas.microsoft.com/office/drawing/2014/main" id="{CC4735C3-F9B7-FED2-7DBA-F027210F9B7A}"/>
              </a:ext>
            </a:extLst>
          </p:cNvPr>
          <p:cNvSpPr/>
          <p:nvPr/>
        </p:nvSpPr>
        <p:spPr>
          <a:xfrm>
            <a:off x="7738534" y="2488365"/>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53DD658B-F288-40A7-CAB9-A77CA1781967}"/>
              </a:ext>
            </a:extLst>
          </p:cNvPr>
          <p:cNvSpPr txBox="1"/>
          <p:nvPr/>
        </p:nvSpPr>
        <p:spPr>
          <a:xfrm>
            <a:off x="8656321" y="2568808"/>
            <a:ext cx="1347893" cy="523220"/>
          </a:xfrm>
          <a:prstGeom prst="rect">
            <a:avLst/>
          </a:prstGeom>
          <a:noFill/>
        </p:spPr>
        <p:txBody>
          <a:bodyPr wrap="square">
            <a:spAutoFit/>
          </a:bodyPr>
          <a:lstStyle/>
          <a:p>
            <a:r>
              <a:rPr lang="en-US" sz="2800" dirty="0"/>
              <a:t>: defect</a:t>
            </a:r>
          </a:p>
        </p:txBody>
      </p:sp>
      <p:sp>
        <p:nvSpPr>
          <p:cNvPr id="15" name="Oval 14">
            <a:extLst>
              <a:ext uri="{FF2B5EF4-FFF2-40B4-BE49-F238E27FC236}">
                <a16:creationId xmlns:a16="http://schemas.microsoft.com/office/drawing/2014/main" id="{7A6E962D-E8E1-F7BA-C38C-1CB3ED35F8E2}"/>
              </a:ext>
            </a:extLst>
          </p:cNvPr>
          <p:cNvSpPr/>
          <p:nvPr/>
        </p:nvSpPr>
        <p:spPr>
          <a:xfrm>
            <a:off x="4783073" y="3381314"/>
            <a:ext cx="684107" cy="684107"/>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C2344B40-2151-14A4-521F-5C887E14AE66}"/>
              </a:ext>
            </a:extLst>
          </p:cNvPr>
          <p:cNvSpPr/>
          <p:nvPr/>
        </p:nvSpPr>
        <p:spPr>
          <a:xfrm>
            <a:off x="7738533" y="4030718"/>
            <a:ext cx="684107" cy="684107"/>
          </a:xfrm>
          <a:prstGeom prst="ellipse">
            <a:avLst/>
          </a:prstGeom>
          <a:solidFill>
            <a:srgbClr val="C00000"/>
          </a:solidFill>
          <a:ln>
            <a:solidFill>
              <a:srgbClr val="C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D18B9437-83A2-424C-24CC-E06A3627C5AA}"/>
              </a:ext>
            </a:extLst>
          </p:cNvPr>
          <p:cNvSpPr txBox="1"/>
          <p:nvPr/>
        </p:nvSpPr>
        <p:spPr>
          <a:xfrm>
            <a:off x="8422640" y="4065421"/>
            <a:ext cx="2915920" cy="523220"/>
          </a:xfrm>
          <a:prstGeom prst="rect">
            <a:avLst/>
          </a:prstGeom>
          <a:noFill/>
        </p:spPr>
        <p:txBody>
          <a:bodyPr wrap="square">
            <a:spAutoFit/>
          </a:bodyPr>
          <a:lstStyle/>
          <a:p>
            <a:r>
              <a:rPr lang="en-US" sz="2800" dirty="0"/>
              <a:t>: reference O atom</a:t>
            </a:r>
          </a:p>
        </p:txBody>
      </p:sp>
      <p:sp>
        <p:nvSpPr>
          <p:cNvPr id="18" name="Oval 17">
            <a:extLst>
              <a:ext uri="{FF2B5EF4-FFF2-40B4-BE49-F238E27FC236}">
                <a16:creationId xmlns:a16="http://schemas.microsoft.com/office/drawing/2014/main" id="{01F4021C-0C1E-3E8D-2BB2-47FA57E78A21}"/>
              </a:ext>
            </a:extLst>
          </p:cNvPr>
          <p:cNvSpPr/>
          <p:nvPr/>
        </p:nvSpPr>
        <p:spPr>
          <a:xfrm>
            <a:off x="2776969" y="1389982"/>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0AD10F45-B503-5EA4-8E96-7C8331CAA806}"/>
              </a:ext>
            </a:extLst>
          </p:cNvPr>
          <p:cNvSpPr/>
          <p:nvPr/>
        </p:nvSpPr>
        <p:spPr>
          <a:xfrm>
            <a:off x="6797039" y="1348334"/>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E2EC131F-DD0D-79CF-C465-1E4B21CD5E68}"/>
              </a:ext>
            </a:extLst>
          </p:cNvPr>
          <p:cNvSpPr/>
          <p:nvPr/>
        </p:nvSpPr>
        <p:spPr>
          <a:xfrm>
            <a:off x="6797039" y="5334836"/>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03FBAF52-B066-4809-052E-C6F935B2AD17}"/>
              </a:ext>
            </a:extLst>
          </p:cNvPr>
          <p:cNvSpPr/>
          <p:nvPr/>
        </p:nvSpPr>
        <p:spPr>
          <a:xfrm>
            <a:off x="3793067" y="4372771"/>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7E93565B-B7FC-121B-450B-7B968ECF1FF4}"/>
              </a:ext>
            </a:extLst>
          </p:cNvPr>
          <p:cNvSpPr/>
          <p:nvPr/>
        </p:nvSpPr>
        <p:spPr>
          <a:xfrm>
            <a:off x="5753946" y="4372771"/>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9C533895-1B38-067B-19F4-F8D368607B51}"/>
              </a:ext>
            </a:extLst>
          </p:cNvPr>
          <p:cNvSpPr/>
          <p:nvPr/>
        </p:nvSpPr>
        <p:spPr>
          <a:xfrm>
            <a:off x="2774189" y="5431771"/>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C0428792-D999-B345-44F5-E33BDD981A6B}"/>
              </a:ext>
            </a:extLst>
          </p:cNvPr>
          <p:cNvSpPr/>
          <p:nvPr/>
        </p:nvSpPr>
        <p:spPr>
          <a:xfrm>
            <a:off x="5753946" y="2404533"/>
            <a:ext cx="684107" cy="68410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110381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02387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9961549-16A8-461D-9CA2-9E42A0FD2BBA}"/>
              </a:ext>
            </a:extLst>
          </p:cNvPr>
          <p:cNvSpPr/>
          <p:nvPr/>
        </p:nvSpPr>
        <p:spPr>
          <a:xfrm>
            <a:off x="1679820" y="1250455"/>
            <a:ext cx="3899921" cy="16140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CoFeB</a:t>
            </a:r>
            <a:endParaRPr lang="en-US" dirty="0"/>
          </a:p>
          <a:p>
            <a:pPr algn="ctr"/>
            <a:r>
              <a:rPr lang="en-US" dirty="0"/>
              <a:t>(+) anode</a:t>
            </a:r>
          </a:p>
        </p:txBody>
      </p:sp>
      <p:sp>
        <p:nvSpPr>
          <p:cNvPr id="5" name="Rectangle 4">
            <a:extLst>
              <a:ext uri="{FF2B5EF4-FFF2-40B4-BE49-F238E27FC236}">
                <a16:creationId xmlns:a16="http://schemas.microsoft.com/office/drawing/2014/main" id="{B5433F08-85EF-4348-9CB4-3FEEC05E491D}"/>
              </a:ext>
            </a:extLst>
          </p:cNvPr>
          <p:cNvSpPr/>
          <p:nvPr/>
        </p:nvSpPr>
        <p:spPr>
          <a:xfrm>
            <a:off x="1679820" y="2864538"/>
            <a:ext cx="3899921" cy="216455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MgO</a:t>
            </a:r>
          </a:p>
        </p:txBody>
      </p:sp>
      <p:sp>
        <p:nvSpPr>
          <p:cNvPr id="6" name="Rectangle 5">
            <a:extLst>
              <a:ext uri="{FF2B5EF4-FFF2-40B4-BE49-F238E27FC236}">
                <a16:creationId xmlns:a16="http://schemas.microsoft.com/office/drawing/2014/main" id="{4624251A-E610-4344-87E8-ED2D527F7B5E}"/>
              </a:ext>
            </a:extLst>
          </p:cNvPr>
          <p:cNvSpPr/>
          <p:nvPr/>
        </p:nvSpPr>
        <p:spPr>
          <a:xfrm>
            <a:off x="1679820" y="5029087"/>
            <a:ext cx="3899921" cy="16140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CoFeB</a:t>
            </a:r>
            <a:br>
              <a:rPr lang="en-US" dirty="0"/>
            </a:br>
            <a:r>
              <a:rPr lang="en-US" dirty="0"/>
              <a:t>(-) cathode</a:t>
            </a:r>
          </a:p>
        </p:txBody>
      </p:sp>
      <p:sp>
        <p:nvSpPr>
          <p:cNvPr id="7" name="Oval 6">
            <a:extLst>
              <a:ext uri="{FF2B5EF4-FFF2-40B4-BE49-F238E27FC236}">
                <a16:creationId xmlns:a16="http://schemas.microsoft.com/office/drawing/2014/main" id="{7B1090E5-28B4-430A-87DC-2DC081571D2F}"/>
              </a:ext>
            </a:extLst>
          </p:cNvPr>
          <p:cNvSpPr/>
          <p:nvPr/>
        </p:nvSpPr>
        <p:spPr>
          <a:xfrm>
            <a:off x="2370237" y="4739859"/>
            <a:ext cx="261239" cy="28922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3457905F-E7EE-4610-ADB5-5030DD297D97}"/>
              </a:ext>
            </a:extLst>
          </p:cNvPr>
          <p:cNvSpPr/>
          <p:nvPr/>
        </p:nvSpPr>
        <p:spPr>
          <a:xfrm>
            <a:off x="6433432" y="1449495"/>
            <a:ext cx="261239" cy="28922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0BFD5930-D7FB-4CCC-B19B-32152F658E4C}"/>
              </a:ext>
            </a:extLst>
          </p:cNvPr>
          <p:cNvSpPr txBox="1"/>
          <p:nvPr/>
        </p:nvSpPr>
        <p:spPr>
          <a:xfrm>
            <a:off x="6694670" y="1386663"/>
            <a:ext cx="2164550" cy="369332"/>
          </a:xfrm>
          <a:prstGeom prst="rect">
            <a:avLst/>
          </a:prstGeom>
          <a:noFill/>
        </p:spPr>
        <p:txBody>
          <a:bodyPr wrap="square" rtlCol="0">
            <a:spAutoFit/>
          </a:bodyPr>
          <a:lstStyle/>
          <a:p>
            <a:r>
              <a:rPr lang="en-US" dirty="0"/>
              <a:t>: O vacancy or Boron</a:t>
            </a:r>
          </a:p>
        </p:txBody>
      </p:sp>
      <p:sp>
        <p:nvSpPr>
          <p:cNvPr id="11" name="Oval 10">
            <a:extLst>
              <a:ext uri="{FF2B5EF4-FFF2-40B4-BE49-F238E27FC236}">
                <a16:creationId xmlns:a16="http://schemas.microsoft.com/office/drawing/2014/main" id="{B8064220-47AD-476B-86D3-2328CB4398A1}"/>
              </a:ext>
            </a:extLst>
          </p:cNvPr>
          <p:cNvSpPr/>
          <p:nvPr/>
        </p:nvSpPr>
        <p:spPr>
          <a:xfrm>
            <a:off x="2370237" y="3802198"/>
            <a:ext cx="261239" cy="28922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53D48D64-BBE9-4B35-94C2-1E09493BFFD5}"/>
              </a:ext>
            </a:extLst>
          </p:cNvPr>
          <p:cNvSpPr/>
          <p:nvPr/>
        </p:nvSpPr>
        <p:spPr>
          <a:xfrm>
            <a:off x="2370237" y="2739748"/>
            <a:ext cx="261239" cy="28922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4EB03E1-27C6-4E0D-AD7F-7F1827968B72}"/>
              </a:ext>
            </a:extLst>
          </p:cNvPr>
          <p:cNvSpPr/>
          <p:nvPr/>
        </p:nvSpPr>
        <p:spPr>
          <a:xfrm>
            <a:off x="830794" y="3596161"/>
            <a:ext cx="1446144" cy="70130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2. Diffusion of Defect</a:t>
            </a:r>
          </a:p>
        </p:txBody>
      </p:sp>
      <p:sp>
        <p:nvSpPr>
          <p:cNvPr id="14" name="Rectangle 13">
            <a:extLst>
              <a:ext uri="{FF2B5EF4-FFF2-40B4-BE49-F238E27FC236}">
                <a16:creationId xmlns:a16="http://schemas.microsoft.com/office/drawing/2014/main" id="{ECFA962E-7120-4558-85DE-800CE0373149}"/>
              </a:ext>
            </a:extLst>
          </p:cNvPr>
          <p:cNvSpPr/>
          <p:nvPr/>
        </p:nvSpPr>
        <p:spPr>
          <a:xfrm>
            <a:off x="826128" y="2481813"/>
            <a:ext cx="1446144" cy="70130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1. Release of Defect</a:t>
            </a:r>
          </a:p>
        </p:txBody>
      </p:sp>
      <p:sp>
        <p:nvSpPr>
          <p:cNvPr id="15" name="Rectangle 14">
            <a:extLst>
              <a:ext uri="{FF2B5EF4-FFF2-40B4-BE49-F238E27FC236}">
                <a16:creationId xmlns:a16="http://schemas.microsoft.com/office/drawing/2014/main" id="{B8B0A95D-CCFC-4298-A9D4-7D9EE76EAFF8}"/>
              </a:ext>
            </a:extLst>
          </p:cNvPr>
          <p:cNvSpPr/>
          <p:nvPr/>
        </p:nvSpPr>
        <p:spPr>
          <a:xfrm>
            <a:off x="826128" y="4678434"/>
            <a:ext cx="1446144" cy="70130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3. Reaction of Defect</a:t>
            </a:r>
          </a:p>
        </p:txBody>
      </p:sp>
      <p:sp>
        <p:nvSpPr>
          <p:cNvPr id="16" name="Arrow: Down 15">
            <a:extLst>
              <a:ext uri="{FF2B5EF4-FFF2-40B4-BE49-F238E27FC236}">
                <a16:creationId xmlns:a16="http://schemas.microsoft.com/office/drawing/2014/main" id="{D7FE1DE7-8CD4-4496-911E-440985DAFE62}"/>
              </a:ext>
            </a:extLst>
          </p:cNvPr>
          <p:cNvSpPr/>
          <p:nvPr/>
        </p:nvSpPr>
        <p:spPr>
          <a:xfrm>
            <a:off x="2253611" y="3153766"/>
            <a:ext cx="494488" cy="494294"/>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7" name="Arrow: Down 16">
            <a:extLst>
              <a:ext uri="{FF2B5EF4-FFF2-40B4-BE49-F238E27FC236}">
                <a16:creationId xmlns:a16="http://schemas.microsoft.com/office/drawing/2014/main" id="{9DBCE9BA-87CE-4220-A7D9-82BA4DFC9412}"/>
              </a:ext>
            </a:extLst>
          </p:cNvPr>
          <p:cNvSpPr/>
          <p:nvPr/>
        </p:nvSpPr>
        <p:spPr>
          <a:xfrm>
            <a:off x="2253611" y="4175106"/>
            <a:ext cx="494488" cy="494294"/>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721C238C-2A49-45D0-9D8A-2B5339FA4A55}"/>
              </a:ext>
            </a:extLst>
          </p:cNvPr>
          <p:cNvSpPr txBox="1"/>
          <p:nvPr/>
        </p:nvSpPr>
        <p:spPr>
          <a:xfrm>
            <a:off x="6433431" y="1923376"/>
            <a:ext cx="5081717" cy="1477328"/>
          </a:xfrm>
          <a:prstGeom prst="rect">
            <a:avLst/>
          </a:prstGeom>
          <a:noFill/>
        </p:spPr>
        <p:txBody>
          <a:bodyPr wrap="square" rtlCol="0">
            <a:spAutoFit/>
          </a:bodyPr>
          <a:lstStyle/>
          <a:p>
            <a:r>
              <a:rPr lang="en-US" dirty="0"/>
              <a:t>To do: </a:t>
            </a:r>
          </a:p>
          <a:p>
            <a:pPr marL="342884" indent="-342884">
              <a:buFont typeface="+mj-lt"/>
              <a:buAutoNum type="arabicPeriod"/>
            </a:pPr>
            <a:r>
              <a:rPr lang="en-US" dirty="0"/>
              <a:t>Current density plots with SH correction</a:t>
            </a:r>
          </a:p>
          <a:p>
            <a:endParaRPr lang="en-US" dirty="0"/>
          </a:p>
          <a:p>
            <a:r>
              <a:rPr lang="en-US" dirty="0"/>
              <a:t>Still unsure:</a:t>
            </a:r>
          </a:p>
          <a:p>
            <a:r>
              <a:rPr lang="en-US" dirty="0"/>
              <a:t>Single or multi domain crystal</a:t>
            </a:r>
          </a:p>
        </p:txBody>
      </p:sp>
      <p:sp>
        <p:nvSpPr>
          <p:cNvPr id="38" name="TextBox 37">
            <a:extLst>
              <a:ext uri="{FF2B5EF4-FFF2-40B4-BE49-F238E27FC236}">
                <a16:creationId xmlns:a16="http://schemas.microsoft.com/office/drawing/2014/main" id="{C4A4C121-37BA-477C-A7C2-D5E967FE74A6}"/>
              </a:ext>
            </a:extLst>
          </p:cNvPr>
          <p:cNvSpPr txBox="1"/>
          <p:nvPr/>
        </p:nvSpPr>
        <p:spPr>
          <a:xfrm>
            <a:off x="3895384" y="3766206"/>
            <a:ext cx="1729649" cy="369332"/>
          </a:xfrm>
          <a:prstGeom prst="rect">
            <a:avLst/>
          </a:prstGeom>
          <a:noFill/>
        </p:spPr>
        <p:txBody>
          <a:bodyPr wrap="square" rtlCol="0">
            <a:spAutoFit/>
          </a:bodyPr>
          <a:lstStyle/>
          <a:p>
            <a:r>
              <a:rPr lang="en-US" dirty="0">
                <a:solidFill>
                  <a:schemeClr val="bg1"/>
                </a:solidFill>
              </a:rPr>
              <a:t>3-4 monolayers</a:t>
            </a:r>
          </a:p>
        </p:txBody>
      </p:sp>
      <p:sp>
        <p:nvSpPr>
          <p:cNvPr id="19" name="Title 18">
            <a:extLst>
              <a:ext uri="{FF2B5EF4-FFF2-40B4-BE49-F238E27FC236}">
                <a16:creationId xmlns:a16="http://schemas.microsoft.com/office/drawing/2014/main" id="{0A409128-37D7-48C7-B5F0-AA6DDB95BB23}"/>
              </a:ext>
            </a:extLst>
          </p:cNvPr>
          <p:cNvSpPr>
            <a:spLocks noGrp="1"/>
          </p:cNvSpPr>
          <p:nvPr>
            <p:ph type="title"/>
          </p:nvPr>
        </p:nvSpPr>
        <p:spPr>
          <a:xfrm>
            <a:off x="826128" y="451263"/>
            <a:ext cx="10748652" cy="566181"/>
          </a:xfrm>
        </p:spPr>
        <p:txBody>
          <a:bodyPr/>
          <a:lstStyle/>
          <a:p>
            <a:r>
              <a:rPr lang="en-US" sz="3600" dirty="0"/>
              <a:t>Model 2: UNI TDDB mechanism (Release-Reaction model)</a:t>
            </a:r>
          </a:p>
        </p:txBody>
      </p:sp>
      <p:sp>
        <p:nvSpPr>
          <p:cNvPr id="21" name="Text Placeholder 20">
            <a:extLst>
              <a:ext uri="{FF2B5EF4-FFF2-40B4-BE49-F238E27FC236}">
                <a16:creationId xmlns:a16="http://schemas.microsoft.com/office/drawing/2014/main" id="{855A3636-D49B-4289-8C1D-239E556D4F5E}"/>
              </a:ext>
            </a:extLst>
          </p:cNvPr>
          <p:cNvSpPr>
            <a:spLocks noGrp="1"/>
          </p:cNvSpPr>
          <p:nvPr>
            <p:ph type="body" sz="quarter" idx="25"/>
          </p:nvPr>
        </p:nvSpPr>
        <p:spPr/>
        <p:txBody>
          <a:bodyPr>
            <a:normAutofit fontScale="62500" lnSpcReduction="20000"/>
          </a:bodyPr>
          <a:lstStyle/>
          <a:p>
            <a:endParaRPr lang="en-US"/>
          </a:p>
        </p:txBody>
      </p:sp>
      <p:sp>
        <p:nvSpPr>
          <p:cNvPr id="22" name="Text Placeholder 21">
            <a:extLst>
              <a:ext uri="{FF2B5EF4-FFF2-40B4-BE49-F238E27FC236}">
                <a16:creationId xmlns:a16="http://schemas.microsoft.com/office/drawing/2014/main" id="{3FCFE104-4409-4327-AF18-21E9D27DC080}"/>
              </a:ext>
            </a:extLst>
          </p:cNvPr>
          <p:cNvSpPr>
            <a:spLocks noGrp="1"/>
          </p:cNvSpPr>
          <p:nvPr>
            <p:ph type="body" sz="quarter" idx="26"/>
          </p:nvPr>
        </p:nvSpPr>
        <p:spPr/>
        <p:txBody>
          <a:bodyPr>
            <a:normAutofit fontScale="40000" lnSpcReduction="20000"/>
          </a:bodyPr>
          <a:lstStyle/>
          <a:p>
            <a:endParaRPr lang="en-US"/>
          </a:p>
        </p:txBody>
      </p:sp>
      <p:sp>
        <p:nvSpPr>
          <p:cNvPr id="23" name="TextBox 22">
            <a:extLst>
              <a:ext uri="{FF2B5EF4-FFF2-40B4-BE49-F238E27FC236}">
                <a16:creationId xmlns:a16="http://schemas.microsoft.com/office/drawing/2014/main" id="{B5D53FEF-3DEA-4EBD-AF11-333C3458102F}"/>
              </a:ext>
            </a:extLst>
          </p:cNvPr>
          <p:cNvSpPr txBox="1"/>
          <p:nvPr/>
        </p:nvSpPr>
        <p:spPr>
          <a:xfrm>
            <a:off x="9647811" y="0"/>
            <a:ext cx="2071401" cy="260392"/>
          </a:xfrm>
          <a:prstGeom prst="rect">
            <a:avLst/>
          </a:prstGeom>
        </p:spPr>
        <p:txBody>
          <a:bodyPr wrap="none" rtlCol="0">
            <a:spAutoFit/>
          </a:bodyPr>
          <a:lstStyle/>
          <a:p>
            <a:pPr algn="l"/>
            <a:r>
              <a:rPr lang="en-US" sz="1092" kern="0" dirty="0"/>
              <a:t>*Supplementary info in appendix</a:t>
            </a:r>
          </a:p>
        </p:txBody>
      </p:sp>
    </p:spTree>
    <p:extLst>
      <p:ext uri="{BB962C8B-B14F-4D97-AF65-F5344CB8AC3E}">
        <p14:creationId xmlns:p14="http://schemas.microsoft.com/office/powerpoint/2010/main" val="18901459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9961549-16A8-461D-9CA2-9E42A0FD2BBA}"/>
              </a:ext>
            </a:extLst>
          </p:cNvPr>
          <p:cNvSpPr/>
          <p:nvPr/>
        </p:nvSpPr>
        <p:spPr>
          <a:xfrm>
            <a:off x="1679820" y="1250455"/>
            <a:ext cx="3899921" cy="16140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CoFeB</a:t>
            </a:r>
            <a:endParaRPr lang="en-US" dirty="0"/>
          </a:p>
        </p:txBody>
      </p:sp>
      <p:sp>
        <p:nvSpPr>
          <p:cNvPr id="5" name="Rectangle 4">
            <a:extLst>
              <a:ext uri="{FF2B5EF4-FFF2-40B4-BE49-F238E27FC236}">
                <a16:creationId xmlns:a16="http://schemas.microsoft.com/office/drawing/2014/main" id="{B5433F08-85EF-4348-9CB4-3FEEC05E491D}"/>
              </a:ext>
            </a:extLst>
          </p:cNvPr>
          <p:cNvSpPr/>
          <p:nvPr/>
        </p:nvSpPr>
        <p:spPr>
          <a:xfrm>
            <a:off x="1679820" y="2864538"/>
            <a:ext cx="3899921" cy="216455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MgO</a:t>
            </a:r>
          </a:p>
        </p:txBody>
      </p:sp>
      <p:sp>
        <p:nvSpPr>
          <p:cNvPr id="6" name="Rectangle 5">
            <a:extLst>
              <a:ext uri="{FF2B5EF4-FFF2-40B4-BE49-F238E27FC236}">
                <a16:creationId xmlns:a16="http://schemas.microsoft.com/office/drawing/2014/main" id="{4624251A-E610-4344-87E8-ED2D527F7B5E}"/>
              </a:ext>
            </a:extLst>
          </p:cNvPr>
          <p:cNvSpPr/>
          <p:nvPr/>
        </p:nvSpPr>
        <p:spPr>
          <a:xfrm>
            <a:off x="1679820" y="5029087"/>
            <a:ext cx="3899921" cy="16140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CoFeB</a:t>
            </a:r>
            <a:endParaRPr lang="en-US" dirty="0"/>
          </a:p>
        </p:txBody>
      </p:sp>
      <p:sp>
        <p:nvSpPr>
          <p:cNvPr id="7" name="Oval 6">
            <a:extLst>
              <a:ext uri="{FF2B5EF4-FFF2-40B4-BE49-F238E27FC236}">
                <a16:creationId xmlns:a16="http://schemas.microsoft.com/office/drawing/2014/main" id="{7B1090E5-28B4-430A-87DC-2DC081571D2F}"/>
              </a:ext>
            </a:extLst>
          </p:cNvPr>
          <p:cNvSpPr/>
          <p:nvPr/>
        </p:nvSpPr>
        <p:spPr>
          <a:xfrm>
            <a:off x="2370237" y="4376274"/>
            <a:ext cx="261239" cy="28922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3457905F-E7EE-4610-ADB5-5030DD297D97}"/>
              </a:ext>
            </a:extLst>
          </p:cNvPr>
          <p:cNvSpPr/>
          <p:nvPr/>
        </p:nvSpPr>
        <p:spPr>
          <a:xfrm>
            <a:off x="3670211" y="6282120"/>
            <a:ext cx="261239" cy="28922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0BFD5930-D7FB-4CCC-B19B-32152F658E4C}"/>
              </a:ext>
            </a:extLst>
          </p:cNvPr>
          <p:cNvSpPr txBox="1"/>
          <p:nvPr/>
        </p:nvSpPr>
        <p:spPr>
          <a:xfrm>
            <a:off x="3931450" y="6242081"/>
            <a:ext cx="2164550" cy="369332"/>
          </a:xfrm>
          <a:prstGeom prst="rect">
            <a:avLst/>
          </a:prstGeom>
          <a:noFill/>
        </p:spPr>
        <p:txBody>
          <a:bodyPr wrap="square" rtlCol="0">
            <a:spAutoFit/>
          </a:bodyPr>
          <a:lstStyle/>
          <a:p>
            <a:r>
              <a:rPr lang="en-US" dirty="0"/>
              <a:t>: O vacancy or B</a:t>
            </a:r>
          </a:p>
        </p:txBody>
      </p:sp>
      <p:sp>
        <p:nvSpPr>
          <p:cNvPr id="11" name="Oval 10">
            <a:extLst>
              <a:ext uri="{FF2B5EF4-FFF2-40B4-BE49-F238E27FC236}">
                <a16:creationId xmlns:a16="http://schemas.microsoft.com/office/drawing/2014/main" id="{B8064220-47AD-476B-86D3-2328CB4398A1}"/>
              </a:ext>
            </a:extLst>
          </p:cNvPr>
          <p:cNvSpPr/>
          <p:nvPr/>
        </p:nvSpPr>
        <p:spPr>
          <a:xfrm>
            <a:off x="2370237" y="3802198"/>
            <a:ext cx="261239" cy="28922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53D48D64-BBE9-4B35-94C2-1E09493BFFD5}"/>
              </a:ext>
            </a:extLst>
          </p:cNvPr>
          <p:cNvSpPr/>
          <p:nvPr/>
        </p:nvSpPr>
        <p:spPr>
          <a:xfrm>
            <a:off x="2370237" y="3176993"/>
            <a:ext cx="261239" cy="28922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4EB03E1-27C6-4E0D-AD7F-7F1827968B72}"/>
              </a:ext>
            </a:extLst>
          </p:cNvPr>
          <p:cNvSpPr/>
          <p:nvPr/>
        </p:nvSpPr>
        <p:spPr>
          <a:xfrm>
            <a:off x="351849" y="4230257"/>
            <a:ext cx="1789801" cy="70130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2. UNI-, defect displaces up</a:t>
            </a:r>
          </a:p>
        </p:txBody>
      </p:sp>
      <p:sp>
        <p:nvSpPr>
          <p:cNvPr id="14" name="Rectangle 13">
            <a:extLst>
              <a:ext uri="{FF2B5EF4-FFF2-40B4-BE49-F238E27FC236}">
                <a16:creationId xmlns:a16="http://schemas.microsoft.com/office/drawing/2014/main" id="{ECFA962E-7120-4558-85DE-800CE0373149}"/>
              </a:ext>
            </a:extLst>
          </p:cNvPr>
          <p:cNvSpPr/>
          <p:nvPr/>
        </p:nvSpPr>
        <p:spPr>
          <a:xfrm>
            <a:off x="351849" y="2996511"/>
            <a:ext cx="1789801" cy="70130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1. UNI+, defect displaces up</a:t>
            </a:r>
          </a:p>
        </p:txBody>
      </p:sp>
      <p:sp>
        <p:nvSpPr>
          <p:cNvPr id="15" name="Rectangle 14">
            <a:extLst>
              <a:ext uri="{FF2B5EF4-FFF2-40B4-BE49-F238E27FC236}">
                <a16:creationId xmlns:a16="http://schemas.microsoft.com/office/drawing/2014/main" id="{B8B0A95D-CCFC-4298-A9D4-7D9EE76EAFF8}"/>
              </a:ext>
            </a:extLst>
          </p:cNvPr>
          <p:cNvSpPr/>
          <p:nvPr/>
        </p:nvSpPr>
        <p:spPr>
          <a:xfrm>
            <a:off x="279543" y="5104995"/>
            <a:ext cx="1934411" cy="70130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Resultant zero net displacement</a:t>
            </a:r>
          </a:p>
        </p:txBody>
      </p:sp>
      <p:sp>
        <p:nvSpPr>
          <p:cNvPr id="17" name="Arrow: Down 16">
            <a:extLst>
              <a:ext uri="{FF2B5EF4-FFF2-40B4-BE49-F238E27FC236}">
                <a16:creationId xmlns:a16="http://schemas.microsoft.com/office/drawing/2014/main" id="{9DBCE9BA-87CE-4220-A7D9-82BA4DFC9412}"/>
              </a:ext>
            </a:extLst>
          </p:cNvPr>
          <p:cNvSpPr/>
          <p:nvPr/>
        </p:nvSpPr>
        <p:spPr>
          <a:xfrm>
            <a:off x="2253609" y="4106683"/>
            <a:ext cx="494488" cy="24714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9" name="Arrow: Down 18">
            <a:extLst>
              <a:ext uri="{FF2B5EF4-FFF2-40B4-BE49-F238E27FC236}">
                <a16:creationId xmlns:a16="http://schemas.microsoft.com/office/drawing/2014/main" id="{B70DF395-704D-46C0-8648-5FA33A8B5C7A}"/>
              </a:ext>
            </a:extLst>
          </p:cNvPr>
          <p:cNvSpPr/>
          <p:nvPr/>
        </p:nvSpPr>
        <p:spPr>
          <a:xfrm rot="10800000">
            <a:off x="2253609" y="3521906"/>
            <a:ext cx="494488" cy="24714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261BF737-196E-4044-BAFF-389C6C9DEDF9}"/>
              </a:ext>
            </a:extLst>
          </p:cNvPr>
          <p:cNvSpPr txBox="1"/>
          <p:nvPr/>
        </p:nvSpPr>
        <p:spPr>
          <a:xfrm>
            <a:off x="5579740" y="4106682"/>
            <a:ext cx="6611832" cy="1815882"/>
          </a:xfrm>
          <a:prstGeom prst="rect">
            <a:avLst/>
          </a:prstGeom>
          <a:noFill/>
        </p:spPr>
        <p:txBody>
          <a:bodyPr wrap="square" rtlCol="0">
            <a:spAutoFit/>
          </a:bodyPr>
          <a:lstStyle/>
          <a:p>
            <a:r>
              <a:rPr lang="en-US" sz="1600" dirty="0"/>
              <a:t>Possible experiments to rule out model: </a:t>
            </a:r>
          </a:p>
          <a:p>
            <a:pPr marL="342884" indent="-342884">
              <a:buFont typeface="+mj-lt"/>
              <a:buAutoNum type="arabicPeriod"/>
            </a:pPr>
            <a:r>
              <a:rPr lang="en-US" sz="1600" dirty="0"/>
              <a:t>Asymmetric BIP will lead to net diffusion.</a:t>
            </a:r>
          </a:p>
          <a:p>
            <a:pPr marL="342884" indent="-342884">
              <a:buFont typeface="+mj-lt"/>
              <a:buAutoNum type="arabicPeriod"/>
            </a:pPr>
            <a:r>
              <a:rPr lang="en-US" sz="1600" dirty="0"/>
              <a:t>Varying PW, might get to PW&gt;diffusion time constant. If PW long enough, defect can diffuse over in one PW. Caution: if PW too long, might hit V</a:t>
            </a:r>
            <a:r>
              <a:rPr lang="en-US" sz="1600" baseline="-25000" dirty="0"/>
              <a:t>BD</a:t>
            </a:r>
            <a:r>
              <a:rPr lang="en-US" sz="1600" dirty="0"/>
              <a:t>.</a:t>
            </a:r>
          </a:p>
          <a:p>
            <a:pPr marL="342884" indent="-342884">
              <a:buFont typeface="+mj-lt"/>
              <a:buAutoNum type="arabicPeriod"/>
            </a:pPr>
            <a:r>
              <a:rPr lang="en-US" sz="1600" dirty="0"/>
              <a:t>Check if compressive + tensile strains can account for order of magnitude decrease in MTFF. Can we think of it as a spring? Check flexible electronics.</a:t>
            </a:r>
          </a:p>
        </p:txBody>
      </p:sp>
      <p:sp>
        <p:nvSpPr>
          <p:cNvPr id="22" name="TextBox 21">
            <a:extLst>
              <a:ext uri="{FF2B5EF4-FFF2-40B4-BE49-F238E27FC236}">
                <a16:creationId xmlns:a16="http://schemas.microsoft.com/office/drawing/2014/main" id="{CDE6D232-4F3E-4351-8755-9B579E012D07}"/>
              </a:ext>
            </a:extLst>
          </p:cNvPr>
          <p:cNvSpPr txBox="1"/>
          <p:nvPr/>
        </p:nvSpPr>
        <p:spPr>
          <a:xfrm>
            <a:off x="5579740" y="1020587"/>
            <a:ext cx="6611832" cy="2800767"/>
          </a:xfrm>
          <a:prstGeom prst="rect">
            <a:avLst/>
          </a:prstGeom>
          <a:noFill/>
        </p:spPr>
        <p:txBody>
          <a:bodyPr wrap="square" rtlCol="0">
            <a:spAutoFit/>
          </a:bodyPr>
          <a:lstStyle/>
          <a:p>
            <a:r>
              <a:rPr lang="en-US" sz="1600" dirty="0"/>
              <a:t>Supporting info:</a:t>
            </a:r>
          </a:p>
          <a:p>
            <a:pPr marL="342884" indent="-342884">
              <a:buAutoNum type="arabicPeriod"/>
            </a:pPr>
            <a:r>
              <a:rPr lang="en-US" sz="1600" dirty="0"/>
              <a:t>According to Macpherson's paper, the effects of external field scale to the equation (2+k)/3 (valid for cubic and amorphous dielectrics), where k is dipole moment. That means MgO has 9/5 to 12/5 times more field effect than SiO2. The effective field in the MgO is 16-20MV/cm.</a:t>
            </a:r>
          </a:p>
          <a:p>
            <a:pPr marL="342884" indent="-342884">
              <a:buAutoNum type="arabicPeriod"/>
            </a:pPr>
            <a:r>
              <a:rPr lang="en-US" sz="1600" dirty="0"/>
              <a:t>Check if MgO is Ferroelectric?</a:t>
            </a:r>
          </a:p>
          <a:p>
            <a:pPr marL="342884" indent="-342884">
              <a:buAutoNum type="arabicPeriod"/>
            </a:pPr>
            <a:r>
              <a:rPr lang="en-US" sz="1600" dirty="0"/>
              <a:t>Look at how </a:t>
            </a:r>
            <a:r>
              <a:rPr lang="en-US" sz="1600" dirty="0" err="1"/>
              <a:t>piezoelectrics</a:t>
            </a:r>
            <a:r>
              <a:rPr lang="en-US" sz="1600" dirty="0"/>
              <a:t> fail for mechanical failure.</a:t>
            </a:r>
          </a:p>
          <a:p>
            <a:pPr marL="342884" indent="-342884">
              <a:buAutoNum type="arabicPeriod"/>
            </a:pPr>
            <a:r>
              <a:rPr lang="en-US" sz="1600" dirty="0"/>
              <a:t>Check Crystallization/Annealing temperature of MgO. Can we use TMR to gauge crystallinity in MgO.</a:t>
            </a:r>
          </a:p>
          <a:p>
            <a:pPr marL="342884" indent="-342884">
              <a:buAutoNum type="arabicPeriod"/>
            </a:pPr>
            <a:r>
              <a:rPr lang="en-US" sz="1600" dirty="0"/>
              <a:t>Check </a:t>
            </a:r>
            <a:r>
              <a:rPr lang="en-US" sz="1600" dirty="0" err="1"/>
              <a:t>d</a:t>
            </a:r>
            <a:r>
              <a:rPr lang="en-US" sz="1600" baseline="-25000" dirty="0" err="1"/>
              <a:t>zz</a:t>
            </a:r>
            <a:r>
              <a:rPr lang="en-US" sz="1600" dirty="0"/>
              <a:t> meaning with Naik.</a:t>
            </a:r>
          </a:p>
          <a:p>
            <a:pPr marL="342884" indent="-342884">
              <a:buAutoNum type="arabicPeriod"/>
            </a:pPr>
            <a:r>
              <a:rPr lang="en-US" sz="1600" dirty="0"/>
              <a:t>Explore Asymmetric BIP DOE before send out!!!</a:t>
            </a:r>
          </a:p>
        </p:txBody>
      </p:sp>
      <p:sp>
        <p:nvSpPr>
          <p:cNvPr id="23" name="Oval 20">
            <a:extLst>
              <a:ext uri="{FF2B5EF4-FFF2-40B4-BE49-F238E27FC236}">
                <a16:creationId xmlns:a16="http://schemas.microsoft.com/office/drawing/2014/main" id="{CD42E01F-5AC3-40D8-9727-BD6609EE4F21}"/>
              </a:ext>
            </a:extLst>
          </p:cNvPr>
          <p:cNvSpPr/>
          <p:nvPr/>
        </p:nvSpPr>
        <p:spPr>
          <a:xfrm>
            <a:off x="6993230" y="96750"/>
            <a:ext cx="368535" cy="3693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O</a:t>
            </a:r>
          </a:p>
        </p:txBody>
      </p:sp>
      <p:sp>
        <p:nvSpPr>
          <p:cNvPr id="24" name="Oval 21">
            <a:extLst>
              <a:ext uri="{FF2B5EF4-FFF2-40B4-BE49-F238E27FC236}">
                <a16:creationId xmlns:a16="http://schemas.microsoft.com/office/drawing/2014/main" id="{CB9DF0A6-DECD-460E-AFF5-94CF39461F29}"/>
              </a:ext>
            </a:extLst>
          </p:cNvPr>
          <p:cNvSpPr/>
          <p:nvPr/>
        </p:nvSpPr>
        <p:spPr>
          <a:xfrm>
            <a:off x="7361765" y="118133"/>
            <a:ext cx="368535" cy="3693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25" name="Oval 22">
            <a:extLst>
              <a:ext uri="{FF2B5EF4-FFF2-40B4-BE49-F238E27FC236}">
                <a16:creationId xmlns:a16="http://schemas.microsoft.com/office/drawing/2014/main" id="{9C2481F9-A078-4AB4-9004-FD341F67B472}"/>
              </a:ext>
            </a:extLst>
          </p:cNvPr>
          <p:cNvSpPr/>
          <p:nvPr/>
        </p:nvSpPr>
        <p:spPr>
          <a:xfrm>
            <a:off x="7361764" y="486466"/>
            <a:ext cx="368535" cy="3693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O</a:t>
            </a:r>
          </a:p>
        </p:txBody>
      </p:sp>
      <p:sp>
        <p:nvSpPr>
          <p:cNvPr id="26" name="Oval 23">
            <a:extLst>
              <a:ext uri="{FF2B5EF4-FFF2-40B4-BE49-F238E27FC236}">
                <a16:creationId xmlns:a16="http://schemas.microsoft.com/office/drawing/2014/main" id="{1832CD38-088E-4A4E-8A8F-16E99693336E}"/>
              </a:ext>
            </a:extLst>
          </p:cNvPr>
          <p:cNvSpPr/>
          <p:nvPr/>
        </p:nvSpPr>
        <p:spPr>
          <a:xfrm>
            <a:off x="6993230" y="465083"/>
            <a:ext cx="368535" cy="3693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27" name="Oval 25">
            <a:extLst>
              <a:ext uri="{FF2B5EF4-FFF2-40B4-BE49-F238E27FC236}">
                <a16:creationId xmlns:a16="http://schemas.microsoft.com/office/drawing/2014/main" id="{EDA897AE-A17C-45C7-8AB7-2D91F95760CE}"/>
              </a:ext>
            </a:extLst>
          </p:cNvPr>
          <p:cNvSpPr/>
          <p:nvPr/>
        </p:nvSpPr>
        <p:spPr>
          <a:xfrm>
            <a:off x="9384810" y="108507"/>
            <a:ext cx="368535" cy="3693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O</a:t>
            </a:r>
          </a:p>
        </p:txBody>
      </p:sp>
      <p:sp>
        <p:nvSpPr>
          <p:cNvPr id="28" name="Oval 26">
            <a:extLst>
              <a:ext uri="{FF2B5EF4-FFF2-40B4-BE49-F238E27FC236}">
                <a16:creationId xmlns:a16="http://schemas.microsoft.com/office/drawing/2014/main" id="{CE119130-FD95-4377-9940-687BB42BB0ED}"/>
              </a:ext>
            </a:extLst>
          </p:cNvPr>
          <p:cNvSpPr/>
          <p:nvPr/>
        </p:nvSpPr>
        <p:spPr>
          <a:xfrm>
            <a:off x="9753344" y="245878"/>
            <a:ext cx="368535" cy="3693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29" name="Oval 27">
            <a:extLst>
              <a:ext uri="{FF2B5EF4-FFF2-40B4-BE49-F238E27FC236}">
                <a16:creationId xmlns:a16="http://schemas.microsoft.com/office/drawing/2014/main" id="{4662F76A-5BF8-408E-8BC2-6E8645B59CF1}"/>
              </a:ext>
            </a:extLst>
          </p:cNvPr>
          <p:cNvSpPr/>
          <p:nvPr/>
        </p:nvSpPr>
        <p:spPr>
          <a:xfrm>
            <a:off x="9753344" y="498223"/>
            <a:ext cx="368535" cy="3693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O</a:t>
            </a:r>
          </a:p>
        </p:txBody>
      </p:sp>
      <p:sp>
        <p:nvSpPr>
          <p:cNvPr id="30" name="Oval 28">
            <a:extLst>
              <a:ext uri="{FF2B5EF4-FFF2-40B4-BE49-F238E27FC236}">
                <a16:creationId xmlns:a16="http://schemas.microsoft.com/office/drawing/2014/main" id="{B89E6C44-70ED-4A45-87F2-375B2E428C45}"/>
              </a:ext>
            </a:extLst>
          </p:cNvPr>
          <p:cNvSpPr/>
          <p:nvPr/>
        </p:nvSpPr>
        <p:spPr>
          <a:xfrm>
            <a:off x="9384810" y="615184"/>
            <a:ext cx="368535" cy="3693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31" name="Down Arrow 29">
            <a:extLst>
              <a:ext uri="{FF2B5EF4-FFF2-40B4-BE49-F238E27FC236}">
                <a16:creationId xmlns:a16="http://schemas.microsoft.com/office/drawing/2014/main" id="{A36D8511-F103-474F-AFE4-02DEBC1771BC}"/>
              </a:ext>
            </a:extLst>
          </p:cNvPr>
          <p:cNvSpPr/>
          <p:nvPr/>
        </p:nvSpPr>
        <p:spPr>
          <a:xfrm>
            <a:off x="8817235" y="241"/>
            <a:ext cx="494488" cy="984249"/>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2" name="Oval 30">
            <a:extLst>
              <a:ext uri="{FF2B5EF4-FFF2-40B4-BE49-F238E27FC236}">
                <a16:creationId xmlns:a16="http://schemas.microsoft.com/office/drawing/2014/main" id="{9BD2933D-C475-4739-8A06-012D8B951D02}"/>
              </a:ext>
            </a:extLst>
          </p:cNvPr>
          <p:cNvSpPr/>
          <p:nvPr/>
        </p:nvSpPr>
        <p:spPr>
          <a:xfrm>
            <a:off x="11322338" y="260021"/>
            <a:ext cx="368535" cy="3693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O</a:t>
            </a:r>
          </a:p>
        </p:txBody>
      </p:sp>
      <p:sp>
        <p:nvSpPr>
          <p:cNvPr id="33" name="Oval 31">
            <a:extLst>
              <a:ext uri="{FF2B5EF4-FFF2-40B4-BE49-F238E27FC236}">
                <a16:creationId xmlns:a16="http://schemas.microsoft.com/office/drawing/2014/main" id="{68CC6BDF-3EAA-4EAF-A837-2CFAC5C71CE9}"/>
              </a:ext>
            </a:extLst>
          </p:cNvPr>
          <p:cNvSpPr/>
          <p:nvPr/>
        </p:nvSpPr>
        <p:spPr>
          <a:xfrm>
            <a:off x="11690873" y="125428"/>
            <a:ext cx="368535" cy="3693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34" name="Oval 32">
            <a:extLst>
              <a:ext uri="{FF2B5EF4-FFF2-40B4-BE49-F238E27FC236}">
                <a16:creationId xmlns:a16="http://schemas.microsoft.com/office/drawing/2014/main" id="{68CA8077-F2AF-407C-84AA-1BA36E39BE75}"/>
              </a:ext>
            </a:extLst>
          </p:cNvPr>
          <p:cNvSpPr/>
          <p:nvPr/>
        </p:nvSpPr>
        <p:spPr>
          <a:xfrm>
            <a:off x="11690873" y="649736"/>
            <a:ext cx="368535" cy="36930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O</a:t>
            </a:r>
          </a:p>
        </p:txBody>
      </p:sp>
      <p:sp>
        <p:nvSpPr>
          <p:cNvPr id="35" name="Oval 33">
            <a:extLst>
              <a:ext uri="{FF2B5EF4-FFF2-40B4-BE49-F238E27FC236}">
                <a16:creationId xmlns:a16="http://schemas.microsoft.com/office/drawing/2014/main" id="{9ADDB4A9-15E2-49B1-93ED-6C67B78B1628}"/>
              </a:ext>
            </a:extLst>
          </p:cNvPr>
          <p:cNvSpPr/>
          <p:nvPr/>
        </p:nvSpPr>
        <p:spPr>
          <a:xfrm>
            <a:off x="11322338" y="488981"/>
            <a:ext cx="368535" cy="3693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36" name="Down Arrow 34">
            <a:extLst>
              <a:ext uri="{FF2B5EF4-FFF2-40B4-BE49-F238E27FC236}">
                <a16:creationId xmlns:a16="http://schemas.microsoft.com/office/drawing/2014/main" id="{DD38EC08-3C1C-492C-914A-ECF802B8D883}"/>
              </a:ext>
            </a:extLst>
          </p:cNvPr>
          <p:cNvSpPr/>
          <p:nvPr/>
        </p:nvSpPr>
        <p:spPr>
          <a:xfrm rot="10800000">
            <a:off x="10827848" y="241"/>
            <a:ext cx="494488" cy="1022532"/>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6" name="Title 15">
            <a:extLst>
              <a:ext uri="{FF2B5EF4-FFF2-40B4-BE49-F238E27FC236}">
                <a16:creationId xmlns:a16="http://schemas.microsoft.com/office/drawing/2014/main" id="{06CECA03-4DFE-486D-B7CB-13EF391F25CF}"/>
              </a:ext>
            </a:extLst>
          </p:cNvPr>
          <p:cNvSpPr>
            <a:spLocks noGrp="1"/>
          </p:cNvSpPr>
          <p:nvPr>
            <p:ph type="title"/>
          </p:nvPr>
        </p:nvSpPr>
        <p:spPr>
          <a:xfrm>
            <a:off x="428" y="2450"/>
            <a:ext cx="6123566" cy="1243930"/>
          </a:xfrm>
        </p:spPr>
        <p:txBody>
          <a:bodyPr/>
          <a:lstStyle/>
          <a:p>
            <a:r>
              <a:rPr lang="en-US" sz="4002" dirty="0"/>
              <a:t>Model 2: BIP TDDB mechanism</a:t>
            </a:r>
          </a:p>
        </p:txBody>
      </p:sp>
      <p:sp>
        <p:nvSpPr>
          <p:cNvPr id="21" name="Text Placeholder 20">
            <a:extLst>
              <a:ext uri="{FF2B5EF4-FFF2-40B4-BE49-F238E27FC236}">
                <a16:creationId xmlns:a16="http://schemas.microsoft.com/office/drawing/2014/main" id="{82B0D5E5-D44F-4D45-B99C-AE2EE22FBA4A}"/>
              </a:ext>
            </a:extLst>
          </p:cNvPr>
          <p:cNvSpPr>
            <a:spLocks noGrp="1"/>
          </p:cNvSpPr>
          <p:nvPr>
            <p:ph type="body" sz="quarter" idx="25"/>
          </p:nvPr>
        </p:nvSpPr>
        <p:spPr/>
        <p:txBody>
          <a:bodyPr>
            <a:normAutofit fontScale="62500" lnSpcReduction="20000"/>
          </a:bodyPr>
          <a:lstStyle/>
          <a:p>
            <a:endParaRPr lang="en-US"/>
          </a:p>
        </p:txBody>
      </p:sp>
      <p:sp>
        <p:nvSpPr>
          <p:cNvPr id="37" name="Text Placeholder 36">
            <a:extLst>
              <a:ext uri="{FF2B5EF4-FFF2-40B4-BE49-F238E27FC236}">
                <a16:creationId xmlns:a16="http://schemas.microsoft.com/office/drawing/2014/main" id="{ACE08496-DFCC-4D56-A9F7-A91A09F0A3F7}"/>
              </a:ext>
            </a:extLst>
          </p:cNvPr>
          <p:cNvSpPr>
            <a:spLocks noGrp="1"/>
          </p:cNvSpPr>
          <p:nvPr>
            <p:ph type="body" sz="quarter" idx="26"/>
          </p:nvPr>
        </p:nvSpPr>
        <p:spPr/>
        <p:txBody>
          <a:bodyPr>
            <a:normAutofit fontScale="40000" lnSpcReduction="20000"/>
          </a:bodyPr>
          <a:lstStyle/>
          <a:p>
            <a:endParaRPr lang="en-US"/>
          </a:p>
        </p:txBody>
      </p:sp>
      <p:sp>
        <p:nvSpPr>
          <p:cNvPr id="38" name="TextBox 37">
            <a:extLst>
              <a:ext uri="{FF2B5EF4-FFF2-40B4-BE49-F238E27FC236}">
                <a16:creationId xmlns:a16="http://schemas.microsoft.com/office/drawing/2014/main" id="{4E7294F1-0DF3-4A6E-89C3-A97F23C069E6}"/>
              </a:ext>
            </a:extLst>
          </p:cNvPr>
          <p:cNvSpPr txBox="1"/>
          <p:nvPr/>
        </p:nvSpPr>
        <p:spPr>
          <a:xfrm>
            <a:off x="9647811" y="0"/>
            <a:ext cx="2071401" cy="260392"/>
          </a:xfrm>
          <a:prstGeom prst="rect">
            <a:avLst/>
          </a:prstGeom>
        </p:spPr>
        <p:txBody>
          <a:bodyPr wrap="none" rtlCol="0">
            <a:spAutoFit/>
          </a:bodyPr>
          <a:lstStyle/>
          <a:p>
            <a:pPr algn="l"/>
            <a:r>
              <a:rPr lang="en-US" sz="1092" kern="0" dirty="0"/>
              <a:t>*Supplementary info in appendix</a:t>
            </a:r>
          </a:p>
        </p:txBody>
      </p:sp>
    </p:spTree>
    <p:extLst>
      <p:ext uri="{BB962C8B-B14F-4D97-AF65-F5344CB8AC3E}">
        <p14:creationId xmlns:p14="http://schemas.microsoft.com/office/powerpoint/2010/main" val="12872458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1263</TotalTime>
  <Words>4315</Words>
  <Application>Microsoft Office PowerPoint</Application>
  <PresentationFormat>Widescreen</PresentationFormat>
  <Paragraphs>1189</Paragraphs>
  <Slides>79</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79</vt:i4>
      </vt:variant>
    </vt:vector>
  </HeadingPairs>
  <TitlesOfParts>
    <vt:vector size="89" baseType="lpstr">
      <vt:lpstr>AdvOT9b12cd41</vt:lpstr>
      <vt:lpstr>等线</vt:lpstr>
      <vt:lpstr>Arial</vt:lpstr>
      <vt:lpstr>Arial Black</vt:lpstr>
      <vt:lpstr>Calibri</vt:lpstr>
      <vt:lpstr>Calibri Light</vt:lpstr>
      <vt:lpstr>Cambria Math</vt:lpstr>
      <vt:lpstr>Courier New</vt:lpstr>
      <vt:lpstr>Times New Roman</vt:lpstr>
      <vt:lpstr>Office Theme</vt:lpstr>
      <vt:lpstr>PowerPoint Presentation</vt:lpstr>
      <vt:lpstr>Agenda</vt:lpstr>
      <vt:lpstr>Device</vt:lpstr>
      <vt:lpstr>Literature</vt:lpstr>
      <vt:lpstr>Literature</vt:lpstr>
      <vt:lpstr>Literature Review</vt:lpstr>
      <vt:lpstr>Model 1: Combined two-step breakdown model</vt:lpstr>
      <vt:lpstr>Model 2: UNI TDDB mechanism (Release-Reaction model)</vt:lpstr>
      <vt:lpstr>Model 2: BIP TDDB mechanism</vt:lpstr>
      <vt:lpstr>Model 2: Why BIP is still power law</vt:lpstr>
      <vt:lpstr>Possible objectives for Atomistic simulation</vt:lpstr>
      <vt:lpstr>What we know</vt:lpstr>
      <vt:lpstr>What we know</vt:lpstr>
      <vt:lpstr>What we know</vt:lpstr>
      <vt:lpstr>Open question 1: Arrhenius or not?</vt:lpstr>
      <vt:lpstr>Open question 1: Arrhenius or not?</vt:lpstr>
      <vt:lpstr>Open question 2: Two Ea regimes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Kinetic Monte Carlos Algorithm</vt:lpstr>
      <vt:lpstr>PowerPoint Presentation</vt:lpstr>
      <vt:lpstr>31 Jan 2022 Agenda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Context</vt:lpstr>
      <vt:lpstr>PowerPoint Presentation</vt:lpstr>
      <vt:lpstr>PowerPoint Presentation</vt:lpstr>
      <vt:lpstr>Problems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DFT simulation for LUT</vt:lpstr>
      <vt:lpstr>Possible Model BIP</vt:lpstr>
      <vt:lpstr>Possible Model UNI</vt:lpstr>
      <vt:lpstr>We model the O defects as BCC about a reference Oxygen atom</vt:lpstr>
      <vt:lpstr>Defect interaction LUT</vt:lpstr>
      <vt:lpstr>Defect interaction LUT</vt:lpstr>
      <vt:lpstr>Defect interaction LUT</vt:lpstr>
      <vt:lpstr>Defect interaction LUT</vt:lpstr>
      <vt:lpstr>Defect interaction LUT</vt:lpstr>
      <vt:lpstr>Defect interaction LUT</vt:lpstr>
      <vt:lpstr>Defect interaction LUT</vt:lpstr>
      <vt:lpstr>Defect interaction LUT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PhD - Joel Tan</dc:creator>
  <cp:lastModifiedBy>PhD - Joel Tan</cp:lastModifiedBy>
  <cp:revision>92</cp:revision>
  <dcterms:created xsi:type="dcterms:W3CDTF">2022-01-28T04:50:35Z</dcterms:created>
  <dcterms:modified xsi:type="dcterms:W3CDTF">2022-05-26T08:50:25Z</dcterms:modified>
</cp:coreProperties>
</file>

<file path=docProps/thumbnail.jpeg>
</file>